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5"/>
  </p:notesMasterIdLst>
  <p:sldIdLst>
    <p:sldId id="357" r:id="rId2"/>
    <p:sldId id="302" r:id="rId3"/>
    <p:sldId id="303" r:id="rId4"/>
    <p:sldId id="304" r:id="rId5"/>
    <p:sldId id="305" r:id="rId6"/>
    <p:sldId id="366" r:id="rId7"/>
    <p:sldId id="306" r:id="rId8"/>
    <p:sldId id="307" r:id="rId9"/>
    <p:sldId id="308" r:id="rId10"/>
    <p:sldId id="309" r:id="rId11"/>
    <p:sldId id="310" r:id="rId12"/>
    <p:sldId id="351" r:id="rId13"/>
    <p:sldId id="352" r:id="rId14"/>
    <p:sldId id="344" r:id="rId15"/>
    <p:sldId id="311" r:id="rId16"/>
    <p:sldId id="312" r:id="rId17"/>
    <p:sldId id="314" r:id="rId18"/>
    <p:sldId id="315" r:id="rId19"/>
    <p:sldId id="316" r:id="rId20"/>
    <p:sldId id="317" r:id="rId21"/>
    <p:sldId id="318" r:id="rId22"/>
    <p:sldId id="339" r:id="rId23"/>
    <p:sldId id="340" r:id="rId24"/>
    <p:sldId id="341" r:id="rId25"/>
    <p:sldId id="342" r:id="rId26"/>
    <p:sldId id="343" r:id="rId27"/>
    <p:sldId id="355" r:id="rId28"/>
    <p:sldId id="319" r:id="rId29"/>
    <p:sldId id="320" r:id="rId30"/>
    <p:sldId id="354" r:id="rId31"/>
    <p:sldId id="321" r:id="rId32"/>
    <p:sldId id="330" r:id="rId33"/>
    <p:sldId id="322" r:id="rId34"/>
    <p:sldId id="364" r:id="rId35"/>
    <p:sldId id="323" r:id="rId36"/>
    <p:sldId id="358" r:id="rId37"/>
    <p:sldId id="324" r:id="rId38"/>
    <p:sldId id="359" r:id="rId39"/>
    <p:sldId id="360" r:id="rId40"/>
    <p:sldId id="361" r:id="rId41"/>
    <p:sldId id="362" r:id="rId42"/>
    <p:sldId id="327" r:id="rId43"/>
    <p:sldId id="328" r:id="rId44"/>
    <p:sldId id="363" r:id="rId45"/>
    <p:sldId id="329" r:id="rId46"/>
    <p:sldId id="349" r:id="rId47"/>
    <p:sldId id="331" r:id="rId48"/>
    <p:sldId id="332" r:id="rId49"/>
    <p:sldId id="333" r:id="rId50"/>
    <p:sldId id="334" r:id="rId51"/>
    <p:sldId id="335" r:id="rId52"/>
    <p:sldId id="336" r:id="rId53"/>
    <p:sldId id="33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71" autoAdjust="0"/>
  </p:normalViewPr>
  <p:slideViewPr>
    <p:cSldViewPr>
      <p:cViewPr varScale="1">
        <p:scale>
          <a:sx n="118" d="100"/>
          <a:sy n="118" d="100"/>
        </p:scale>
        <p:origin x="13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5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BCDA9-D984-4D2D-9F15-FBAC60F3D856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DB72C-7C1C-42DE-9962-28D5A30816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1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7DB70-4639-214D-8A06-78044584D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87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301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6074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1696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8261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187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044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5178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612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391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879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C66B46A8-FD9C-4FC2-88CD-2F1AD24CC023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3268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4148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8D1C5-DB3F-4468-A4C2-78A8482E4D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8606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3F9E19-96A5-4F1E-9D18-5CB873E01A5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4137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BB7DF1-939C-4009-8765-704FD72525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6806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BB7DF1-939C-4009-8765-704FD72525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6637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1150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894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3105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8851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528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2747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8177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6A4B9B-2F35-D942-B00E-5D31D12E4C08}" type="slidenum">
              <a:rPr lang="en-US">
                <a:latin typeface="Tahoma"/>
                <a:ea typeface="Tahoma"/>
              </a:rPr>
              <a:pPr eaLnBrk="1" hangingPunct="1"/>
              <a:t>41</a:t>
            </a:fld>
            <a:endParaRPr lang="en-US" dirty="0">
              <a:latin typeface="Tahoma"/>
              <a:ea typeface="Tahoma"/>
            </a:endParaRPr>
          </a:p>
        </p:txBody>
      </p:sp>
      <p:sp>
        <p:nvSpPr>
          <p:cNvPr id="68612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>
              <a:spcBef>
                <a:spcPct val="30000"/>
              </a:spcBef>
            </a:pPr>
            <a:endParaRPr lang="en-US" sz="1200" dirty="0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85680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707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9841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2732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7967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2243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9693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6097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6C7F7CF-17FA-4EF9-AA36-D2477E820D25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544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26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5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03AF9-2ECB-4476-97D8-BAB8A81B98C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779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8896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95241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495241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038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605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ewBrand_PPTemplate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8545" y="3361765"/>
            <a:ext cx="8382000" cy="1752600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146" rtl="0" eaLnBrk="1" fontAlgn="auto" latinLnBrk="0" hangingPunct="1">
              <a:lnSpc>
                <a:spcPts val="4846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4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ewBrand_PPTemplates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1600200" y="990600"/>
            <a:ext cx="6442364" cy="25535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/>
              <a:buNone/>
              <a:tabLst/>
              <a:defRPr sz="2800" b="0">
                <a:latin typeface="Omnes_GirlScouts Semibold" pitchFamily="50" charset="0"/>
              </a:defRPr>
            </a:lvl1pPr>
            <a:lvl2pPr marL="569913" indent="-225425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 sz="2400" b="0">
                <a:latin typeface="Omnes_GirlScouts Regular" pitchFamily="50" charset="0"/>
              </a:defRPr>
            </a:lvl2pPr>
            <a:lvl3pPr marL="914400" indent="-344488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 sz="2400" b="0">
                <a:latin typeface="Omnes_GirlScouts Regular" pitchFamily="50" charset="0"/>
              </a:defRPr>
            </a:lvl3pPr>
            <a:lvl4pPr marL="1371600" indent="-338138">
              <a:spcBef>
                <a:spcPts val="400"/>
              </a:spcBef>
              <a:spcAft>
                <a:spcPts val="400"/>
              </a:spcAft>
              <a:buFont typeface="+mj-lt"/>
              <a:buAutoNum type="alphaUcPeriod"/>
              <a:defRPr sz="2200" b="0">
                <a:latin typeface="Omnes_GirlScouts Regular" pitchFamily="50" charset="0"/>
              </a:defRPr>
            </a:lvl4pPr>
            <a:lvl5pPr marL="1885950" indent="-514350">
              <a:spcBef>
                <a:spcPts val="400"/>
              </a:spcBef>
              <a:spcAft>
                <a:spcPts val="400"/>
              </a:spcAft>
              <a:buFont typeface="+mj-lt"/>
              <a:buAutoNum type="romanLcPeriod"/>
              <a:defRPr sz="2200" b="0">
                <a:latin typeface="Omnes_GirlScouts Regular" pitchFamily="50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/>
          </p:nvPr>
        </p:nvSpPr>
        <p:spPr>
          <a:xfrm>
            <a:off x="1447800" y="76200"/>
            <a:ext cx="7315200" cy="609600"/>
          </a:xfrm>
          <a:prstGeom prst="rect">
            <a:avLst/>
          </a:prstGeom>
        </p:spPr>
        <p:txBody>
          <a:bodyPr>
            <a:noAutofit/>
          </a:bodyPr>
          <a:lstStyle>
            <a:lvl1pPr marL="342860" marR="0" indent="-34286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i="1">
                <a:latin typeface="Omnes_GirlScouts Semibold" pitchFamily="50" charset="0"/>
              </a:defRPr>
            </a:lvl1pPr>
            <a:lvl2pPr>
              <a:buNone/>
              <a:defRPr sz="5400">
                <a:latin typeface="Omnes_GirlScouts Bold" pitchFamily="50" charset="0"/>
              </a:defRPr>
            </a:lvl2pPr>
            <a:lvl3pPr>
              <a:buNone/>
              <a:defRPr sz="5400">
                <a:latin typeface="Omnes_GirlScouts Bold" pitchFamily="50" charset="0"/>
              </a:defRPr>
            </a:lvl3pPr>
            <a:lvl4pPr>
              <a:buNone/>
              <a:defRPr sz="5400">
                <a:latin typeface="Omnes_GirlScouts Bold" pitchFamily="50" charset="0"/>
              </a:defRPr>
            </a:lvl4pPr>
            <a:lvl5pPr>
              <a:buNone/>
              <a:defRPr sz="5400">
                <a:latin typeface="Omnes_GirlScouts Bold" pitchFamily="50" charset="0"/>
              </a:defRPr>
            </a:lvl5pPr>
          </a:lstStyle>
          <a:p>
            <a:pPr lvl="0"/>
            <a:r>
              <a:rPr lang="en-US" dirty="0" smtClean="0"/>
              <a:t>Click to edit 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685800"/>
            <a:ext cx="7239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78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3B7FF-AA6D-43D6-8559-7EEA06AF63F1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nutsandchocolates.com/gsgla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file://localhost/cid/image001.png@01D02FEF.E31A868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rlscoutsnutsandchocolates/admi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://www.girlscoutsla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jpeg"/><Relationship Id="rId4" Type="http://schemas.openxmlformats.org/officeDocument/2006/relationships/hyperlink" Target="http://www.girlscoutsla.org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rlscouts.qspgao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8.jpeg"/><Relationship Id="rId9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25.jpe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39"/>
            <a:ext cx="9181563" cy="68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5986i-FA-GS-BeSpotacular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176866"/>
            <a:ext cx="85026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5700" y="4844643"/>
            <a:ext cx="6493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 Fall Product Program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Training </a:t>
            </a:r>
          </a:p>
        </p:txBody>
      </p:sp>
      <p:pic>
        <p:nvPicPr>
          <p:cNvPr id="8" name="image6.png" descr="http://www.alphasandesh.com/blog/wp-content/uploads/2013/02/Welcome-Emails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67100" y="2679700"/>
            <a:ext cx="4953000" cy="2355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Screen Shot 2014-07-11 at 11.29.24 AM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16" y="203907"/>
            <a:ext cx="34163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Online Access                              			 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198"/>
            <a:ext cx="82296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Two software programs</a:t>
            </a:r>
          </a:p>
          <a:p>
            <a:pPr marL="682625" lvl="1" indent="-225425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TNOS/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are now combined</a:t>
            </a:r>
          </a:p>
          <a:p>
            <a:pPr marL="682625" lvl="1" indent="-225425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QSP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access TNOS through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and use the combined sites to manage the Fall Product Program  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Parents/girls access eNuts+ and QSP websites to send emails to customers and create custom avatar/giraffe patches</a:t>
            </a:r>
          </a:p>
        </p:txBody>
      </p:sp>
      <p:pic>
        <p:nvPicPr>
          <p:cNvPr id="12" name="Picture 18" descr="GSGLA_servicemark_new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8693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799" y="914400"/>
            <a:ext cx="87931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Option of girl delivery  (until Oct. 16) or ship to customer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Delivery</a:t>
            </a:r>
          </a:p>
          <a:p>
            <a:pPr marL="801688" lvl="1" indent="-344488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can order our 15 items</a:t>
            </a:r>
          </a:p>
          <a:p>
            <a:pPr marL="801688" lvl="1" indent="-344488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Rolls into girl’s nut order in TNOS</a:t>
            </a:r>
          </a:p>
          <a:p>
            <a:pPr marL="801688" lvl="1" indent="-344488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pays upon delivery, saving the shipping costs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Shipped: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 Girl Scout products, as well as gift items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pays by credit card online 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Girls/troops do not handle product or payment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pays for shipping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 is automatically entered into TNOS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8042275" y="228601"/>
            <a:ext cx="914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9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t="13191" r="15666" b="33527"/>
          <a:stretch>
            <a:fillRect/>
          </a:stretch>
        </p:blipFill>
        <p:spPr bwMode="auto">
          <a:xfrm>
            <a:off x="1271191" y="2590800"/>
            <a:ext cx="7058820" cy="409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457201" y="914400"/>
            <a:ext cx="8686800" cy="502920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TFPCs will receive an email from TNOS/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with log in information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troop login for both TNOS/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+. Toggle between them by clicking on the Nut Tally System (TNOS) link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6200" y="152400"/>
            <a:ext cx="90678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Log into TNOS/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" y="685800"/>
            <a:ext cx="8839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6629400" y="5903589"/>
            <a:ext cx="2157812" cy="454025"/>
          </a:xfrm>
          <a:prstGeom prst="leftArrow">
            <a:avLst>
              <a:gd name="adj1" fmla="val 50000"/>
              <a:gd name="adj2" fmla="val 41084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677531" y="190500"/>
            <a:ext cx="125336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10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Invite Girls to Participate in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838198"/>
            <a:ext cx="84371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Send parents an email with the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link: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www.gsnutsandchocolates.com/gsgla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create their Me2 avatar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Send emails to friends and family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Share on social media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New! Parents can enter girl nut orders. TFPC still collects the order card to verify entries. Choose what works for your troop.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696200" y="181137"/>
            <a:ext cx="1045781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10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41" y="4817319"/>
            <a:ext cx="1995459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3" y="4776888"/>
            <a:ext cx="1926739" cy="1686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3" y="4776888"/>
            <a:ext cx="1995459" cy="1681062"/>
          </a:xfrm>
          <a:prstGeom prst="rect">
            <a:avLst/>
          </a:prstGeom>
        </p:spPr>
      </p:pic>
      <p:pic>
        <p:nvPicPr>
          <p:cNvPr id="14" name="Picture 18" descr="GSGLA_servicemark_new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10144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 Avatar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772400" y="457200"/>
            <a:ext cx="914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0043" b="1520"/>
          <a:stretch/>
        </p:blipFill>
        <p:spPr>
          <a:xfrm>
            <a:off x="-436035" y="3334397"/>
            <a:ext cx="5364786" cy="3429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807457"/>
            <a:ext cx="869315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create an avatar that looks just like them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options for customizing everything: skin, hair, eyes, face, clothes, and shoes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 earn a custom girl avatar patch when they sell $175 in nut products!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Personalize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48" y="2834488"/>
            <a:ext cx="2055252" cy="385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749954" y="4638675"/>
            <a:ext cx="19208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Landing Page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772400" y="457200"/>
            <a:ext cx="990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C2CB714-3D5E-41EE-9BEC-F1B43280B3D5" descr="530F5E62-544F-42B3-ACD7-8C6F6CC8DCE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371601"/>
            <a:ext cx="7696200" cy="4365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Products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620000" y="457200"/>
            <a:ext cx="1143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BA484E3-5DD6-4B3E-A8EE-A2779E690C10" descr="B8B476AB-C5AE-4722-8701-E7F90922B99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346834"/>
            <a:ext cx="7620000" cy="4667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510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Promise or Shipping Options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620000" y="457200"/>
            <a:ext cx="1143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56B9A6C4-B5C5-4BF9-8084-D1495406345C" descr="CF14082C-A994-4F30-ADAF-A0EDF08F5E7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295400"/>
            <a:ext cx="7493000" cy="449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Left Arrow 10"/>
          <p:cNvSpPr/>
          <p:nvPr/>
        </p:nvSpPr>
        <p:spPr>
          <a:xfrm rot="2539423">
            <a:off x="3327986" y="4839820"/>
            <a:ext cx="1896468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4400" y="4953000"/>
            <a:ext cx="2286000" cy="1219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 Delivery option expires at the end of Order Taking October 16, 9 PM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Promise Confirmation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620000" y="457200"/>
            <a:ext cx="1143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13C6815F-768F-453E-903B-E6626DDEF9D4" descr="D1B39E58-316D-481A-B40B-AD913148C8E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371600"/>
            <a:ext cx="8304149" cy="4191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Promise Fulfillment Information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ABA8587-0DAB-4823-A2F7-B6DC0AFD8339" descr="420F4DE4-C816-43F3-9AF6-D3A60F5A9EA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371600"/>
            <a:ext cx="7467600" cy="46089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Left Arrow 10"/>
          <p:cNvSpPr/>
          <p:nvPr/>
        </p:nvSpPr>
        <p:spPr>
          <a:xfrm rot="2539423">
            <a:off x="4851986" y="3239620"/>
            <a:ext cx="1896468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48400" y="3352800"/>
            <a:ext cx="2286000" cy="7638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explains  what their choice is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75620"/>
            <a:ext cx="8610600" cy="101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TextBox 17"/>
          <p:cNvSpPr txBox="1">
            <a:spLocks noChangeArrowheads="1"/>
          </p:cNvSpPr>
          <p:nvPr/>
        </p:nvSpPr>
        <p:spPr bwMode="auto">
          <a:xfrm>
            <a:off x="76200" y="15240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Changes for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				 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4" name="Picture 14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229394" y="916928"/>
            <a:ext cx="8533606" cy="5029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Trophy Nut product – Sweet ‘n’ Crunchy Trail mix—new price point, $10. Replaces Tomato Basil Peanuts.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TNOS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have one log-in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Customizable avatar patch for nuts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Customizable giraffe mascot patch for magazines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Magazine orders automatically entered in TNOS/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by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 can enter girl nut orders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Digital Magazine option—like Netflix for magazines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yui_3_5_1_4_1421252548076_751" descr="http://thegingerpennypincher.files.wordpress.com/2012/07/next-issue-media-logo-july-2012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7" y="5316214"/>
            <a:ext cx="4038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ttp://www.macobserver.com/imgs/teaser_images/20110314ipad_magazines.pn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9632">
            <a:off x="4539986" y="4878064"/>
            <a:ext cx="3349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Shipping Information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B64598D-1F91-485C-9A28-4352B267F7E3" descr="C8783A07-469D-4B17-93CB-586714CB396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371600"/>
            <a:ext cx="7543800" cy="46559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Left Arrow 10"/>
          <p:cNvSpPr/>
          <p:nvPr/>
        </p:nvSpPr>
        <p:spPr>
          <a:xfrm rot="3717491">
            <a:off x="675044" y="4695672"/>
            <a:ext cx="3034995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67000" y="5791200"/>
            <a:ext cx="28194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 chocolate items, you can downgrade shipping method to save $$$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228600" y="876300"/>
            <a:ext cx="7315200" cy="5029200"/>
          </a:xfrm>
        </p:spPr>
        <p:txBody>
          <a:bodyPr/>
          <a:lstStyle/>
          <a:p>
            <a:pPr marL="230188" indent="-225425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products plus GOC on the order card</a:t>
            </a:r>
          </a:p>
          <a:p>
            <a:pPr marL="227013" indent="-222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 price points: $5, $7, $9 and $10</a:t>
            </a:r>
          </a:p>
          <a:p>
            <a:pPr marL="227013" indent="-222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new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at new $10 price point! </a:t>
            </a:r>
          </a:p>
          <a:p>
            <a:pPr marL="917576" lvl="1" indent="-342900"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Sweet –n-Crunchy Trail Mix</a:t>
            </a:r>
          </a:p>
          <a:p>
            <a:pPr marL="917576" lvl="1" indent="-342900"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 individual packs</a:t>
            </a:r>
          </a:p>
          <a:p>
            <a:pPr marL="230188" indent="-225425">
              <a:spcAft>
                <a:spcPts val="600"/>
              </a:spcAft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lvl="1">
              <a:spcAft>
                <a:spcPts val="600"/>
              </a:spcAft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65894"/>
            <a:ext cx="88392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Trophy Nut Products 						       			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11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867" y="609600"/>
            <a:ext cx="8805333" cy="76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00400"/>
            <a:ext cx="4233823" cy="3809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748683" y="1655058"/>
            <a:ext cx="335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Peanut Butter Monkeys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953000" y="1396064"/>
            <a:ext cx="31790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Dark Chocolate Sea Salt Caramels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6000" b="1" spc="50" dirty="0" smtClean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5/box</a:t>
            </a:r>
            <a:endParaRPr lang="en-US" sz="6000" b="1" spc="50" dirty="0">
              <a:ln w="11430">
                <a:solidFill>
                  <a:srgbClr val="00B05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72705" name="Picture 1" descr="S:\Fall Product Program\2014\ThemesMaterials\DontGoNutsCD_update\Packaging\Boxes\Dark Chocolate Sea Salt Caramel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1760" y="2781059"/>
            <a:ext cx="3869880" cy="1848301"/>
          </a:xfrm>
          <a:prstGeom prst="rect">
            <a:avLst/>
          </a:prstGeom>
          <a:noFill/>
        </p:spPr>
      </p:pic>
      <p:pic>
        <p:nvPicPr>
          <p:cNvPr id="72706" name="Picture 2" descr="S:\Fall Product Program\2014\ThemesMaterials\DontGoNutsCD_update\Packaging\Boxes\Peanut Butter Monkey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756" y="2714609"/>
            <a:ext cx="3045727" cy="1981200"/>
          </a:xfrm>
          <a:prstGeom prst="rect">
            <a:avLst/>
          </a:prstGeom>
          <a:noFill/>
        </p:spPr>
      </p:pic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461760" y="4644157"/>
            <a:ext cx="38698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Each troop receives one sample box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0" y="3505200"/>
            <a:ext cx="2971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Butter Toffee Peanuts</a:t>
            </a:r>
          </a:p>
          <a:p>
            <a:pPr algn="ctr" eaLnBrk="1" hangingPunct="1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#1 Seller!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819400" y="13716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Spicy Cajun Mix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943600" y="2600325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Fruit Slices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$5/can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2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" y="1103376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01" y="2266188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53" y="3205353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$7/can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52400" y="3733800"/>
            <a:ext cx="266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Cranberry</a:t>
            </a:r>
          </a:p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Trail Mix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971800" y="1636712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Dark Chocolate Cashews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5791200" y="1941493"/>
            <a:ext cx="320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endParaRPr lang="en-US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Nuts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4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1356360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8" y="2513076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69" y="2915667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0" y="3810000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Chocolate Raisins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667000" y="1636693"/>
            <a:ext cx="365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Almonds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5715000" y="2524125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Whole Cashews</a:t>
            </a: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$7/can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4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1356360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76" y="2537396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76" y="3060700"/>
            <a:ext cx="2325624" cy="2325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61278" y="5228112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$9/tin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76200" y="1255693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Peppermint Bark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3048000" y="1636693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Pecan Supremes</a:t>
            </a: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5867400" y="2447925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Mint Trefoils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1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3" y="2138934"/>
            <a:ext cx="2585465" cy="2585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7" y="2576702"/>
            <a:ext cx="2528697" cy="2528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69" y="2915667"/>
            <a:ext cx="2519332" cy="2519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94478" y="5724334"/>
            <a:ext cx="37917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 smtClean="0">
                <a:ln w="11430">
                  <a:solidFill>
                    <a:srgbClr val="00B05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$10/box</a:t>
            </a:r>
            <a:endParaRPr lang="en-US" sz="6000" b="1" spc="50" dirty="0">
              <a:ln w="11430">
                <a:solidFill>
                  <a:srgbClr val="00B05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200400" y="808166"/>
            <a:ext cx="3276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Sweet-n-Crunchy Trail Mix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1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02" y="1688250"/>
            <a:ext cx="4147400" cy="414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Wave 1"/>
          <p:cNvSpPr/>
          <p:nvPr/>
        </p:nvSpPr>
        <p:spPr>
          <a:xfrm rot="20543641">
            <a:off x="457200" y="2590800"/>
            <a:ext cx="1905000" cy="10668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953643">
            <a:off x="601561" y="254634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New!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57866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 Your Nut Order		   				  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12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198"/>
            <a:ext cx="8382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www.girlscoutsnutsandchocolates/admin</a:t>
            </a:r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Enter quantities by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Initial Booth Order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(products can be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transferred and you can order extras for the troop)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by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(cannot be edited)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girl orders together to make one troop order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Orders do not have to be in whole cases, but you might want to round up if you need 9 or more of any one product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only order, so order a little extra, especially the most popular items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Allocate to girls after your enter the troop order</a:t>
            </a:r>
          </a:p>
        </p:txBody>
      </p:sp>
      <p:pic>
        <p:nvPicPr>
          <p:cNvPr id="13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7354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Placing an Order in TNOS (Initial Booth Order)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543800" y="457200"/>
            <a:ext cx="1219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8011" t="11465" r="61718" b="24304"/>
          <a:stretch>
            <a:fillRect/>
          </a:stretch>
        </p:blipFill>
        <p:spPr bwMode="auto">
          <a:xfrm>
            <a:off x="228600" y="914400"/>
            <a:ext cx="4876800" cy="582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/>
          <p:cNvSpPr/>
          <p:nvPr/>
        </p:nvSpPr>
        <p:spPr>
          <a:xfrm>
            <a:off x="3823005" y="1524000"/>
            <a:ext cx="3034995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7905">
            <a:off x="5565646" y="1360169"/>
            <a:ext cx="28194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an important choice. Preserve  your ability to move product!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737405" y="4221480"/>
            <a:ext cx="3034995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27905">
            <a:off x="5559553" y="4103369"/>
            <a:ext cx="28194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the troop’s entire order as a whole.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495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239751" y="932418"/>
            <a:ext cx="8681999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Early 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&amp; parent meetings</a:t>
            </a:r>
          </a:p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September  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ACH form, troop check &amp; Troop Fall Product Chair Position form due to SUFPC</a:t>
            </a:r>
          </a:p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October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receive access to TNOS/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View/print  TNOS/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manual at </a:t>
            </a:r>
            <a:r>
              <a:rPr lang="en-US" sz="24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www.girlscoutsla.org</a:t>
            </a:r>
            <a:endParaRPr lang="en-US" sz="2400" u="sng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 taking begins</a:t>
            </a:r>
          </a:p>
          <a:p>
            <a:pPr marL="800101" lvl="1" indent="-230188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056313"/>
            <a:ext cx="3962400" cy="649287"/>
          </a:xfrm>
        </p:spPr>
        <p:txBody>
          <a:bodyPr rtlCol="0">
            <a:noAutofit/>
          </a:bodyPr>
          <a:lstStyle/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086600" y="152400"/>
            <a:ext cx="2057400" cy="649288"/>
          </a:xfrm>
        </p:spPr>
        <p:txBody>
          <a:bodyPr/>
          <a:lstStyle/>
          <a:p>
            <a:pPr marL="341313" indent="-341313" algn="r" defTabSz="455613" eaLnBrk="1" hangingPunct="1">
              <a:buFont typeface="Arial" charset="0"/>
              <a:buNone/>
            </a:pP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p. 5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7145" y="152400"/>
            <a:ext cx="6324600" cy="533400"/>
          </a:xfrm>
        </p:spPr>
        <p:txBody>
          <a:bodyPr rtlCol="0">
            <a:noAutofit/>
          </a:bodyPr>
          <a:lstStyle/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 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89" y="685800"/>
            <a:ext cx="890487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Placing an Order in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 (by Girl)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543800" y="457200"/>
            <a:ext cx="1219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9570"/>
            <a:ext cx="6934200" cy="5899475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489783" y="5698490"/>
            <a:ext cx="3034995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27905">
            <a:off x="5209789" y="5579742"/>
            <a:ext cx="1560589" cy="5676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girl orders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723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Allocating Girl Orders in TNOS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772400" y="457200"/>
            <a:ext cx="990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8011" t="11465" r="55859" b="20832"/>
          <a:stretch>
            <a:fillRect/>
          </a:stretch>
        </p:blipFill>
        <p:spPr bwMode="auto">
          <a:xfrm>
            <a:off x="228600" y="990601"/>
            <a:ext cx="5486400" cy="57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/>
          <p:cNvSpPr/>
          <p:nvPr/>
        </p:nvSpPr>
        <p:spPr>
          <a:xfrm rot="20394442">
            <a:off x="4051605" y="2260708"/>
            <a:ext cx="3034995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7905">
            <a:off x="5794246" y="1611631"/>
            <a:ext cx="28194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is the detail for what can be allocated to girls.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8693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Selling Guidelines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620000" y="457200"/>
            <a:ext cx="1143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599" y="1143000"/>
            <a:ext cx="85344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Girls may do walkabouts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(door-to-door sales)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lemonade stands (a booth at a private residence where the girl resides)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Nov. 1-8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booths on commercial property.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must not solicit booths; your SU is working on cookie booths right now.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cupboards. Troops that do not place an order on time CANNOT expect to get product later.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should order extra product if they think girls will  continue to sell.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6548" y="238780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0" y="914400"/>
            <a:ext cx="5715000" cy="5334000"/>
          </a:xfrm>
        </p:spPr>
        <p:txBody>
          <a:bodyPr>
            <a:norm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 visit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www.girlscoutsla.org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click on the QSP Online Program button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set up their accounts, send out emails and customize their giraffe.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earn the customized giraffe patch for $175 in magazine sales!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QSP has the best customer service in the business! Call their 800 number for any issues.</a:t>
            </a:r>
          </a:p>
          <a:p>
            <a:pPr marL="800101" lvl="1" indent="-230188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81536" y="129646"/>
            <a:ext cx="8962464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QSP Magazine Subscriptions 			      			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13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85800"/>
            <a:ext cx="86868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45337"/>
            <a:ext cx="3048000" cy="1307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0891"/>
            <a:ext cx="2476500" cy="3063405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>
          <a:xfrm rot="9786736">
            <a:off x="4801416" y="2029995"/>
            <a:ext cx="929582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 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80079" y="8792"/>
            <a:ext cx="9144000" cy="914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b="1" i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Magazines</a:t>
            </a: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194733" y="742422"/>
            <a:ext cx="82634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10668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000" dirty="0">
              <a:solidFill>
                <a:srgbClr val="00B05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  <a:p>
            <a:pPr marL="287338" indent="-287338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Food Network, HGTV &amp; Dr. Oz in Fall </a:t>
            </a:r>
            <a:r>
              <a:rPr lang="en-US" sz="28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2015</a:t>
            </a:r>
            <a:endParaRPr lang="en-US" sz="2400"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pic>
        <p:nvPicPr>
          <p:cNvPr id="17412" name="Picture 3" descr="http://s.ecrater.com/stores/345994/5463d5a5f355d_34599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7881"/>
            <a:ext cx="1611064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http://www.portovippassport.com/wp-includes/js/crop/hgtv-magazine-subscription-discount-i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57881"/>
            <a:ext cx="1575098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7" descr="http://www.pdfmagazines.org/uploads/posts/2014-04/1397259456_d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57881"/>
            <a:ext cx="1465957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2" descr="http://www.pixelglam.com/images/New-lab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4206" y="-64545"/>
            <a:ext cx="163036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1" descr="$20 Gift Car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2483" r="9167" b="17030"/>
          <a:stretch>
            <a:fillRect/>
          </a:stretch>
        </p:blipFill>
        <p:spPr bwMode="auto">
          <a:xfrm>
            <a:off x="6692900" y="3773766"/>
            <a:ext cx="1990891" cy="1259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94733" y="3663561"/>
            <a:ext cx="5088467" cy="13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10668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000" dirty="0">
              <a:solidFill>
                <a:srgbClr val="00B05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  <a:p>
            <a:pPr marL="287338" indent="-287338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Magazine </a:t>
            </a:r>
            <a:r>
              <a:rPr lang="en-US" sz="28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Gift Card options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$20, $25 and $50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32833" y="5513841"/>
            <a:ext cx="6193367" cy="96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10668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000" dirty="0">
              <a:solidFill>
                <a:srgbClr val="00B05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  <a:p>
            <a:pPr marL="287338" indent="-287338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Donation option: Girls Helping Girls</a:t>
            </a:r>
            <a:endParaRPr lang="en-US" sz="2400"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pic>
        <p:nvPicPr>
          <p:cNvPr id="2" name="Picture 1" descr="GIrls Helping Girl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5280600"/>
            <a:ext cx="2197100" cy="1380296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50800" dist="38100" dir="2700000" algn="tl" rotWithShape="0">
              <a:srgbClr val="008000">
                <a:alpha val="43000"/>
              </a:srgb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 flipV="1">
            <a:off x="228600" y="742422"/>
            <a:ext cx="8077200" cy="1957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8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lue 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How to Participate 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198"/>
            <a:ext cx="8229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Ordering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register or login (returning girls) at </a:t>
            </a:r>
            <a:r>
              <a:rPr lang="en-US" sz="2400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http://girlscouts.qspgao.com/greaterla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Compose Message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Goal for customers to see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 message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best results, upload your picture or create a video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4445" r="16437" b="62322"/>
          <a:stretch/>
        </p:blipFill>
        <p:spPr>
          <a:xfrm>
            <a:off x="656788" y="4352920"/>
            <a:ext cx="2743200" cy="1645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rcRect l="8120" t="14530" r="9723" b="2707"/>
          <a:stretch>
            <a:fillRect/>
          </a:stretch>
        </p:blipFill>
        <p:spPr bwMode="auto">
          <a:xfrm>
            <a:off x="4108450" y="4359903"/>
            <a:ext cx="2743200" cy="1645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" name="Picture 18" descr="GSGLA_servicemark_new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259477" y="4131380"/>
            <a:ext cx="3537823" cy="2345620"/>
          </a:xfrm>
          <a:prstGeom prst="rect">
            <a:avLst/>
          </a:prstGeom>
        </p:spPr>
        <p:txBody>
          <a:bodyPr/>
          <a:lstStyle/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Animal Print 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5"/>
          <a:stretch/>
        </p:blipFill>
        <p:spPr bwMode="auto">
          <a:xfrm>
            <a:off x="0" y="88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7"/>
          <p:cNvSpPr txBox="1">
            <a:spLocks/>
          </p:cNvSpPr>
          <p:nvPr/>
        </p:nvSpPr>
        <p:spPr bwMode="auto">
          <a:xfrm>
            <a:off x="25400" y="146481"/>
            <a:ext cx="838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Troop/Girl Custom Sales Videos</a:t>
            </a:r>
          </a:p>
        </p:txBody>
      </p:sp>
      <p:sp>
        <p:nvSpPr>
          <p:cNvPr id="24580" name="Title 7"/>
          <p:cNvSpPr txBox="1">
            <a:spLocks/>
          </p:cNvSpPr>
          <p:nvPr/>
        </p:nvSpPr>
        <p:spPr bwMode="auto">
          <a:xfrm>
            <a:off x="457200" y="932446"/>
            <a:ext cx="6705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way to customize the message.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Shoot video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Upload on hosting site</a:t>
            </a:r>
          </a:p>
          <a:p>
            <a:pPr eaLnBrk="1" hangingPunct="1">
              <a:buFontTx/>
              <a:buAutoNum type="arabicPeriod"/>
            </a:pPr>
            <a:endParaRPr lang="en-US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en-US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 URL and Paste here</a:t>
            </a:r>
          </a:p>
        </p:txBody>
      </p:sp>
      <p:pic>
        <p:nvPicPr>
          <p:cNvPr id="12" name="Picture 2" descr="http://infospace.ischool.syr.edu/files/2013/10/Panopto_SC03_Still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07329" y="1562452"/>
            <a:ext cx="3131871" cy="208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3" name="Picture 4" descr="http://html5doctor.com/wp-content/uploads/2010/01/yt-vime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18274"/>
            <a:ext cx="327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88273"/>
            <a:ext cx="4724400" cy="1917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Rectangle 6"/>
          <p:cNvSpPr>
            <a:spLocks noChangeArrowheads="1"/>
          </p:cNvSpPr>
          <p:nvPr/>
        </p:nvSpPr>
        <p:spPr bwMode="auto">
          <a:xfrm>
            <a:off x="762000" y="3846025"/>
            <a:ext cx="381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</a:t>
            </a:r>
            <a:r>
              <a:rPr lang="en-US" sz="1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watch?v</a:t>
            </a:r>
            <a:r>
              <a:rPr lang="en-US" sz="1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=AmHMZ6xuC6c</a:t>
            </a:r>
          </a:p>
        </p:txBody>
      </p:sp>
      <p:sp>
        <p:nvSpPr>
          <p:cNvPr id="13" name="Shape 404"/>
          <p:cNvSpPr/>
          <p:nvPr/>
        </p:nvSpPr>
        <p:spPr>
          <a:xfrm>
            <a:off x="381000" y="5511690"/>
            <a:ext cx="8636000" cy="124649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50000"/>
              </a:schemeClr>
            </a:solidFill>
            <a:miter lim="4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40" tIns="45720" rIns="91440" bIns="4572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sz="1600" dirty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Prospects are </a:t>
            </a:r>
            <a:r>
              <a:rPr sz="1600" u="sng" dirty="0">
                <a:solidFill>
                  <a:srgbClr val="F8151B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72% More Likely</a:t>
            </a:r>
            <a:r>
              <a:rPr sz="1600" dirty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 to purchase a product or service when </a:t>
            </a:r>
            <a:r>
              <a:rPr sz="1600" u="sng" dirty="0">
                <a:solidFill>
                  <a:srgbClr val="FF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video </a:t>
            </a:r>
            <a:r>
              <a:rPr lang="en-US" sz="1600" u="sng" dirty="0" smtClean="0">
                <a:solidFill>
                  <a:srgbClr val="FF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or picture </a:t>
            </a:r>
            <a:r>
              <a:rPr sz="1600" u="sng" dirty="0" smtClean="0">
                <a:solidFill>
                  <a:srgbClr val="FF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is </a:t>
            </a:r>
            <a:r>
              <a:rPr sz="1600" u="sng" dirty="0">
                <a:solidFill>
                  <a:srgbClr val="FF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used</a:t>
            </a:r>
            <a:r>
              <a:rPr sz="1600" dirty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.</a:t>
            </a:r>
            <a:endParaRPr sz="1600" dirty="0">
              <a:latin typeface="Arial" panose="020B0604020202020204" pitchFamily="34" charset="0"/>
              <a:ea typeface="Tahoma"/>
              <a:cs typeface="Arial" panose="020B0604020202020204" pitchFamily="34" charset="0"/>
              <a:sym typeface="Omnes_GirlScouts Medium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endParaRPr sz="1600" dirty="0">
              <a:solidFill>
                <a:srgbClr val="00630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Omnes_GirlScouts Medium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sz="1600" dirty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Video decreases the time it takes a viewer to make a </a:t>
            </a:r>
            <a:r>
              <a:rPr sz="1600" dirty="0" smtClean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buying </a:t>
            </a:r>
            <a:r>
              <a:rPr sz="1600" dirty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decision by over 70%</a:t>
            </a:r>
            <a:endParaRPr sz="1600" dirty="0">
              <a:latin typeface="Arial" panose="020B0604020202020204" pitchFamily="34" charset="0"/>
              <a:ea typeface="Tahoma"/>
              <a:cs typeface="Arial" panose="020B0604020202020204" pitchFamily="34" charset="0"/>
              <a:sym typeface="Omnes_GirlScouts Medium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dirty="0" smtClean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(</a:t>
            </a:r>
            <a:r>
              <a:rPr sz="1100" dirty="0">
                <a:solidFill>
                  <a:srgbClr val="0063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Wharton School of Business)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" y="651933"/>
            <a:ext cx="8864600" cy="4402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-11628"/>
            <a:ext cx="9792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87779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928052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599" y="238780"/>
            <a:ext cx="7077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Sending Emails to Family &amp; Friends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765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61154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696199" y="457200"/>
            <a:ext cx="1138881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1" y="914400"/>
            <a:ext cx="6019799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Manage Contacts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Upload or manually enter addresses</a:t>
            </a:r>
          </a:p>
          <a:p>
            <a:pPr marL="628650"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Previously entered email addresses accessible</a:t>
            </a:r>
          </a:p>
          <a:p>
            <a:pPr marL="628650"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Order history from Fall 2014 available</a:t>
            </a:r>
          </a:p>
          <a:p>
            <a:pPr marL="225425" indent="-225425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6948" y="2362200"/>
            <a:ext cx="2867542" cy="21336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 anchorCtr="0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 girls to send out emails right away!</a:t>
            </a: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 time work for you. </a:t>
            </a: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need to respond by November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" name="Group 9"/>
          <p:cNvGrpSpPr>
            <a:grpSpLocks noChangeAspect="1"/>
          </p:cNvGrpSpPr>
          <p:nvPr/>
        </p:nvGrpSpPr>
        <p:grpSpPr bwMode="auto">
          <a:xfrm>
            <a:off x="919169" y="3188687"/>
            <a:ext cx="4494497" cy="4050313"/>
            <a:chOff x="1537034" y="251736"/>
            <a:chExt cx="6235366" cy="599858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/>
            <a:srcRect l="26354" t="14583" r="27379" b="6250"/>
            <a:stretch>
              <a:fillRect/>
            </a:stretch>
          </p:blipFill>
          <p:spPr bwMode="auto">
            <a:xfrm>
              <a:off x="1537034" y="251736"/>
              <a:ext cx="6235366" cy="59985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6"/>
            <a:srcRect l="60322" t="45833" r="32065" b="38542"/>
            <a:stretch>
              <a:fillRect/>
            </a:stretch>
          </p:blipFill>
          <p:spPr bwMode="auto">
            <a:xfrm>
              <a:off x="6172273" y="2872782"/>
              <a:ext cx="1142630" cy="13188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imal Print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22068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Text &amp; Share Feature </a:t>
            </a:r>
          </a:p>
        </p:txBody>
      </p:sp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990600"/>
            <a:ext cx="50879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22860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Text &amp; Share</a:t>
            </a: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your text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Girl/parent sends verification text to girl</a:t>
            </a:r>
            <a:r>
              <a:rPr lang="ja-JP" altLang="en-US" sz="28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s/parent</a:t>
            </a:r>
            <a:r>
              <a:rPr lang="ja-JP" altLang="en-US" sz="28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 phone</a:t>
            </a: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verified, active link received to be forwarded to friends and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31039" t="14583" r="31479" b="10417"/>
          <a:stretch>
            <a:fillRect/>
          </a:stretch>
        </p:blipFill>
        <p:spPr bwMode="auto">
          <a:xfrm>
            <a:off x="5087938" y="1666875"/>
            <a:ext cx="3598862" cy="40481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4" descr="http://global.fncstatic.com/static/managed/img/fn-latino/OTTMessaging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1"/>
          <a:stretch>
            <a:fillRect/>
          </a:stretch>
        </p:blipFill>
        <p:spPr bwMode="auto">
          <a:xfrm>
            <a:off x="7315200" y="-4763"/>
            <a:ext cx="1524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28600" y="762000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9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Animal Print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533117" y="993034"/>
            <a:ext cx="3388633" cy="13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reach broader network of           family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friends!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77713" y="3401420"/>
            <a:ext cx="1454235" cy="2024587"/>
            <a:chOff x="4064001" y="419571"/>
            <a:chExt cx="4174584" cy="6261877"/>
          </a:xfrm>
          <a:effectLst>
            <a:outerShdw blurRad="317500" dist="38100" dir="2700000" algn="tl" rotWithShape="0">
              <a:srgbClr val="000000">
                <a:alpha val="65000"/>
              </a:srgbClr>
            </a:outerShdw>
          </a:effectLst>
        </p:grpSpPr>
        <p:pic>
          <p:nvPicPr>
            <p:cNvPr id="10" name="Picture 9" descr="phot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001" y="419571"/>
              <a:ext cx="4174584" cy="626187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4919512" y="1397470"/>
              <a:ext cx="1212717" cy="318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85756" y="5646077"/>
              <a:ext cx="1683336" cy="318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46205" y="1742826"/>
              <a:ext cx="1212717" cy="318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3" descr="image007"/>
          <p:cNvPicPr>
            <a:picLocks noChangeAspect="1" noChangeArrowheads="1"/>
          </p:cNvPicPr>
          <p:nvPr/>
        </p:nvPicPr>
        <p:blipFill rotWithShape="1">
          <a:blip r:embed="rId4" cstate="print"/>
          <a:srcRect l="5792" t="15194" r="34048" b="23820"/>
          <a:stretch/>
        </p:blipFill>
        <p:spPr bwMode="auto">
          <a:xfrm>
            <a:off x="6049882" y="4329085"/>
            <a:ext cx="2722441" cy="17068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317500" dist="381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2" name="Picture 1" descr="Screen Shot 2015-07-27 at 8.48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834836"/>
            <a:ext cx="5031651" cy="34341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/>
          <p:nvPr/>
        </p:nvPicPr>
        <p:blipFill>
          <a:blip r:embed="rId6" cstate="print"/>
          <a:srcRect l="36111" t="37087" r="19230" b="39031"/>
          <a:stretch>
            <a:fillRect/>
          </a:stretch>
        </p:blipFill>
        <p:spPr bwMode="auto">
          <a:xfrm>
            <a:off x="1727382" y="3932334"/>
            <a:ext cx="3908425" cy="156591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262835" y="5004551"/>
            <a:ext cx="1054712" cy="824969"/>
            <a:chOff x="7618590" y="100429"/>
            <a:chExt cx="1054712" cy="824969"/>
          </a:xfrm>
        </p:grpSpPr>
        <p:pic>
          <p:nvPicPr>
            <p:cNvPr id="7" name="Picture 10" descr="http://t1.gstatic.com/images?q=tbn:ANd9GcRkjwLwQFlOQvJgrsJmiqMBQz-FHVMdmQrRaHHTcjfy-AagtmDJzUFn8Yhl"/>
            <p:cNvPicPr>
              <a:picLocks noChangeAspect="1" noChangeArrowheads="1"/>
            </p:cNvPicPr>
            <p:nvPr/>
          </p:nvPicPr>
          <p:blipFill>
            <a:blip r:embed="rId7" cstate="print"/>
            <a:srcRect l="54599"/>
            <a:stretch>
              <a:fillRect/>
            </a:stretch>
          </p:blipFill>
          <p:spPr bwMode="auto">
            <a:xfrm>
              <a:off x="8107818" y="371002"/>
              <a:ext cx="565484" cy="5543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8" name="Picture 10" descr="http://t1.gstatic.com/images?q=tbn:ANd9GcRkjwLwQFlOQvJgrsJmiqMBQz-FHVMdmQrRaHHTcjfy-AagtmDJzUFn8Yhl"/>
            <p:cNvPicPr>
              <a:picLocks noChangeAspect="1" noChangeArrowheads="1"/>
            </p:cNvPicPr>
            <p:nvPr/>
          </p:nvPicPr>
          <p:blipFill>
            <a:blip r:embed="rId7" cstate="print"/>
            <a:srcRect r="54896"/>
            <a:stretch>
              <a:fillRect/>
            </a:stretch>
          </p:blipFill>
          <p:spPr bwMode="auto">
            <a:xfrm>
              <a:off x="7618590" y="100429"/>
              <a:ext cx="555075" cy="54777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5" name="Donut 4"/>
          <p:cNvSpPr/>
          <p:nvPr/>
        </p:nvSpPr>
        <p:spPr>
          <a:xfrm>
            <a:off x="133532" y="2743200"/>
            <a:ext cx="2254068" cy="1374627"/>
          </a:xfrm>
          <a:prstGeom prst="donut">
            <a:avLst>
              <a:gd name="adj" fmla="val 22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Magazine Online Progr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2" y="5412767"/>
            <a:ext cx="2743200" cy="1176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366" y="183940"/>
            <a:ext cx="8905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Facebook &amp; Twitter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28600" y="685800"/>
            <a:ext cx="8693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9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75920" y="905785"/>
            <a:ext cx="8845830" cy="5029200"/>
          </a:xfrm>
        </p:spPr>
        <p:txBody>
          <a:bodyPr/>
          <a:lstStyle/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October 16</a:t>
            </a:r>
          </a:p>
          <a:p>
            <a:pPr marL="342900" lvl="1" indent="-342900" defTabSz="34607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Nut orders due to troop</a:t>
            </a:r>
          </a:p>
          <a:p>
            <a:pPr marL="342900" lvl="1" indent="-342900" defTabSz="346075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 enter nut orders</a:t>
            </a:r>
          </a:p>
          <a:p>
            <a:pPr marL="342900" lvl="1" indent="-342900" defTabSz="346075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“Order Promises” for girl delivery end at 9 PM</a:t>
            </a:r>
          </a:p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October 17-18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TFPC enters orders in TNOS</a:t>
            </a:r>
          </a:p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October 30-November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 delivery to troops</a:t>
            </a:r>
          </a:p>
          <a:p>
            <a:pPr marL="800101" lvl="1" indent="-230188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056313"/>
            <a:ext cx="3962400" cy="649287"/>
          </a:xfrm>
        </p:spPr>
        <p:txBody>
          <a:bodyPr rtlCol="0">
            <a:noAutofit/>
          </a:bodyPr>
          <a:lstStyle/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4964" y="198438"/>
            <a:ext cx="7239000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October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" y="690563"/>
            <a:ext cx="8915400" cy="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62" y="4776530"/>
            <a:ext cx="3884676" cy="206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Animal Print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76200" y="1066799"/>
            <a:ext cx="4614331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Include assigned </a:t>
            </a:r>
            <a:r>
              <a:rPr lang="en-US" sz="2400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Girl Online ID OR name &amp; troop number 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on each </a:t>
            </a:r>
            <a:r>
              <a:rPr lang="ja-JP" alt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Spread the Word</a:t>
            </a:r>
            <a:r>
              <a:rPr lang="ja-JP" alt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”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card. 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Distribute </a:t>
            </a:r>
            <a:r>
              <a:rPr lang="ja-JP" alt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Spread the Word</a:t>
            </a:r>
            <a:r>
              <a:rPr lang="ja-JP" alt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”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cards to customers who can go online to 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  <a:hlinkClick r:id="rId3"/>
              </a:rPr>
              <a:t>girlscouts.qspgao.com</a:t>
            </a: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and order </a:t>
            </a:r>
            <a:r>
              <a:rPr lang="en-US" sz="24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magazines.</a:t>
            </a:r>
            <a:endParaRPr lang="en-US" sz="2400"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pic>
        <p:nvPicPr>
          <p:cNvPr id="17" name="image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3" t="31322" r="39359"/>
          <a:stretch>
            <a:fillRect/>
          </a:stretch>
        </p:blipFill>
        <p:spPr bwMode="auto">
          <a:xfrm>
            <a:off x="4690533" y="866155"/>
            <a:ext cx="2895600" cy="45847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Shape 489"/>
          <p:cNvSpPr/>
          <p:nvPr/>
        </p:nvSpPr>
        <p:spPr>
          <a:xfrm>
            <a:off x="6874933" y="838200"/>
            <a:ext cx="2116667" cy="173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1" y="2630"/>
                </a:moveTo>
                <a:cubicBezTo>
                  <a:pt x="811" y="1178"/>
                  <a:pt x="1296" y="0"/>
                  <a:pt x="1894" y="0"/>
                </a:cubicBezTo>
                <a:lnTo>
                  <a:pt x="20517" y="0"/>
                </a:lnTo>
                <a:cubicBezTo>
                  <a:pt x="21115" y="0"/>
                  <a:pt x="21600" y="1178"/>
                  <a:pt x="21600" y="2630"/>
                </a:cubicBezTo>
                <a:lnTo>
                  <a:pt x="21600" y="13150"/>
                </a:lnTo>
                <a:cubicBezTo>
                  <a:pt x="21600" y="14602"/>
                  <a:pt x="21115" y="15780"/>
                  <a:pt x="20517" y="15780"/>
                </a:cubicBezTo>
                <a:lnTo>
                  <a:pt x="9473" y="15780"/>
                </a:lnTo>
                <a:lnTo>
                  <a:pt x="0" y="21600"/>
                </a:lnTo>
                <a:lnTo>
                  <a:pt x="4276" y="15780"/>
                </a:lnTo>
                <a:lnTo>
                  <a:pt x="1894" y="15780"/>
                </a:lnTo>
                <a:cubicBezTo>
                  <a:pt x="1296" y="15780"/>
                  <a:pt x="811" y="14602"/>
                  <a:pt x="811" y="13150"/>
                </a:cubicBezTo>
                <a:lnTo>
                  <a:pt x="811" y="9205"/>
                </a:lnTo>
                <a:close/>
              </a:path>
            </a:pathLst>
          </a:custGeom>
          <a:solidFill>
            <a:schemeClr val="bg2"/>
          </a:solidFill>
          <a:ln w="50800">
            <a:solidFill>
              <a:srgbClr val="259595"/>
            </a:solidFill>
          </a:ln>
        </p:spPr>
        <p:txBody>
          <a:bodyPr lIns="0" tIns="0" rIns="0" bIns="0" anchor="ctr"/>
          <a:lstStyle/>
          <a:p>
            <a:pPr lvl="0" algn="ctr">
              <a:spcBef>
                <a:spcPts val="0"/>
              </a:spcBef>
              <a:defRPr sz="1800">
                <a:effectLst/>
                <a:latin typeface="Consolas"/>
                <a:ea typeface="Consolas"/>
                <a:cs typeface="Consolas"/>
                <a:sym typeface="Consolas"/>
              </a:defRPr>
            </a:pPr>
            <a:endParaRPr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7" name="Shape 490"/>
          <p:cNvSpPr/>
          <p:nvPr/>
        </p:nvSpPr>
        <p:spPr>
          <a:xfrm>
            <a:off x="7027333" y="996852"/>
            <a:ext cx="1964267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 i="1" dirty="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Just give’em the card</a:t>
            </a:r>
            <a:r>
              <a:rPr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…</a:t>
            </a:r>
            <a:r>
              <a:rPr lang="en-US"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 </a:t>
            </a:r>
            <a:r>
              <a:rPr sz="2000" i="1" dirty="0" smtClean="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Works </a:t>
            </a:r>
            <a:r>
              <a:rPr sz="2000" i="1" dirty="0">
                <a:solidFill>
                  <a:srgbClr val="00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Omnes_GirlScouts Medium"/>
              </a:rPr>
              <a:t>every time!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71600" y="4038600"/>
            <a:ext cx="2586567" cy="1778794"/>
            <a:chOff x="4627033" y="4940300"/>
            <a:chExt cx="2586567" cy="1778794"/>
          </a:xfrm>
        </p:grpSpPr>
        <p:pic>
          <p:nvPicPr>
            <p:cNvPr id="14" name="image75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27033" y="4940300"/>
              <a:ext cx="2586567" cy="177879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Shape 491"/>
            <p:cNvSpPr/>
            <p:nvPr/>
          </p:nvSpPr>
          <p:spPr>
            <a:xfrm>
              <a:off x="4754034" y="5450855"/>
              <a:ext cx="129116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2800">
                  <a:solidFill>
                    <a:srgbClr val="0000FF"/>
                  </a:solidFill>
                  <a:latin typeface="Lucida Handwriting"/>
                  <a:ea typeface="Lucida Handwriting"/>
                  <a:cs typeface="Lucida Handwriting"/>
                  <a:sym typeface="Lucida Handwriting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  Pettit</a:t>
              </a:r>
            </a:p>
          </p:txBody>
        </p:sp>
        <p:sp>
          <p:nvSpPr>
            <p:cNvPr id="16" name="Shape 492"/>
            <p:cNvSpPr/>
            <p:nvPr/>
          </p:nvSpPr>
          <p:spPr>
            <a:xfrm>
              <a:off x="6265333" y="5450855"/>
              <a:ext cx="762000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2800">
                  <a:solidFill>
                    <a:srgbClr val="0000FF"/>
                  </a:solidFill>
                  <a:latin typeface="Lucida Handwriting"/>
                  <a:ea typeface="Lucida Handwriting"/>
                  <a:cs typeface="Lucida Handwriting"/>
                  <a:sym typeface="Lucida Handwriting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75748</a:t>
              </a:r>
            </a:p>
          </p:txBody>
        </p:sp>
      </p:grpSp>
      <p:sp>
        <p:nvSpPr>
          <p:cNvPr id="20" name="Text Placeholder 2"/>
          <p:cNvSpPr txBox="1">
            <a:spLocks/>
          </p:cNvSpPr>
          <p:nvPr/>
        </p:nvSpPr>
        <p:spPr bwMode="auto">
          <a:xfrm>
            <a:off x="304800" y="199203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Spreading the Word 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0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nimal Print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5"/>
          <a:stretch/>
        </p:blipFill>
        <p:spPr bwMode="auto">
          <a:xfrm>
            <a:off x="-30164" y="-14288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ctrTitle"/>
          </p:nvPr>
        </p:nvSpPr>
        <p:spPr>
          <a:xfrm>
            <a:off x="381000" y="76200"/>
            <a:ext cx="8597900" cy="736600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MyPatchCreation</a:t>
            </a:r>
            <a:r>
              <a:rPr lang="en-US" sz="2800" b="1" i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™</a:t>
            </a:r>
          </a:p>
        </p:txBody>
      </p:sp>
      <p:sp>
        <p:nvSpPr>
          <p:cNvPr id="47107" name="TextBox 6"/>
          <p:cNvSpPr txBox="1">
            <a:spLocks noChangeArrowheads="1"/>
          </p:cNvSpPr>
          <p:nvPr/>
        </p:nvSpPr>
        <p:spPr bwMode="auto">
          <a:xfrm>
            <a:off x="0" y="1184275"/>
            <a:ext cx="5181600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Girls who reach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$175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magazine sales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earn their own personalized patch, with her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name,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date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MyCreation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 automatically sent to registered email address link to create/edit patch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Parent provides shipping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shipped directly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girl in 4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6 weeks </a:t>
            </a:r>
          </a:p>
          <a:p>
            <a:pPr marL="800100" lvl="1" indent="-342900">
              <a:defRPr/>
            </a:pP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4" name="Picture 6" descr="MyPatchCreation - Nut Order Card Imag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2" y="1184275"/>
            <a:ext cx="41989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yCharacter-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483101"/>
            <a:ext cx="1651000" cy="1981200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50800" dist="38100" dir="2700000" sx="101000" sy="101000" algn="tl" rotWithShape="0">
              <a:srgbClr val="008000">
                <a:alpha val="43000"/>
              </a:srgbClr>
            </a:outerShdw>
          </a:effectLst>
        </p:spPr>
      </p:pic>
      <p:pic>
        <p:nvPicPr>
          <p:cNvPr id="9" name="Picture 8" descr="myCharacter-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1" y="4727516"/>
            <a:ext cx="1638299" cy="1965959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50800" dist="38100" dir="2700000" sx="101000" sy="101000" algn="tl" rotWithShape="0">
              <a:srgbClr val="008000">
                <a:alpha val="43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1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8693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Proceeds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672388" y="181446"/>
            <a:ext cx="1066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14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1066800"/>
            <a:ext cx="8763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5425" marR="0" lvl="0" indent="-22542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earn 25% of the purchase price on nut products, including all eNuts+ items.</a:t>
            </a:r>
          </a:p>
          <a:p>
            <a:pPr marL="225425" marR="0" lvl="0" indent="-22542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earn 20% of the subscription price of magazines.</a:t>
            </a:r>
          </a:p>
          <a:p>
            <a:pPr marL="225425" marR="0" lvl="0" indent="-22542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These are highest troop proceeds in the country.</a:t>
            </a:r>
          </a:p>
          <a:p>
            <a:pPr marL="225425" marR="0" lvl="0" indent="-22542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Fall Product is about funding the troop until cookies.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6" y="3496322"/>
            <a:ext cx="4258764" cy="336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52400" y="914400"/>
            <a:ext cx="8991600" cy="1752600"/>
          </a:xfrm>
        </p:spPr>
        <p:txBody>
          <a:bodyPr/>
          <a:lstStyle/>
          <a:p>
            <a:pPr marL="225425" indent="-2254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 are “unitized” whether girls sell nuts or magazines</a:t>
            </a:r>
          </a:p>
          <a:p>
            <a:pPr marL="225425" indent="-2254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 reward: Average 45 units per girl to earn a movie ticket for each girl and two adults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52400" y="152400"/>
            <a:ext cx="8991600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Rewards 									             			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15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85800"/>
            <a:ext cx="86868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E6E5ED"/>
              </a:clrFrom>
              <a:clrTo>
                <a:srgbClr val="E6E5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8" y="3002937"/>
            <a:ext cx="2075804" cy="2788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00" y="1981200"/>
            <a:ext cx="2323103" cy="2539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79" y="4419600"/>
            <a:ext cx="1788421" cy="1784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56" y="4343400"/>
            <a:ext cx="1517044" cy="2101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7" y="2133600"/>
            <a:ext cx="2174363" cy="2107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547" y="2512563"/>
            <a:ext cx="166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patch and rocker charms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6555" y="3207540"/>
            <a:ext cx="117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Giraffe plush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786" y="4241296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Nail art kit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5105" y="6076581"/>
            <a:ext cx="172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Tie-dye bracelet with charms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9933" y="6171160"/>
            <a:ext cx="1935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Decorative hair pins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79535" y="930246"/>
            <a:ext cx="7315200" cy="1063201"/>
          </a:xfrm>
        </p:spPr>
        <p:txBody>
          <a:bodyPr>
            <a:normAutofit fontScale="92500"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earn avatar patch for selling $175 in nut products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earn giraffe patch for selling $175 in magazines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5581" y="163388"/>
            <a:ext cx="7239000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Rewards – New Customized Patches!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" y="696273"/>
            <a:ext cx="7315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9" name="Picture 2" descr="Personalize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99" y="1993447"/>
            <a:ext cx="2160588" cy="404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2757458"/>
            <a:ext cx="2476500" cy="3063405"/>
          </a:xfrm>
          <a:prstGeom prst="rect">
            <a:avLst/>
          </a:prstGeom>
        </p:spPr>
      </p:pic>
      <p:pic>
        <p:nvPicPr>
          <p:cNvPr id="12" name="Picture 20" descr="GS_ART_trefoil­_sm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 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Gift of Caring 										  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16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8001000" y="152400"/>
            <a:ext cx="1143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99" y="838200"/>
            <a:ext cx="82296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purchase nut products to donate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need to sell this concept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Ideal for customers who do not want a product, but do want to support their favorite Girl Scout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“Virtual” donation—customers and girls do not order or handle the product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GOC donations count towards rewards like all sales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only be recorded during Initial Order phase (through Oct. 16)</a:t>
            </a:r>
          </a:p>
        </p:txBody>
      </p:sp>
      <p:pic>
        <p:nvPicPr>
          <p:cNvPr id="5122" name="Picture 591" descr="la-food-ban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2" y="4938389"/>
            <a:ext cx="1139825" cy="9144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592" descr="USO_pa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6667" r="6558" b="11978"/>
          <a:stretch>
            <a:fillRect/>
          </a:stretch>
        </p:blipFill>
        <p:spPr bwMode="auto">
          <a:xfrm>
            <a:off x="7425059" y="4794906"/>
            <a:ext cx="1718941" cy="105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593" descr="OpGr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58" y="4898604"/>
            <a:ext cx="5641976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8" descr="GSGLA_servicemark_new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Trophy Nut Order Pick-up			             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17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8001000" y="152400"/>
            <a:ext cx="1143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990600"/>
            <a:ext cx="69342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30 – November 1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 on time!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Count, count, &amp; recount. Get a receipt to confirm your delivery.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Take orders straight home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Have parents sign receipts for the girls’ orders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Store product properly.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Melted chocolate is 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considered damaged.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44" y="1447800"/>
            <a:ext cx="1168824" cy="986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20" y="2699806"/>
            <a:ext cx="1152367" cy="93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52" y="3930707"/>
            <a:ext cx="1123035" cy="946093"/>
          </a:xfrm>
          <a:prstGeom prst="rect">
            <a:avLst/>
          </a:prstGeom>
        </p:spPr>
      </p:pic>
      <p:pic>
        <p:nvPicPr>
          <p:cNvPr id="14" name="Picture 18" descr="GSGLA_servicemark_new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71635" y="1012533"/>
            <a:ext cx="8750115" cy="2971800"/>
          </a:xfrm>
        </p:spPr>
        <p:txBody>
          <a:bodyPr/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returns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 damaged product at a service center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exchanges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 can facilitate troop-to-troop transfers as the only method to change a troop’s order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TNOS only allows transfers of 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Booth Order” product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52400" y="228600"/>
            <a:ext cx="89916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Returns, Exchanges &amp; Transfers      				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18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85800"/>
            <a:ext cx="8610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67346"/>
            <a:ext cx="2332202" cy="1760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93" y="3990517"/>
            <a:ext cx="2819400" cy="2114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85" y="4026996"/>
            <a:ext cx="2295250" cy="1777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199" y="167010"/>
            <a:ext cx="8686799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Cash Handling 											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99" y="990600"/>
            <a:ext cx="846455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Payment is collected only when product is delivered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may use their CC reader from prior sales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Receipt every transaction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girl payments in TNOS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girl responsibility vs. troop responsibility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$300 maximum debt limit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deposit money promptly and frequently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ACH debit, November 20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will be “pinged” $1 via ACH, which will be credited to the troop as a payment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ACH failures will result in $25 administrative fee</a:t>
            </a:r>
          </a:p>
        </p:txBody>
      </p:sp>
      <p:pic>
        <p:nvPicPr>
          <p:cNvPr id="12" name="Picture 18" descr="GSGLA_servicemark_new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8693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Sales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8071867" y="311901"/>
            <a:ext cx="914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20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990600"/>
            <a:ext cx="6553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Enter in TNOS: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Bank information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allocations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payments to troop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troop transfers entered for you by SUFPC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magazine orders after November 9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Enter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girls as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Girl orders and Gift of Caring</a:t>
            </a:r>
          </a:p>
          <a:p>
            <a:pPr marL="225425" lvl="1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42" y="3131331"/>
            <a:ext cx="1771633" cy="186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67480" y="818626"/>
            <a:ext cx="8595519" cy="5029200"/>
          </a:xfrm>
        </p:spPr>
        <p:txBody>
          <a:bodyPr>
            <a:normAutofit lnSpcReduction="10000"/>
          </a:bodyPr>
          <a:lstStyle/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1-8</a:t>
            </a:r>
          </a:p>
          <a:p>
            <a:pPr marL="342900" lvl="1" indent="-3429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Walkabouts and Lemonade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Stands – no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boothing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Fall Product Program ends</a:t>
            </a:r>
          </a:p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Parents and TFPCs receive QSP Girl’s Online Sales Report email</a:t>
            </a:r>
          </a:p>
          <a:p>
            <a:pPr marL="225425" lvl="1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13</a:t>
            </a:r>
          </a:p>
          <a:p>
            <a:pPr marL="342900" lvl="1" indent="-3429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Final day to enter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allocations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troop-to-troop transfers</a:t>
            </a:r>
          </a:p>
          <a:p>
            <a:pPr marL="225425" lvl="1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November 20</a:t>
            </a:r>
          </a:p>
          <a:p>
            <a:pPr marL="342900" lvl="1" indent="-342900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ACH debit to troop accounts</a:t>
            </a:r>
          </a:p>
          <a:p>
            <a:pPr marL="225425" lvl="1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056313"/>
            <a:ext cx="3962400" cy="649287"/>
          </a:xfrm>
        </p:spPr>
        <p:txBody>
          <a:bodyPr rtlCol="0">
            <a:noAutofit/>
          </a:bodyPr>
          <a:lstStyle/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6200" y="181514"/>
            <a:ext cx="72390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" y="685800"/>
            <a:ext cx="9021763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Fall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Product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76200" y="914400"/>
            <a:ext cx="9067800" cy="5029200"/>
          </a:xfrm>
        </p:spPr>
        <p:txBody>
          <a:bodyPr/>
          <a:lstStyle/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check’s maker as soon as possible to try to resubmit check</a:t>
            </a:r>
          </a:p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 necessary, forward original or bank copy to council within 3 business days</a:t>
            </a:r>
          </a:p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Submit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Discrepancy Reports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at end of program if parents owe money</a:t>
            </a:r>
          </a:p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Follow detailed guidelines from your Troop Guide</a:t>
            </a:r>
          </a:p>
          <a:p>
            <a:pPr marL="169863" lvl="1" indent="-169863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6200" y="228600"/>
            <a:ext cx="90678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Checks/Parent Issues 	      				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21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" y="685800"/>
            <a:ext cx="8763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2" y="4097336"/>
            <a:ext cx="2260601" cy="226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 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5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Crisis Management 								  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22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990600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receive a serious product complaint, call the Customer Care Hotline: </a:t>
            </a:r>
          </a:p>
          <a:p>
            <a:pPr marL="225425" indent="-225425"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213-213-0123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“Contain” the situation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Gather relevant information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Fill out an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Incident Report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Refer all media inquiries to the council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2946400"/>
            <a:ext cx="2844800" cy="2133600"/>
          </a:xfrm>
          <a:prstGeom prst="rect">
            <a:avLst/>
          </a:prstGeom>
        </p:spPr>
      </p:pic>
      <p:pic>
        <p:nvPicPr>
          <p:cNvPr id="1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 bwMode="auto">
          <a:xfrm>
            <a:off x="338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8693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983009" y="288247"/>
            <a:ext cx="106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23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990600"/>
            <a:ext cx="861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Finish strong!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Allocate all products – down to zero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Troop-to-Troop transfers so you pay council the exact right amount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Gift of Caring donations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magazine subscriptions in TNOS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Deposit money no later than Nov. 16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Turn in Discrepancy Reports as necessary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Celebrate your girls’ successes!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 should be ready in January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1"/>
          <p:cNvSpPr txBox="1">
            <a:spLocks/>
          </p:cNvSpPr>
          <p:nvPr/>
        </p:nvSpPr>
        <p:spPr>
          <a:xfrm>
            <a:off x="-28575" y="499089"/>
            <a:ext cx="9172575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council’s success is due to your efforts…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qsp_galogo_gree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5828190"/>
            <a:ext cx="13065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trophynutorders.com/TrophyNut.NET/Images/tng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122"/>
          <a:stretch>
            <a:fillRect/>
          </a:stretch>
        </p:blipFill>
        <p:spPr bwMode="auto">
          <a:xfrm>
            <a:off x="3948112" y="5705475"/>
            <a:ext cx="1219200" cy="78105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DF9F7"/>
              </a:clrFrom>
              <a:clrTo>
                <a:srgbClr val="ED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43" y="1066801"/>
            <a:ext cx="6259314" cy="4267200"/>
          </a:xfrm>
          <a:prstGeom prst="rect">
            <a:avLst/>
          </a:prstGeom>
        </p:spPr>
      </p:pic>
      <p:pic>
        <p:nvPicPr>
          <p:cNvPr id="11" name="Picture 18" descr="GSGLA_servicemark_new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8" y="5718175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Animal Print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5"/>
          <a:stretch/>
        </p:blipFill>
        <p:spPr bwMode="auto">
          <a:xfrm>
            <a:off x="-30164" y="-14288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" y="685800"/>
            <a:ext cx="7239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152400" y="152400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Fall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 Central Homepage</a:t>
            </a:r>
          </a:p>
        </p:txBody>
      </p:sp>
      <p:pic>
        <p:nvPicPr>
          <p:cNvPr id="9222" name="Picture 11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0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35247"/>
          <a:stretch/>
        </p:blipFill>
        <p:spPr>
          <a:xfrm>
            <a:off x="902639" y="856731"/>
            <a:ext cx="5771429" cy="5544069"/>
          </a:xfrm>
          <a:prstGeom prst="rect">
            <a:avLst/>
          </a:prstGeom>
          <a:ln>
            <a:solidFill>
              <a:srgbClr val="733900"/>
            </a:solidFill>
          </a:ln>
        </p:spPr>
      </p:pic>
      <p:sp>
        <p:nvSpPr>
          <p:cNvPr id="11" name="Text Placeholder 12"/>
          <p:cNvSpPr txBox="1">
            <a:spLocks/>
          </p:cNvSpPr>
          <p:nvPr/>
        </p:nvSpPr>
        <p:spPr bwMode="auto">
          <a:xfrm>
            <a:off x="6858001" y="3962400"/>
            <a:ext cx="2051718" cy="10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Note the 3 login links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Pre-Planning Checklist 								 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6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8229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200"/>
            <a:ext cx="846455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lvl="1" indent="-220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troops open a bank account</a:t>
            </a:r>
          </a:p>
          <a:p>
            <a:pPr marL="225425" lvl="1" indent="-220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Turn in signed ACH Debit Authorization and Troop Fall Product Chair  Position &amp; Agreement forms to SUFPC</a:t>
            </a:r>
          </a:p>
          <a:p>
            <a:pPr marL="225425" lvl="1" indent="-220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must turn in Parent/Guardian Permission &amp; Responsibility  Agreement </a:t>
            </a:r>
          </a:p>
          <a:p>
            <a:pPr marL="225425" lvl="1" indent="-220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Train girls and parents</a:t>
            </a:r>
          </a:p>
          <a:p>
            <a:pPr marL="225425" lvl="1" indent="-220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Safety Activity Checkpoints</a:t>
            </a:r>
          </a:p>
          <a:p>
            <a:pPr marL="225425" lvl="1" indent="-220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“Like” GSGLA Cookie &amp; Nut Friends 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20809"/>
            <a:ext cx="2075688" cy="1316736"/>
          </a:xfrm>
          <a:prstGeom prst="rect">
            <a:avLst/>
          </a:prstGeom>
        </p:spPr>
      </p:pic>
      <p:pic>
        <p:nvPicPr>
          <p:cNvPr id="1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228600" y="762000"/>
            <a:ext cx="7239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228600" y="23878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Parent &amp; Girl Training Agenda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8" name="Picture 20" descr="GS_ART_trefoil­_sm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97163" y="1574780"/>
            <a:ext cx="64008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Inspire! Encourage! Motivate!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Fall Product Program is to generate start-up funds  until Cookies gets here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Skills for Girls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 and girl goals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Dates and deadlines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Money Handling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467600" y="457200"/>
            <a:ext cx="1143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7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" y="1066800"/>
            <a:ext cx="2442794" cy="521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Backgrou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86557" y="931863"/>
            <a:ext cx="7177087" cy="5029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 girl receives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Order Card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Money Envelope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Family Letter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QSP Magazine Order Envelope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Spread the Word Business Cards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 troop receives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Activity Poster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Envelopes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Receipt Book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GOC receipts</a:t>
            </a:r>
          </a:p>
          <a:p>
            <a:pPr marL="800101" lvl="1" indent="-230188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6200" y="152400"/>
            <a:ext cx="90678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 										          			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8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" y="685800"/>
            <a:ext cx="8839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9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35650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15000" y="6457950"/>
            <a:ext cx="3382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Fall Product Program</a:t>
            </a:r>
          </a:p>
        </p:txBody>
      </p:sp>
      <p:pic>
        <p:nvPicPr>
          <p:cNvPr id="10" name="Picture 9" descr="Screen Shot 2015-07-29 at 12.35.52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156">
            <a:off x="5232726" y="1397355"/>
            <a:ext cx="3834905" cy="271537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schemeClr val="accent1">
                <a:lumMod val="50000"/>
                <a:alpha val="43000"/>
              </a:schemeClr>
            </a:outerShdw>
          </a:effectLst>
        </p:spPr>
      </p:pic>
      <p:pic>
        <p:nvPicPr>
          <p:cNvPr id="12" name="Picture 11" descr="Spread the Word Example Side 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137" y="4115881"/>
            <a:ext cx="1627827" cy="2115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</TotalTime>
  <Words>2145</Words>
  <Application>Microsoft Office PowerPoint</Application>
  <PresentationFormat>On-screen Show (4:3)</PresentationFormat>
  <Paragraphs>417</Paragraphs>
  <Slides>53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Calibri</vt:lpstr>
      <vt:lpstr>Consolas</vt:lpstr>
      <vt:lpstr>Lucida Handwriting</vt:lpstr>
      <vt:lpstr>Omnes_GirlScouts Bold</vt:lpstr>
      <vt:lpstr>Omnes_GirlScouts Medium</vt:lpstr>
      <vt:lpstr>Omnes_GirlScouts Regular</vt:lpstr>
      <vt:lpstr>Omnes_GirlScouts Semibold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Magazines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MyPatchCreation™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Girl Scouts of Greater Los Angeles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Alisa Abrenica</dc:creator>
  <cp:lastModifiedBy>Kenya Yarbrough</cp:lastModifiedBy>
  <cp:revision>309</cp:revision>
  <dcterms:created xsi:type="dcterms:W3CDTF">2014-07-21T23:00:45Z</dcterms:created>
  <dcterms:modified xsi:type="dcterms:W3CDTF">2015-08-27T22:23:22Z</dcterms:modified>
</cp:coreProperties>
</file>