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3"/>
  </p:sldMasterIdLst>
  <p:notesMasterIdLst>
    <p:notesMasterId r:id="rId82"/>
  </p:notesMasterIdLst>
  <p:handoutMasterIdLst>
    <p:handoutMasterId r:id="rId83"/>
  </p:handoutMasterIdLst>
  <p:sldIdLst>
    <p:sldId id="628" r:id="rId4"/>
    <p:sldId id="574" r:id="rId5"/>
    <p:sldId id="601" r:id="rId6"/>
    <p:sldId id="664" r:id="rId7"/>
    <p:sldId id="583" r:id="rId8"/>
    <p:sldId id="584" r:id="rId9"/>
    <p:sldId id="585" r:id="rId10"/>
    <p:sldId id="586" r:id="rId11"/>
    <p:sldId id="579" r:id="rId12"/>
    <p:sldId id="580" r:id="rId13"/>
    <p:sldId id="582" r:id="rId14"/>
    <p:sldId id="669" r:id="rId15"/>
    <p:sldId id="631" r:id="rId16"/>
    <p:sldId id="632" r:id="rId17"/>
    <p:sldId id="612" r:id="rId18"/>
    <p:sldId id="703" r:id="rId19"/>
    <p:sldId id="704" r:id="rId20"/>
    <p:sldId id="589" r:id="rId21"/>
    <p:sldId id="597" r:id="rId22"/>
    <p:sldId id="595" r:id="rId23"/>
    <p:sldId id="592" r:id="rId24"/>
    <p:sldId id="593" r:id="rId25"/>
    <p:sldId id="594" r:id="rId26"/>
    <p:sldId id="596" r:id="rId27"/>
    <p:sldId id="671" r:id="rId28"/>
    <p:sldId id="705" r:id="rId29"/>
    <p:sldId id="607" r:id="rId30"/>
    <p:sldId id="667" r:id="rId31"/>
    <p:sldId id="668" r:id="rId32"/>
    <p:sldId id="707" r:id="rId33"/>
    <p:sldId id="687" r:id="rId34"/>
    <p:sldId id="672" r:id="rId35"/>
    <p:sldId id="624" r:id="rId36"/>
    <p:sldId id="613" r:id="rId37"/>
    <p:sldId id="600" r:id="rId38"/>
    <p:sldId id="623" r:id="rId39"/>
    <p:sldId id="651" r:id="rId40"/>
    <p:sldId id="616" r:id="rId41"/>
    <p:sldId id="675" r:id="rId42"/>
    <p:sldId id="639" r:id="rId43"/>
    <p:sldId id="641" r:id="rId44"/>
    <p:sldId id="674" r:id="rId45"/>
    <p:sldId id="676" r:id="rId46"/>
    <p:sldId id="677" r:id="rId47"/>
    <p:sldId id="620" r:id="rId48"/>
    <p:sldId id="680" r:id="rId49"/>
    <p:sldId id="678" r:id="rId50"/>
    <p:sldId id="635" r:id="rId51"/>
    <p:sldId id="625" r:id="rId52"/>
    <p:sldId id="648" r:id="rId53"/>
    <p:sldId id="626" r:id="rId54"/>
    <p:sldId id="689" r:id="rId55"/>
    <p:sldId id="647" r:id="rId56"/>
    <p:sldId id="683" r:id="rId57"/>
    <p:sldId id="690" r:id="rId58"/>
    <p:sldId id="650" r:id="rId59"/>
    <p:sldId id="642" r:id="rId60"/>
    <p:sldId id="643" r:id="rId61"/>
    <p:sldId id="638" r:id="rId62"/>
    <p:sldId id="645" r:id="rId63"/>
    <p:sldId id="691" r:id="rId64"/>
    <p:sldId id="646" r:id="rId65"/>
    <p:sldId id="629" r:id="rId66"/>
    <p:sldId id="654" r:id="rId67"/>
    <p:sldId id="655" r:id="rId68"/>
    <p:sldId id="709" r:id="rId69"/>
    <p:sldId id="649" r:id="rId70"/>
    <p:sldId id="708" r:id="rId71"/>
    <p:sldId id="653" r:id="rId72"/>
    <p:sldId id="652" r:id="rId73"/>
    <p:sldId id="614" r:id="rId74"/>
    <p:sldId id="627" r:id="rId75"/>
    <p:sldId id="657" r:id="rId76"/>
    <p:sldId id="658" r:id="rId77"/>
    <p:sldId id="684" r:id="rId78"/>
    <p:sldId id="659" r:id="rId79"/>
    <p:sldId id="660" r:id="rId80"/>
    <p:sldId id="274" r:id="rId81"/>
  </p:sldIdLst>
  <p:sldSz cx="9144000" cy="6858000" type="screen4x3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95DF"/>
    <a:srgbClr val="008FFA"/>
    <a:srgbClr val="A86ED4"/>
    <a:srgbClr val="D76BCA"/>
    <a:srgbClr val="FF66FF"/>
    <a:srgbClr val="85FFBC"/>
    <a:srgbClr val="8BFFBF"/>
    <a:srgbClr val="8FFFC2"/>
    <a:srgbClr val="69FFAD"/>
    <a:srgbClr val="DD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5" autoAdjust="0"/>
    <p:restoredTop sz="79961" autoAdjust="0"/>
  </p:normalViewPr>
  <p:slideViewPr>
    <p:cSldViewPr>
      <p:cViewPr varScale="1">
        <p:scale>
          <a:sx n="72" d="100"/>
          <a:sy n="72" d="100"/>
        </p:scale>
        <p:origin x="96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990"/>
    </p:cViewPr>
  </p:sorterViewPr>
  <p:notesViewPr>
    <p:cSldViewPr>
      <p:cViewPr varScale="1">
        <p:scale>
          <a:sx n="66" d="100"/>
          <a:sy n="66" d="100"/>
        </p:scale>
        <p:origin x="3216" y="84"/>
      </p:cViewPr>
      <p:guideLst>
        <p:guide orient="horz" pos="2933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presProps" Target="pres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gsgla.local\gsdata\shared\PRODUCT%20SALES%20TEAM\Cookie%20Program\2016%20Cookies\Graphs\SMT%20graphs%20for%202016+.xlsx" TargetMode="External"/><Relationship Id="rId1" Type="http://schemas.openxmlformats.org/officeDocument/2006/relationships/image" Target="../media/image29.jpe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gsgla.local\gsdata\shared\PRODUCT%20SALES%20TEAM\Cookie%20Program\2016%20Cookies\Graphs\SMT%20graphs%20for%202016+.xlsx" TargetMode="External"/><Relationship Id="rId1" Type="http://schemas.openxmlformats.org/officeDocument/2006/relationships/image" Target="../media/image29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800" b="0" i="1" u="none" strike="noStrike" baseline="0">
                <a:solidFill>
                  <a:srgbClr val="000000"/>
                </a:solidFill>
                <a:latin typeface="Omnes_GirlScouts Bold"/>
                <a:ea typeface="Omnes_GirlScouts Bold"/>
                <a:cs typeface="Omnes_GirlScouts Bold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Gift of Caring Boxes</a:t>
            </a:r>
          </a:p>
        </c:rich>
      </c:tx>
      <c:layout>
        <c:manualLayout>
          <c:xMode val="edge"/>
          <c:yMode val="edge"/>
          <c:x val="0.3403634986664756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57193792216533E-2"/>
          <c:y val="8.690631198827356E-2"/>
          <c:w val="0.89648169262051014"/>
          <c:h val="0.85007418704508186"/>
        </c:manualLayout>
      </c:layout>
      <c:barChart>
        <c:barDir val="col"/>
        <c:grouping val="clustered"/>
        <c:varyColors val="1"/>
        <c:ser>
          <c:idx val="1"/>
          <c:order val="0"/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'[1]Chart Data'!$H$139:$L$139</c:f>
              <c:strCach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strCache>
            </c:strRef>
          </c:cat>
          <c:val>
            <c:numRef>
              <c:f>'[1]Chart Data'!$H$141:$L$141</c:f>
              <c:numCache>
                <c:formatCode>General</c:formatCode>
                <c:ptCount val="5"/>
                <c:pt idx="0">
                  <c:v>125772</c:v>
                </c:pt>
                <c:pt idx="1">
                  <c:v>140136</c:v>
                </c:pt>
                <c:pt idx="2">
                  <c:v>166044</c:v>
                </c:pt>
                <c:pt idx="3">
                  <c:v>83257</c:v>
                </c:pt>
                <c:pt idx="4">
                  <c:v>99173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846544"/>
        <c:axId val="137847104"/>
      </c:barChart>
      <c:catAx>
        <c:axId val="137846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1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Omnes_GirlScouts Semibold"/>
                <a:cs typeface="Arial" panose="020B0604020202020204" pitchFamily="34" charset="0"/>
              </a:defRPr>
            </a:pPr>
            <a:endParaRPr lang="en-US"/>
          </a:p>
        </c:txPr>
        <c:crossAx val="137847104"/>
        <c:crosses val="autoZero"/>
        <c:auto val="1"/>
        <c:lblAlgn val="ctr"/>
        <c:lblOffset val="100"/>
        <c:noMultiLvlLbl val="0"/>
      </c:catAx>
      <c:valAx>
        <c:axId val="13784710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37846544"/>
        <c:crosses val="autoZero"/>
        <c:crossBetween val="between"/>
      </c:valAx>
      <c:spPr>
        <a:blipFill dpi="0" rotWithShape="1">
          <a:blip xmlns:r="http://schemas.openxmlformats.org/officeDocument/2006/relationships" r:embed="rId1">
            <a:alphaModFix amt="50000"/>
          </a:blip>
          <a:srcRect/>
          <a:tile tx="0" ty="0" sx="100000" sy="100000" flip="none" algn="tl"/>
        </a:blipFill>
      </c:spPr>
    </c:plotArea>
    <c:plotVisOnly val="1"/>
    <c:dispBlanksAs val="gap"/>
    <c:showDLblsOverMax val="0"/>
  </c:chart>
  <c:txPr>
    <a:bodyPr/>
    <a:lstStyle/>
    <a:p>
      <a:pPr>
        <a:defRPr sz="1000" b="0" i="1" u="none" strike="noStrike" baseline="0">
          <a:solidFill>
            <a:srgbClr val="000000"/>
          </a:solidFill>
          <a:latin typeface="Omnes_GirlScouts Semibold"/>
          <a:ea typeface="Omnes_GirlScouts Semibold"/>
          <a:cs typeface="Omnes_GirlScouts Semibold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800" b="0" i="1" u="none" strike="noStrike" baseline="0">
                <a:solidFill>
                  <a:srgbClr val="000000"/>
                </a:solidFill>
                <a:latin typeface="Omnes_GirlScouts Bold"/>
                <a:ea typeface="Omnes_GirlScouts Bold"/>
                <a:cs typeface="Omnes_GirlScouts Bold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Gift of Caring Girl Participation</a:t>
            </a:r>
          </a:p>
        </c:rich>
      </c:tx>
      <c:layout>
        <c:manualLayout>
          <c:xMode val="edge"/>
          <c:yMode val="edge"/>
          <c:x val="7.8812353790468331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1403532311415583E-2"/>
          <c:y val="8.4000977201211913E-2"/>
          <c:w val="0.87988932932603148"/>
          <c:h val="0.82312134169946982"/>
        </c:manualLayout>
      </c:layout>
      <c:barChart>
        <c:barDir val="col"/>
        <c:grouping val="percentStacked"/>
        <c:varyColors val="0"/>
        <c:ser>
          <c:idx val="0"/>
          <c:order val="0"/>
          <c:tx>
            <c:v>Participation</c:v>
          </c:tx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1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ea typeface="Omnes_GirlScouts Semibold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3"/>
              <c:pt idx="0">
                <c:v>2014</c:v>
              </c:pt>
              <c:pt idx="1">
                <c:v>2015</c:v>
              </c:pt>
              <c:pt idx="2">
                <c:v>2016</c:v>
              </c:pt>
            </c:numLit>
          </c:cat>
          <c:val>
            <c:numRef>
              <c:f>'[1]Chart Data'!$I$142:$L$142</c:f>
              <c:numCache>
                <c:formatCode>General</c:formatCode>
                <c:ptCount val="4"/>
                <c:pt idx="0">
                  <c:v>10478</c:v>
                </c:pt>
                <c:pt idx="1">
                  <c:v>11572</c:v>
                </c:pt>
                <c:pt idx="2">
                  <c:v>7451</c:v>
                </c:pt>
                <c:pt idx="3">
                  <c:v>8989</c:v>
                </c:pt>
              </c:numCache>
            </c:numRef>
          </c:val>
        </c:ser>
        <c:ser>
          <c:idx val="1"/>
          <c:order val="1"/>
          <c:tx>
            <c:v>Non Participation</c:v>
          </c:tx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1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ea typeface="Omnes_GirlScouts Semibold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3"/>
              <c:pt idx="0">
                <c:v>2014</c:v>
              </c:pt>
              <c:pt idx="1">
                <c:v>2015</c:v>
              </c:pt>
              <c:pt idx="2">
                <c:v>2016</c:v>
              </c:pt>
            </c:numLit>
          </c:cat>
          <c:val>
            <c:numRef>
              <c:f>'[1]Chart Data'!$I$143:$L$143</c:f>
              <c:numCache>
                <c:formatCode>General</c:formatCode>
                <c:ptCount val="4"/>
                <c:pt idx="0">
                  <c:v>18894</c:v>
                </c:pt>
                <c:pt idx="1">
                  <c:v>17838</c:v>
                </c:pt>
                <c:pt idx="2">
                  <c:v>20457</c:v>
                </c:pt>
                <c:pt idx="3">
                  <c:v>18872</c:v>
                </c:pt>
              </c:numCache>
            </c:numRef>
          </c:val>
        </c:ser>
        <c:ser>
          <c:idx val="2"/>
          <c:order val="2"/>
          <c:tx>
            <c:v>Percentage</c:v>
          </c:tx>
          <c:spPr>
            <a:ln>
              <a:solidFill>
                <a:schemeClr val="tx1">
                  <a:tint val="75000"/>
                  <a:shade val="95000"/>
                  <a:satMod val="105000"/>
                </a:schemeClr>
              </a:solidFill>
            </a:ln>
          </c:spPr>
          <c:invertIfNegative val="0"/>
          <c:cat>
            <c:numLit>
              <c:formatCode>General</c:formatCode>
              <c:ptCount val="3"/>
              <c:pt idx="0">
                <c:v>2014</c:v>
              </c:pt>
              <c:pt idx="1">
                <c:v>2015</c:v>
              </c:pt>
              <c:pt idx="2">
                <c:v>2016</c:v>
              </c:pt>
            </c:numLit>
          </c:cat>
          <c:val>
            <c:numRef>
              <c:f>'[1]Chart Data'!$I$144:$L$144</c:f>
              <c:numCache>
                <c:formatCode>General</c:formatCode>
                <c:ptCount val="4"/>
                <c:pt idx="0">
                  <c:v>0.35673430478006263</c:v>
                </c:pt>
                <c:pt idx="1">
                  <c:v>0.3934716082964978</c:v>
                </c:pt>
                <c:pt idx="2">
                  <c:v>0.26698437723950119</c:v>
                </c:pt>
                <c:pt idx="3">
                  <c:v>0.32263737841427087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7652432"/>
        <c:axId val="137652992"/>
      </c:barChart>
      <c:catAx>
        <c:axId val="137652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7652992"/>
        <c:crosses val="autoZero"/>
        <c:auto val="1"/>
        <c:lblAlgn val="ctr"/>
        <c:lblOffset val="100"/>
        <c:noMultiLvlLbl val="0"/>
      </c:catAx>
      <c:valAx>
        <c:axId val="137652992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extTo"/>
        <c:crossAx val="137652432"/>
        <c:crosses val="autoZero"/>
        <c:crossBetween val="between"/>
      </c:valAx>
      <c:spPr>
        <a:blipFill dpi="0" rotWithShape="1">
          <a:blip xmlns:r="http://schemas.openxmlformats.org/officeDocument/2006/relationships" r:embed="rId1">
            <a:alphaModFix amt="50000"/>
          </a:blip>
          <a:srcRect/>
          <a:tile tx="0" ty="0" sx="100000" sy="100000" flip="none" algn="tl"/>
        </a:blipFill>
      </c:spPr>
    </c:plotArea>
    <c:plotVisOnly val="1"/>
    <c:dispBlanksAs val="gap"/>
    <c:showDLblsOverMax val="0"/>
  </c:chart>
  <c:spPr>
    <a:noFill/>
    <a:ln cmpd="sng"/>
  </c:spPr>
  <c:txPr>
    <a:bodyPr/>
    <a:lstStyle/>
    <a:p>
      <a:pPr>
        <a:defRPr sz="1000" b="0" i="1" u="none" strike="noStrike" baseline="0">
          <a:solidFill>
            <a:srgbClr val="000000"/>
          </a:solidFill>
          <a:latin typeface="Omnes_GirlScouts Semibold"/>
          <a:ea typeface="Omnes_GirlScouts Semibold"/>
          <a:cs typeface="Omnes_GirlScouts Semibold"/>
        </a:defRPr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0.46188</cdr:x>
      <cdr:y>0.75556</cdr:y>
    </cdr:from>
    <cdr:to>
      <cdr:x>0.58798</cdr:x>
      <cdr:y>0.92323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00500" y="4749800"/>
          <a:ext cx="1092200" cy="10541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endParaRPr lang="en-US" sz="1800" b="1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0.54106</cdr:x>
      <cdr:y>0.82828</cdr:y>
    </cdr:from>
    <cdr:to>
      <cdr:x>0.64663</cdr:x>
      <cdr:y>0.97374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686300" y="5207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0.69573</cdr:x>
      <cdr:y>0.75354</cdr:y>
    </cdr:from>
    <cdr:to>
      <cdr:x>0.82133</cdr:x>
      <cdr:y>0.92121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6032500" y="4737100"/>
          <a:ext cx="1092200" cy="10541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sz="1800" b="1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0.53176</cdr:x>
      <cdr:y>0.8</cdr:y>
    </cdr:from>
    <cdr:to>
      <cdr:x>0.63683</cdr:x>
      <cdr:y>0.94545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4610100" y="5029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0.74138</cdr:x>
      <cdr:y>0.87836</cdr:y>
    </cdr:from>
    <cdr:to>
      <cdr:x>0.94828</cdr:x>
      <cdr:y>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276599" y="3449753"/>
          <a:ext cx="914400" cy="4777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0.05172</cdr:x>
      <cdr:y>0.84662</cdr:y>
    </cdr:from>
    <cdr:to>
      <cdr:x>1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28599" y="3325075"/>
          <a:ext cx="4191000" cy="6024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0.48276</cdr:x>
      <cdr:y>0.76718</cdr:y>
    </cdr:from>
    <cdr:to>
      <cdr:x>0.68966</cdr:x>
      <cdr:y>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133599" y="370607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0.07944</cdr:x>
      <cdr:y>0.74787</cdr:y>
    </cdr:from>
    <cdr:to>
      <cdr:x>0.88978</cdr:x>
      <cdr:y>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51080" y="2712284"/>
          <a:ext cx="3581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43238" cy="466725"/>
          </a:xfrm>
          <a:prstGeom prst="rect">
            <a:avLst/>
          </a:prstGeom>
        </p:spPr>
        <p:txBody>
          <a:bodyPr vert="horz" lIns="91961" tIns="45981" rIns="91961" bIns="4598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2"/>
            <a:ext cx="3043238" cy="466725"/>
          </a:xfrm>
          <a:prstGeom prst="rect">
            <a:avLst/>
          </a:prstGeom>
        </p:spPr>
        <p:txBody>
          <a:bodyPr vert="horz" lIns="91961" tIns="45981" rIns="91961" bIns="4598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858B52E-D6EE-4591-B4ED-BC5331033B5D}" type="datetimeFigureOut">
              <a:rPr lang="en-US"/>
              <a:pPr>
                <a:defRPr/>
              </a:pPr>
              <a:t>11/23/2016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40790"/>
            <a:ext cx="3043238" cy="466725"/>
          </a:xfrm>
          <a:prstGeom prst="rect">
            <a:avLst/>
          </a:prstGeom>
        </p:spPr>
        <p:txBody>
          <a:bodyPr vert="horz" lIns="91961" tIns="45981" rIns="91961" bIns="4598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0790"/>
            <a:ext cx="3043238" cy="466725"/>
          </a:xfrm>
          <a:prstGeom prst="rect">
            <a:avLst/>
          </a:prstGeom>
        </p:spPr>
        <p:txBody>
          <a:bodyPr vert="horz" lIns="91961" tIns="45981" rIns="91961" bIns="45981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6A9F82C-930F-4804-97E9-D410CC1CD2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88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43238" cy="465138"/>
          </a:xfrm>
          <a:prstGeom prst="rect">
            <a:avLst/>
          </a:prstGeom>
        </p:spPr>
        <p:txBody>
          <a:bodyPr vert="horz" lIns="93286" tIns="46642" rIns="93286" bIns="4664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3286" tIns="46642" rIns="93286" bIns="4664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161463D-04FA-4951-BE7C-405EBAF3C17A}" type="datetimeFigureOut">
              <a:rPr lang="en-US"/>
              <a:pPr>
                <a:defRPr/>
              </a:pPr>
              <a:t>11/23/2016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6" tIns="46642" rIns="93286" bIns="46642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90"/>
            <a:ext cx="5619750" cy="4189412"/>
          </a:xfrm>
          <a:prstGeom prst="rect">
            <a:avLst/>
          </a:prstGeom>
        </p:spPr>
        <p:txBody>
          <a:bodyPr vert="horz" lIns="93286" tIns="46642" rIns="93286" bIns="46642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42375"/>
            <a:ext cx="3043238" cy="465138"/>
          </a:xfrm>
          <a:prstGeom prst="rect">
            <a:avLst/>
          </a:prstGeom>
        </p:spPr>
        <p:txBody>
          <a:bodyPr vert="horz" lIns="93286" tIns="46642" rIns="93286" bIns="4664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3286" tIns="46642" rIns="93286" bIns="46642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0618AF-8C1D-448F-932E-2B968DF76B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943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10" indent="-28569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784" indent="-22855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9898" indent="-22855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014" indent="-22855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127" indent="-2285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241" indent="-2285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354" indent="-2285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469" indent="-2285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1FA503-CCF3-45D0-9DB7-921A2CFE8A0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45021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745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763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400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415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07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233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505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848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948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672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1523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8090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404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834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5193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601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7143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3962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671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126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222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5615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BCF1E-D721-4907-A4D4-D4C0D30BA1D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1035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9621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1251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7805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8421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925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7942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2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7400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031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8469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488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727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8568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6125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4611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9694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9011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1341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6093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214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9697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0518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1037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86371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7000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775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891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8058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39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0453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189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9284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9144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580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6214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78453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912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0269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00297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8678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5210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32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57686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54161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5645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32882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73683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3412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25663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7091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81759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126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118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618AF-8C1D-448F-932E-2B968DF76BA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496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C450EF-0E30-4383-88A2-DDF1F1D4151B}" type="datetimeFigureOut">
              <a:rPr lang="en-US" smtClean="0"/>
              <a:pPr>
                <a:defRPr/>
              </a:pPr>
              <a:t>11/23/2016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85CCF-68B8-4877-B1E7-DB859CB39D4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84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CA9E08-BDFB-4808-AD11-A7AA853F73F1}" type="datetimeFigureOut">
              <a:rPr lang="en-US" smtClean="0"/>
              <a:pPr>
                <a:defRPr/>
              </a:pPr>
              <a:t>11/23/2016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CC9A2-144A-41AE-AFDA-B928B35C8D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730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AFF867-452E-4DFB-8E35-D15EEA76BCB9}" type="datetimeFigureOut">
              <a:rPr lang="en-US" smtClean="0"/>
              <a:pPr>
                <a:defRPr/>
              </a:pPr>
              <a:t>11/23/2016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CF51D0-FCBB-489C-96C6-1E7CD808867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478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536D4-B22B-4C24-9E66-B7A2E6186EAE}" type="datetimeFigureOut">
              <a:rPr lang="en-US" smtClean="0"/>
              <a:pPr>
                <a:defRPr/>
              </a:pPr>
              <a:t>11/23/2016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99D6F-5723-4682-8430-EFB306D06C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238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5053EE-9023-4C55-838E-4A77FB844116}" type="datetimeFigureOut">
              <a:rPr lang="en-US" smtClean="0"/>
              <a:pPr>
                <a:defRPr/>
              </a:pPr>
              <a:t>11/23/2016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37F889-BEB2-4D92-A008-AACDCCAFD09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21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5D381A-4323-4AC7-80EA-28A64A9E472E}" type="datetimeFigureOut">
              <a:rPr lang="en-US" smtClean="0"/>
              <a:pPr>
                <a:defRPr/>
              </a:pPr>
              <a:t>11/23/2016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E33D8E-72B2-496F-83A7-8D75C78694F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0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E06738-0ABA-40B4-9640-3B73C5F3915F}" type="datetimeFigureOut">
              <a:rPr lang="en-US" smtClean="0"/>
              <a:pPr>
                <a:defRPr/>
              </a:pPr>
              <a:t>11/23/2016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3E9104-FE00-4985-8D5D-39CD354ABE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997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847ACF-B498-49A9-B039-19FB69E4B14A}" type="datetimeFigureOut">
              <a:rPr lang="en-US" smtClean="0"/>
              <a:pPr>
                <a:defRPr/>
              </a:pPr>
              <a:t>11/23/2016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D4192-7740-4AFC-8151-876A618F522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20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2EA2AA-896C-4F69-9C08-A0694CC3954F}" type="datetimeFigureOut">
              <a:rPr lang="en-US" smtClean="0"/>
              <a:pPr>
                <a:defRPr/>
              </a:pPr>
              <a:t>11/23/2016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2A14F9-0237-411E-9325-6F1F5BDE81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824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5973FE-2ED9-489A-8096-CB0492C62BCF}" type="datetimeFigureOut">
              <a:rPr lang="en-US" smtClean="0"/>
              <a:pPr>
                <a:defRPr/>
              </a:pPr>
              <a:t>11/23/2016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9F0148-8A62-4CF8-9697-679B20FC29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42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0054D5-CE8C-4386-8419-E388E80AB4BF}" type="datetimeFigureOut">
              <a:rPr lang="en-US" smtClean="0"/>
              <a:pPr>
                <a:defRPr/>
              </a:pPr>
              <a:t>11/23/2016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2A20F-93DF-46C4-9CB2-BF8E9610A26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86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A13084-132B-4B48-AB2C-67EE6C6C57AE}" type="datetimeFigureOut">
              <a:rPr lang="en-US" smtClean="0"/>
              <a:pPr>
                <a:defRPr/>
              </a:pPr>
              <a:t>11/23/2016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B86C9B3-D5A5-4978-8596-4EB95A8955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18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23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hyperlink" Target="http://www.google.com/url?sa=i&amp;rct=j&amp;q=&amp;esrc=s&amp;frm=1&amp;source=images&amp;cd=&amp;cad=rja&amp;uact=8&amp;ved=0ahUKEwjCsYqpz57OAhVPz2MKHQaEAuQQjRwIBw&amp;url=http://bsmok6.tripod.com/history.html&amp;bvm=bv.128617741,d.cGc&amp;psig=AFQjCNHWkv_nSgbeWk97OnHKRWX7n0Zd5Q&amp;ust=1470085954192730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30.gif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hyperlink" Target="http://www.google.com/url?sa=i&amp;rct=j&amp;q=&amp;esrc=s&amp;frm=1&amp;source=images&amp;cd=&amp;cad=rja&amp;uact=8&amp;ved=0ahUKEwjltpPjzp7OAhUI52MKHc-QDncQjRwIBw&amp;url=http://www.goodwillsocal.org/goodwill-southern-california-moves-342-n-san-fernando-road/&amp;bvm=bv.128617741,d.cGc&amp;psig=AFQjCNHFhu0FBxy7pvJENZhOIEhbEO_wRg&amp;ust=1470085840345150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32.png"/><Relationship Id="rId4" Type="http://schemas.openxmlformats.org/officeDocument/2006/relationships/image" Target="../media/image10.png"/><Relationship Id="rId9" Type="http://schemas.openxmlformats.org/officeDocument/2006/relationships/hyperlink" Target="https://www.google.com/imgres?imgurl=http://www.definitionbam.com/news/wp-content/uploads/2015/10/Bob-Hope-USO-LAX-Logo-F.jpg&amp;imgrefurl=http://www.definitionbam.com/news/2015/09/assa-abloy-to-host-uso-homecoming-bag-build-at-asis-2015/&amp;docid=fO5HVa1FF3iAhM&amp;tbnid=NJaA5ZMu7tvIhM:&amp;w=2056&amp;h=1818&amp;itg=1&amp;bih=908&amp;biw=1920&amp;ved=0ahUKEwjynOXBzp7OAhVLyWMKHVFgB_wQMwg7KBcwFw&amp;iact=mrc&amp;uact=8" TargetMode="External"/><Relationship Id="rId14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9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10" Type="http://schemas.openxmlformats.org/officeDocument/2006/relationships/image" Target="../media/image42.jpeg"/><Relationship Id="rId4" Type="http://schemas.openxmlformats.org/officeDocument/2006/relationships/image" Target="../media/image9.pn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9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9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0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9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2.jpeg"/><Relationship Id="rId7" Type="http://schemas.openxmlformats.org/officeDocument/2006/relationships/image" Target="../media/image1.png"/><Relationship Id="rId12" Type="http://schemas.openxmlformats.org/officeDocument/2006/relationships/image" Target="../media/image8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86.jpeg"/><Relationship Id="rId5" Type="http://schemas.openxmlformats.org/officeDocument/2006/relationships/image" Target="../media/image84.png"/><Relationship Id="rId10" Type="http://schemas.openxmlformats.org/officeDocument/2006/relationships/image" Target="../media/image10.png"/><Relationship Id="rId4" Type="http://schemas.openxmlformats.org/officeDocument/2006/relationships/image" Target="../media/image83.jpeg"/><Relationship Id="rId9" Type="http://schemas.openxmlformats.org/officeDocument/2006/relationships/image" Target="../media/image9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8.jpeg"/><Relationship Id="rId7" Type="http://schemas.openxmlformats.org/officeDocument/2006/relationships/image" Target="../media/image1.png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92.png"/><Relationship Id="rId5" Type="http://schemas.openxmlformats.org/officeDocument/2006/relationships/image" Target="../media/image9.png"/><Relationship Id="rId10" Type="http://schemas.openxmlformats.org/officeDocument/2006/relationships/image" Target="../media/image91.png"/><Relationship Id="rId4" Type="http://schemas.openxmlformats.org/officeDocument/2006/relationships/image" Target="../media/image2.png"/><Relationship Id="rId9" Type="http://schemas.openxmlformats.org/officeDocument/2006/relationships/image" Target="../media/image90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09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7" y="2490904"/>
            <a:ext cx="6231904" cy="904290"/>
          </a:xfrm>
          <a:prstGeom prst="rect">
            <a:avLst/>
          </a:prstGeom>
        </p:spPr>
      </p:pic>
      <p:pic>
        <p:nvPicPr>
          <p:cNvPr id="4099" name="Picture 40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5194"/>
            <a:ext cx="2819400" cy="7196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254"/>
            <a:ext cx="7620000" cy="1084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622"/>
            <a:ext cx="9135957" cy="14381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395194"/>
            <a:ext cx="3352800" cy="3386606"/>
          </a:xfrm>
          <a:prstGeom prst="rect">
            <a:avLst/>
          </a:prstGeom>
        </p:spPr>
      </p:pic>
      <p:pic>
        <p:nvPicPr>
          <p:cNvPr id="4101" name="Picture 375" descr="GS_LosAngeles_servicemark_CookieProgram (3)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6" y="6020912"/>
            <a:ext cx="12954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Box 13"/>
          <p:cNvSpPr txBox="1">
            <a:spLocks noChangeArrowheads="1"/>
          </p:cNvSpPr>
          <p:nvPr/>
        </p:nvSpPr>
        <p:spPr bwMode="auto">
          <a:xfrm>
            <a:off x="0" y="1657031"/>
            <a:ext cx="838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Troop Cookie Chair Training</a:t>
            </a:r>
            <a:endParaRPr lang="en-US" alt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7" name="TextBox 16"/>
          <p:cNvSpPr txBox="1">
            <a:spLocks noChangeArrowheads="1"/>
          </p:cNvSpPr>
          <p:nvPr/>
        </p:nvSpPr>
        <p:spPr bwMode="auto">
          <a:xfrm>
            <a:off x="16496" y="3481828"/>
            <a:ext cx="3379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Meet </a:t>
            </a:r>
            <a:r>
              <a:rPr lang="en-US" alt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Olita</a:t>
            </a:r>
            <a:r>
              <a:rPr lang="en-US" alt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  <a:endParaRPr lang="en-US" alt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8" name="TextBox 14"/>
          <p:cNvSpPr txBox="1">
            <a:spLocks noChangeArrowheads="1"/>
          </p:cNvSpPr>
          <p:nvPr/>
        </p:nvSpPr>
        <p:spPr bwMode="auto">
          <a:xfrm>
            <a:off x="16496" y="2625520"/>
            <a:ext cx="66129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Theme, Mascot, &amp; Colors for </a:t>
            </a:r>
            <a:r>
              <a:rPr lang="en-US" alt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alt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71825"/>
            <a:ext cx="8382000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2017 Cookie Program</a:t>
            </a:r>
            <a:endParaRPr lang="en-US" alt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897" y="-8780"/>
            <a:ext cx="2555060" cy="2428431"/>
          </a:xfrm>
          <a:prstGeom prst="rect">
            <a:avLst/>
          </a:prstGeom>
        </p:spPr>
      </p:pic>
      <p:pic>
        <p:nvPicPr>
          <p:cNvPr id="4103" name="Picture 410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851" y="3754997"/>
            <a:ext cx="3537607" cy="313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93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799" y="266651"/>
            <a:ext cx="285620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Toffee-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Tastic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9223"/>
            <a:ext cx="8839200" cy="4797740"/>
          </a:xfrm>
        </p:spPr>
        <p:txBody>
          <a:bodyPr/>
          <a:lstStyle/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refoil Sans" panose="00000500000000000000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Trefoil Sans" panose="00000500000000000000" pitchFamily="50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refoil Sans" panose="00000500000000000000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refoil Sans" panose="00000500000000000000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Trefoil Sans" panose="00000500000000000000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799" y="1459230"/>
            <a:ext cx="59353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Specialty Cookie:  Gluten Free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Council ordered 7,500 cases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Guaranteed troop SIO order, no limit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Balance of cases in cupboards, ONLY if SIO is less than 7,500 cases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Retail price is $6/box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cost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ingredients/production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S:\PRODUCT SALES\Cookie Program\2015 Cookies\AmazeCollateral\L Cookies and Packages\6-L Toffee Tastic\Toffee tastic Cookies pkg photo look _Fron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15" y="2514600"/>
            <a:ext cx="229393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S:\PRODUCT SALES\Cookie Program\2015 Cookies\AmazeCollateral\L Cookies and Packages\6-L Toffee Tastic\Toffee tastic Cookies comp photo.tif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4" t="26205" r="15483" b="17015"/>
          <a:stretch>
            <a:fillRect/>
          </a:stretch>
        </p:blipFill>
        <p:spPr bwMode="auto">
          <a:xfrm>
            <a:off x="6371582" y="1215826"/>
            <a:ext cx="19812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42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11996" b="13112"/>
          <a:stretch/>
        </p:blipFill>
        <p:spPr>
          <a:xfrm>
            <a:off x="5410200" y="1905001"/>
            <a:ext cx="4000504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93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799" y="266651"/>
            <a:ext cx="182880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S’mores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33400" y="1417556"/>
            <a:ext cx="8839200" cy="4797740"/>
          </a:xfrm>
        </p:spPr>
        <p:txBody>
          <a:bodyPr/>
          <a:lstStyle/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refoil Sans" panose="00000500000000000000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Trefoil Sans" panose="00000500000000000000" pitchFamily="50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refoil Sans" panose="00000500000000000000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refoil Sans" panose="00000500000000000000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Trefoil Sans" panose="00000500000000000000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1227008"/>
            <a:ext cx="6438025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Specialty Cookie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Made with natural flavors / Non-GMO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Whole Foods compliant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 outdoor badges embossed on cookies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Council ordered 24,000 cases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Guaranteed troop SIO order, no limit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Balance of cases in cupboards, ONLY if SIO is less than 24,000 cases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This year’s Troop Cookie!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Embargo – no social media, no pictures, no discussions with media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Retail price is $6/box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cost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ingredients/production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24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93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266651"/>
            <a:ext cx="44196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Gift of Caring (GOC)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52400" y="1261457"/>
            <a:ext cx="8077200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5425" indent="-2254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Our 9</a:t>
            </a:r>
            <a:r>
              <a:rPr lang="en-US" altLang="en-US" sz="2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variety of cookies!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“virtual” box is sold for $5 and GSGLA donates to one of our 5 GOC partners.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Need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train girls/parents how to sell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GOC.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Sales happen so fast, make sure GOC does not get forgotten - it’s important to ASK for support. 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Our partners depend on our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girls!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Set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troop and/or per girl GOC Goal to encourage participation.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Set a SU participation goal!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Girls can earn Special GOC Rewards!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Trefoil Sans" panose="00000500000000000000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49" y="1461704"/>
            <a:ext cx="1756102" cy="1756102"/>
          </a:xfrm>
          <a:prstGeom prst="rect">
            <a:avLst/>
          </a:prstGeom>
        </p:spPr>
      </p:pic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5867400" y="5029200"/>
            <a:ext cx="3581400" cy="1849261"/>
            <a:chOff x="1676400" y="1143000"/>
            <a:chExt cx="3581400" cy="2016506"/>
          </a:xfrm>
        </p:grpSpPr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1676400" y="2387600"/>
              <a:ext cx="3581400" cy="771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7013" indent="-2270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Official Gift of Caring Sponsor</a:t>
              </a:r>
              <a:endParaRPr lang="en-US" alt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37" descr="go-country-log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894" y="1143000"/>
              <a:ext cx="20304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266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93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266651"/>
            <a:ext cx="42672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Gift of Caring (GOC)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619734"/>
            <a:ext cx="9144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2016 GOC girl participation was at 32%.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Means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68%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didn’t participate in GOC sales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5425" indent="-225425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2,500 less girls than participated in 2014.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2016: 99,173 GOC boxes / 8,989 participating girls = </a:t>
            </a:r>
            <a:b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11.03 PGAGOC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Char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723815"/>
              </p:ext>
            </p:extLst>
          </p:nvPr>
        </p:nvGraphicFramePr>
        <p:xfrm>
          <a:off x="-235819" y="1181150"/>
          <a:ext cx="4579219" cy="3557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Char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515222"/>
              </p:ext>
            </p:extLst>
          </p:nvPr>
        </p:nvGraphicFramePr>
        <p:xfrm>
          <a:off x="4830520" y="1200461"/>
          <a:ext cx="4419599" cy="3626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71371" y="4488929"/>
            <a:ext cx="41816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2013                      2014                      2015                     2016</a:t>
            </a:r>
            <a:endParaRPr lang="en-US" sz="11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52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93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266651"/>
            <a:ext cx="61722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Gift of Caring (GOC) Partners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https://www.lafoodbank.org/wp-content/uploads/2015/08/logo1.gif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0647" y="1371381"/>
            <a:ext cx="2438400" cy="188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https://www.operationgratitude.com/wp-content/uploads/2015/09/OP_GRAT_BnR_full_logo-300x134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2694" y="1258870"/>
            <a:ext cx="4734105" cy="194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Image result for bob hope uso at lax logo">
            <a:hlinkClick r:id="rId9"/>
          </p:cNvPr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45872" y="3325556"/>
            <a:ext cx="2362199" cy="197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rc_mi" descr="http://www.goodwillsocal.org/wp-content/uploads/2013/05/GSC-logo1.jpg">
            <a:hlinkClick r:id="rId11"/>
          </p:cNvPr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1000" y="3933164"/>
            <a:ext cx="3761694" cy="191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rc_mi" descr="http://bsmok6.tripod.com/images/bsmlogo.gif">
            <a:hlinkClick r:id="rId13"/>
          </p:cNvPr>
          <p:cNvPicPr/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266431" y="4191000"/>
            <a:ext cx="2210569" cy="197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19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42566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 5 Skills for Girls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9194" y="1447800"/>
            <a:ext cx="86762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Goal Setting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Decision Making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Money Management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People Skills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Business Ethics</a:t>
            </a:r>
          </a:p>
          <a:p>
            <a:pPr marL="800100" lvl="1" indent="-342900">
              <a:buFont typeface="+mj-lt"/>
              <a:buAutoNum type="arabicPeriod"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The Cookie Program teaches girls real-life skills.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1" y="1622184"/>
            <a:ext cx="2911165" cy="28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3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42566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Cookies 4 a Change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697" y="1179412"/>
            <a:ext cx="882860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Bring service ideas to life!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Discover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Connect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Take Action</a:t>
            </a:r>
          </a:p>
          <a:p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Allocate a percentage of proceeds to a charity of their choice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Set of goal of feeding 10 animals at a local shelter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Fund and plant a garden at the local senior center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35" y="28353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42566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Troop Proceeds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265650"/>
            <a:ext cx="8610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$.95/box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27 boxes = GSUSA membership dues for one girl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Cadette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Senior and Ambassador troops may opt out of rewards for an extra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$.10/box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Opt-out troops receive SIO rewards!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Girls in opt-out troops receive all patches and Club 500 and Elite 1000 events (if earned)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5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0" y="1820180"/>
            <a:ext cx="4591060" cy="3812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16553"/>
            <a:ext cx="8458200" cy="5641447"/>
          </a:xfrm>
        </p:spPr>
        <p:txBody>
          <a:bodyPr>
            <a:normAutofit/>
          </a:bodyPr>
          <a:lstStyle/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endParaRPr lang="en-US" sz="2400" dirty="0">
              <a:latin typeface="Trefoil Sans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3728" cy="8747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740" y="276707"/>
            <a:ext cx="29718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2017 Rewards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1301817" y="1465792"/>
            <a:ext cx="6782777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Starting Inventory Rewards – 75%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0" y="1981200"/>
            <a:ext cx="685800" cy="335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1600200" y="5786789"/>
            <a:ext cx="1828011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Tote Bag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5513958" y="5873312"/>
            <a:ext cx="2487041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Troop Leader  Vintage Cookie Tray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06" y="2382507"/>
            <a:ext cx="3822144" cy="28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2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51" y="1115463"/>
            <a:ext cx="2304820" cy="1764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16553"/>
            <a:ext cx="8458200" cy="5641447"/>
          </a:xfrm>
        </p:spPr>
        <p:txBody>
          <a:bodyPr>
            <a:normAutofit/>
          </a:bodyPr>
          <a:lstStyle/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endParaRPr lang="en-US" sz="2400" dirty="0">
              <a:latin typeface="Trefoil Sans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74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77618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Participation &amp; Special Patch Rewards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323850" y="5395716"/>
            <a:ext cx="4552950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2016 Fall / 2017 Cookie Combo Patch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Girls must have met the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2016 Fall Program criteria AND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Sell 250+ boxes of cookies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5827370" y="5549603"/>
            <a:ext cx="2901950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Cookie Club Patch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24+ valid emails sent via Cookie Club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030" y="3562761"/>
            <a:ext cx="2278630" cy="1897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4" y="2976516"/>
            <a:ext cx="4307941" cy="2363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76048"/>
            <a:ext cx="2212905" cy="948937"/>
          </a:xfrm>
          <a:prstGeom prst="rect">
            <a:avLst/>
          </a:prstGeom>
        </p:spPr>
      </p:pic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4190999" y="1433589"/>
            <a:ext cx="967658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1130264" y="2158734"/>
            <a:ext cx="2543175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12 - 23 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Participation Patch</a:t>
            </a: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5722173" y="2810009"/>
            <a:ext cx="2543175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24+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Participation Patch</a:t>
            </a:r>
          </a:p>
        </p:txBody>
      </p:sp>
    </p:spTree>
    <p:extLst>
      <p:ext uri="{BB962C8B-B14F-4D97-AF65-F5344CB8AC3E}">
        <p14:creationId xmlns:p14="http://schemas.microsoft.com/office/powerpoint/2010/main" val="219167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340824"/>
            <a:ext cx="8458200" cy="5128854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en-US" sz="2800" b="1" dirty="0" smtClean="0">
                <a:latin typeface="Trefoil Sans" panose="00000500000000000000" pitchFamily="50" charset="0"/>
                <a:cs typeface="Arial" panose="020B0604020202020204" pitchFamily="34" charset="0"/>
              </a:rPr>
              <a:t>  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 for your time, dedication and contribution to the BIGGEST girl led program of the year.</a:t>
            </a:r>
          </a:p>
          <a:p>
            <a:pPr>
              <a:spcBef>
                <a:spcPct val="0"/>
              </a:spcBef>
              <a:buNone/>
            </a:pPr>
            <a:endParaRPr lang="en-US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Because of you, girls learn the 5 Skills: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Goal setting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Decision making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Money management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People skills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Business ethics</a:t>
            </a:r>
          </a:p>
          <a:p>
            <a:pPr>
              <a:spcBef>
                <a:spcPct val="0"/>
              </a:spcBef>
              <a:buNone/>
            </a:pPr>
            <a:endParaRPr lang="en-US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TCCs are the ‘lieutenants who make this happen. 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You support girls and parents so that they can succeed in reaching their goals.</a:t>
            </a:r>
          </a:p>
          <a:p>
            <a:pPr>
              <a:spcBef>
                <a:spcPct val="0"/>
              </a:spcBef>
              <a:buNone/>
            </a:pPr>
            <a:endParaRPr lang="en-US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Remember WHY we do this.</a:t>
            </a:r>
          </a:p>
          <a:p>
            <a:endParaRPr lang="en-US" sz="2400" dirty="0">
              <a:latin typeface="Trefoil Sans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3728" cy="922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266651"/>
            <a:ext cx="25146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33600"/>
            <a:ext cx="2514600" cy="242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7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38101" y="1153956"/>
            <a:ext cx="8458200" cy="5641447"/>
          </a:xfrm>
        </p:spPr>
        <p:txBody>
          <a:bodyPr>
            <a:normAutofit/>
          </a:bodyPr>
          <a:lstStyle/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endParaRPr lang="en-US" sz="2400" dirty="0">
              <a:latin typeface="Trefoil Sans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0"/>
            <a:ext cx="6023728" cy="877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739" y="276707"/>
            <a:ext cx="581025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2017  Gift of Caring Rewards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0" y="1981200"/>
            <a:ext cx="685800" cy="335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1205888" y="4959634"/>
            <a:ext cx="2209800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 GOC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Patch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876800" y="2986747"/>
            <a:ext cx="1981200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 GOC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Sunglasses</a:t>
            </a: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6305550" y="5573091"/>
            <a:ext cx="2209800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30 GOC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85" y="1486651"/>
            <a:ext cx="3225607" cy="3176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07" y="1255818"/>
            <a:ext cx="3487405" cy="160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1997">
            <a:off x="6484501" y="2456627"/>
            <a:ext cx="1125510" cy="371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1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16553"/>
            <a:ext cx="8458200" cy="5641447"/>
          </a:xfrm>
        </p:spPr>
        <p:txBody>
          <a:bodyPr>
            <a:normAutofit/>
          </a:bodyPr>
          <a:lstStyle/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endParaRPr lang="en-US" sz="2400" dirty="0">
              <a:latin typeface="Trefoil Sans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74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443866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2017 Rewards Events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5113926" y="5564339"/>
            <a:ext cx="3108716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Elite 1000 is May 6, 2017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Disney’s Yes Program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Disney Resort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1203496" y="4856453"/>
            <a:ext cx="3097923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Club 500 is May 20, 2017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Six Flags Hurricane Harbor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2" y="1434402"/>
            <a:ext cx="4625872" cy="3256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65" y="2172635"/>
            <a:ext cx="2177301" cy="3272318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993" y="1228567"/>
            <a:ext cx="20438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84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16553"/>
            <a:ext cx="8458200" cy="5641447"/>
          </a:xfrm>
        </p:spPr>
        <p:txBody>
          <a:bodyPr>
            <a:normAutofit/>
          </a:bodyPr>
          <a:lstStyle/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endParaRPr lang="en-US" sz="2400" dirty="0">
              <a:latin typeface="Trefoil Sans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36"/>
            <a:ext cx="6023728" cy="922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443866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2017 Rewards Events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5352931" y="4851078"/>
            <a:ext cx="3108716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2000+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Limo Ride &amp; Lunch with Lise Luttgens, CEO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June 21, 2017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628650" y="4851078"/>
            <a:ext cx="3536073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1500+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S’More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Adventure Weekend June 10-11, 2017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Camp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Osito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Rancho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40825"/>
            <a:ext cx="4078232" cy="3291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34" y="1239855"/>
            <a:ext cx="3543910" cy="353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9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16553"/>
            <a:ext cx="8458200" cy="5641447"/>
          </a:xfrm>
        </p:spPr>
        <p:txBody>
          <a:bodyPr>
            <a:normAutofit/>
          </a:bodyPr>
          <a:lstStyle/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endParaRPr lang="en-US" sz="2400" dirty="0">
              <a:latin typeface="Trefoil Sans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3728" cy="9156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55520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2017 Reward Event Option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5191065" y="4851078"/>
            <a:ext cx="3108716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3000+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VIP Experience at Universal Studios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June 17, 2017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628650" y="4851078"/>
            <a:ext cx="3536073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3000+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38mm Apple Sports Watch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86" y="1300550"/>
            <a:ext cx="2921000" cy="3448892"/>
          </a:xfrm>
          <a:prstGeom prst="rect">
            <a:avLst/>
          </a:prstGeom>
        </p:spPr>
      </p:pic>
      <p:pic>
        <p:nvPicPr>
          <p:cNvPr id="16" name="Picture 15" descr="Image result for universal studios harry potter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4"/>
          <a:stretch/>
        </p:blipFill>
        <p:spPr bwMode="auto">
          <a:xfrm>
            <a:off x="5029200" y="1432898"/>
            <a:ext cx="3432447" cy="29867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3911925" y="2433651"/>
            <a:ext cx="864478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5240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3447" y="6245369"/>
            <a:ext cx="518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PGA = Per “Selling” Girl Average (NOT registered girls)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16553"/>
            <a:ext cx="8458200" cy="5641447"/>
          </a:xfrm>
        </p:spPr>
        <p:txBody>
          <a:bodyPr>
            <a:normAutofit/>
          </a:bodyPr>
          <a:lstStyle/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endParaRPr lang="en-US" sz="2400" dirty="0">
              <a:latin typeface="Trefoil Sans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8" y="0"/>
            <a:ext cx="6023728" cy="914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41804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Troop PGA Rewards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1524000" y="4514329"/>
            <a:ext cx="3108716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Hoodie Sweatshirt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Troop PGA 320+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Each participating girl plus 2 Troop Leaders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4" y="1447540"/>
            <a:ext cx="290195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602374" y="3167867"/>
            <a:ext cx="2901950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$15 Cookie Dough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Troop PGA 240+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05536"/>
            <a:ext cx="4232864" cy="529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7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2575" y="1297317"/>
            <a:ext cx="8458200" cy="5641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 optional reward for levels that offer only an event (500+, 1000+, 1500+, and 2000+)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GSGLA Gift Card will be issued.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Can only be used internally (GSGLA) for:</a:t>
            </a:r>
          </a:p>
          <a:p>
            <a:pPr lvl="1"/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Retail 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In-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Store Purchases</a:t>
            </a:r>
          </a:p>
          <a:p>
            <a:pPr lvl="1"/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Girl Annual Membership</a:t>
            </a:r>
          </a:p>
          <a:p>
            <a:pPr lvl="1"/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GSGLA events</a:t>
            </a:r>
          </a:p>
          <a:p>
            <a:pPr lvl="1"/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GSGLA specialty and resident camps</a:t>
            </a:r>
          </a:p>
          <a:p>
            <a:pPr lvl="1"/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Destinations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Detailed use and redemption procedures will be provided to recipients.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50948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 Credit - Reward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BoxStack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21983" y="2239923"/>
            <a:ext cx="300033" cy="833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9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3" y="289952"/>
            <a:ext cx="585679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Cookie Business Curriculum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ntent Placeholder 12"/>
          <p:cNvPicPr>
            <a:picLocks noGrp="1"/>
          </p:cNvPicPr>
          <p:nvPr>
            <p:ph idx="1"/>
          </p:nvPr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2" b="6825"/>
          <a:stretch/>
        </p:blipFill>
        <p:spPr bwMode="auto">
          <a:xfrm>
            <a:off x="3429000" y="1101991"/>
            <a:ext cx="5715000" cy="5756009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2017 Cookie Activity Pin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76" y="2054460"/>
            <a:ext cx="2085440" cy="22181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9193" y="1408129"/>
            <a:ext cx="3037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Girls learn the 5 Skills and earn the Cookie Activity Pin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142" y="4648200"/>
            <a:ext cx="32660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Cookie Business and Financial Literacy badges help girls hone their skills and gain an understanding of the world of business.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31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16553"/>
            <a:ext cx="8458200" cy="5641447"/>
          </a:xfrm>
        </p:spPr>
        <p:txBody>
          <a:bodyPr>
            <a:normAutofit/>
          </a:bodyPr>
          <a:lstStyle/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endParaRPr lang="en-US" sz="2400" dirty="0">
              <a:latin typeface="Trefoil Sans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74570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Best Cookie Season Ever – 5 Steps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524000"/>
            <a:ext cx="7391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Set and share team goals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Set a goal for each girl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Educate families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Sell beyond family and friends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Track progress and celebrate your success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166121"/>
            <a:ext cx="2895600" cy="18818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248400"/>
            <a:ext cx="7392939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9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23728" cy="893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799" y="266651"/>
            <a:ext cx="274320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What’s New?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9222"/>
            <a:ext cx="8991600" cy="5478777"/>
          </a:xfrm>
        </p:spPr>
        <p:txBody>
          <a:bodyPr/>
          <a:lstStyle/>
          <a:p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New cookie – S’mores!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(replaces Rah-Rah Raisins)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Greater Magazine – Full Cookie Family Guide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Mailed to all registered girls in October, also available online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High Five Series Books (Daisies –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Cadettes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Cookie Business and Financial Literacy Badges (available online)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Starting Inventory Order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Only one level – 75%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Opt-out troops eligible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SIO Reward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Troop Leader SIO Reward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Orders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entered in one lump sum and in case quantity, to be allocated when cookies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are delivered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Girls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will be uploaded into eBudde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SIO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Rewards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reward events –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1500+, 2000+, and 3000+ boxes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Rewards Choice Sheet – each girl to complete for reward choices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sizes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51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93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799" y="266651"/>
            <a:ext cx="754380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Volunteer Feedback – We Hear You!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83341"/>
            <a:ext cx="8839200" cy="5827059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Girl and Family Training </a:t>
            </a:r>
            <a:r>
              <a:rPr lang="en-US" sz="5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Quick Start Guide to Cookies (replaces Family Letter)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Juliette Family </a:t>
            </a:r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Guide*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Script for Selling Girl Scout </a:t>
            </a:r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Cookies*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Pre-Recorded Just in Time Training Modules*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Let’s Chat Webinars – dates to be published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Weekly Communications – targeted mid week for SUCPCs and TCCs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Cupboard 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Exchanges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Added 7 additional days for cupboard exchanges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First portion in 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whole cases, then at box level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Final ACH Debit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Added 6 additional days between 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end of sale and final ACH Debit, for troops to collect funds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*available online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97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17" y="3962400"/>
            <a:ext cx="5529083" cy="27051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9194" y="1760499"/>
            <a:ext cx="8458200" cy="5641447"/>
          </a:xfrm>
        </p:spPr>
        <p:txBody>
          <a:bodyPr>
            <a:normAutofit/>
          </a:bodyPr>
          <a:lstStyle/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endParaRPr lang="en-US" sz="2400" dirty="0">
              <a:latin typeface="Trefoil Sans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3728" cy="922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37232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Service Unit Team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650" y="1279528"/>
            <a:ext cx="7924800" cy="4339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33363" indent="-233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We have a team to get the job done!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Service Unit Cookie Program Chair (SUCPC)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Boothing Chair</a:t>
            </a:r>
          </a:p>
          <a:p>
            <a:pPr marL="233363" indent="-233363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Delivery Chair</a:t>
            </a:r>
          </a:p>
          <a:p>
            <a:pPr marL="233363" indent="-233363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Cupboard Manager</a:t>
            </a:r>
          </a:p>
          <a:p>
            <a:pPr marL="233363" indent="-233363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Rewards Chair</a:t>
            </a:r>
          </a:p>
          <a:p>
            <a:pPr marL="233363" indent="-233363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Troop Mentor</a:t>
            </a:r>
          </a:p>
          <a:p>
            <a:pPr marL="233363" indent="-233363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Juliette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Advisor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SUM</a:t>
            </a:r>
          </a:p>
        </p:txBody>
      </p:sp>
    </p:spTree>
    <p:extLst>
      <p:ext uri="{BB962C8B-B14F-4D97-AF65-F5344CB8AC3E}">
        <p14:creationId xmlns:p14="http://schemas.microsoft.com/office/powerpoint/2010/main" val="427552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937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4320" y="152400"/>
            <a:ext cx="713877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Just-in-Time Training Opportunities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1295400"/>
            <a:ext cx="88392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Just in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Time training</a:t>
            </a:r>
            <a:r>
              <a:rPr kumimoji="0" lang="en-US" sz="35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webinars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as reminders of important</a:t>
            </a:r>
            <a:r>
              <a:rPr kumimoji="0" lang="en-US" sz="35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or technical processes.</a:t>
            </a:r>
          </a:p>
          <a:p>
            <a:pPr marL="685800" marR="0" lvl="0" indent="-2286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marR="0" lvl="0" indent="-2286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Topics will include:</a:t>
            </a:r>
          </a:p>
          <a:p>
            <a:pPr marL="685800" marR="0" lvl="0" indent="-2286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Starting Inventory Order</a:t>
            </a:r>
          </a:p>
          <a:p>
            <a:pPr marL="685800" marR="0" lvl="0" indent="-2286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Boothing</a:t>
            </a: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Scheduler</a:t>
            </a:r>
          </a:p>
          <a:p>
            <a:pPr marL="685800" marR="0" lvl="0" indent="-2286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Allocating to Girls, and</a:t>
            </a:r>
            <a:r>
              <a:rPr kumimoji="0" lang="en-US" sz="30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more…</a:t>
            </a:r>
          </a:p>
          <a:p>
            <a:pPr marL="685800" marR="0" lvl="0" indent="-2286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0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marR="0" lvl="1" indent="-2286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These helpful webinars are:</a:t>
            </a:r>
          </a:p>
          <a:p>
            <a:pPr marL="685800" marR="0" lvl="1" indent="-2286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10-15 minutes each</a:t>
            </a:r>
          </a:p>
          <a:p>
            <a:pPr marL="685800" marR="0" lvl="1" indent="-2286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Available on the website</a:t>
            </a:r>
          </a:p>
          <a:p>
            <a:pPr marL="685800" marR="0" lvl="1" indent="-2286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Located on VIP eTraining, Council section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mnes_GirlScouts Semibold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590800"/>
            <a:ext cx="3505200" cy="275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588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16553"/>
            <a:ext cx="8458200" cy="5641447"/>
          </a:xfrm>
        </p:spPr>
        <p:txBody>
          <a:bodyPr>
            <a:normAutofit/>
          </a:bodyPr>
          <a:lstStyle/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endParaRPr lang="en-US" sz="2400" dirty="0">
              <a:latin typeface="Trefoil Sans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471095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Why We Train Troops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" y="1331927"/>
            <a:ext cx="8458200" cy="39857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Well-trained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girls (and parents):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lvl="1" indent="-239713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their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 and inventory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better.</a:t>
            </a:r>
          </a:p>
          <a:p>
            <a:pPr marL="461963" lvl="1" indent="-239713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Desire leadership and follow your instructions.</a:t>
            </a:r>
          </a:p>
          <a:p>
            <a:pPr marL="461963" lvl="1" indent="-239713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fewer mistakes.</a:t>
            </a:r>
          </a:p>
          <a:p>
            <a:pPr marL="461963" lvl="1" indent="-239713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“co-train” parents who are not fluent in Cookies.</a:t>
            </a:r>
          </a:p>
          <a:p>
            <a:pPr marL="461963" lvl="1" indent="-239713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effective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ambassadors; they sell more because they are confident in their abilities.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0"/>
            <a:ext cx="9144000" cy="18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2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16553"/>
            <a:ext cx="8458200" cy="5641447"/>
          </a:xfrm>
        </p:spPr>
        <p:txBody>
          <a:bodyPr>
            <a:normAutofit/>
          </a:bodyPr>
          <a:lstStyle/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endParaRPr lang="en-US" sz="2400" dirty="0">
              <a:latin typeface="Trefoil Sans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76856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Training Checklist for Family Meeting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1241593"/>
            <a:ext cx="8229600" cy="51552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Key troop training messages: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lvl="1" indent="-239713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new Girl/Parent Training PowerPoint</a:t>
            </a:r>
          </a:p>
          <a:p>
            <a:pPr marL="461963" lvl="1" indent="-239713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and meeting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deadlines is key to just about everything.</a:t>
            </a:r>
          </a:p>
          <a:p>
            <a:pPr marL="461963" lvl="1" indent="-239713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eBudde materials so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confident.</a:t>
            </a:r>
          </a:p>
          <a:p>
            <a:pPr marL="461963" lvl="1" indent="-239713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set troop and girl goals:</a:t>
            </a:r>
          </a:p>
          <a:p>
            <a:pPr marL="1033463" lvl="2" indent="-354013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Project goal </a:t>
            </a:r>
            <a:r>
              <a:rPr lang="en-US" sz="2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booth pitch.</a:t>
            </a:r>
          </a:p>
          <a:p>
            <a:pPr marL="1033463" lvl="2" indent="-354013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Fun/adventure goal.</a:t>
            </a:r>
          </a:p>
          <a:p>
            <a:pPr marL="457200" lvl="2" indent="-239713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Troops need to explain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sell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 of Caring.</a:t>
            </a:r>
          </a:p>
          <a:p>
            <a:pPr marL="457200" lvl="2" indent="-239713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VIP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eTraining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so much of this for you.</a:t>
            </a:r>
          </a:p>
          <a:p>
            <a:pPr marL="1033463" lvl="3" indent="-358775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Incorporate it by making a challenge of who brings the most completed quizzes.</a:t>
            </a:r>
            <a:endParaRPr lang="en-US" sz="2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9" descr="VIPeTraining_Logo_URL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4219" b="21903"/>
          <a:stretch/>
        </p:blipFill>
        <p:spPr bwMode="auto">
          <a:xfrm>
            <a:off x="6541767" y="6060935"/>
            <a:ext cx="2373633" cy="82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11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42566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Communication Plan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1331927"/>
            <a:ext cx="8229600" cy="4992673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5800" dirty="0" smtClean="0">
                <a:latin typeface="Arial" panose="020B0604020202020204" pitchFamily="34" charset="0"/>
                <a:cs typeface="Arial" panose="020B0604020202020204" pitchFamily="34" charset="0"/>
              </a:rPr>
              <a:t>Train </a:t>
            </a:r>
            <a:r>
              <a:rPr lang="en-US" sz="5800" dirty="0">
                <a:latin typeface="Arial" panose="020B0604020202020204" pitchFamily="34" charset="0"/>
                <a:cs typeface="Arial" panose="020B0604020202020204" pitchFamily="34" charset="0"/>
              </a:rPr>
              <a:t>troops </a:t>
            </a:r>
            <a:r>
              <a:rPr lang="en-US" sz="5800" dirty="0" smtClean="0">
                <a:latin typeface="Arial" panose="020B0604020202020204" pitchFamily="34" charset="0"/>
                <a:cs typeface="Arial" panose="020B0604020202020204" pitchFamily="34" charset="0"/>
              </a:rPr>
              <a:t>and parents on </a:t>
            </a:r>
            <a:r>
              <a:rPr lang="en-US" sz="5800" dirty="0">
                <a:latin typeface="Arial" panose="020B0604020202020204" pitchFamily="34" charset="0"/>
                <a:cs typeface="Arial" panose="020B0604020202020204" pitchFamily="34" charset="0"/>
              </a:rPr>
              <a:t>the best way to communicate with you, and how you will communicate with them</a:t>
            </a:r>
            <a:r>
              <a:rPr lang="en-US" sz="5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US" sz="5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5800" dirty="0">
                <a:latin typeface="Arial" panose="020B0604020202020204" pitchFamily="34" charset="0"/>
                <a:cs typeface="Arial" panose="020B0604020202020204" pitchFamily="34" charset="0"/>
              </a:rPr>
              <a:t>Council will communicate with troops via:</a:t>
            </a:r>
          </a:p>
          <a:p>
            <a:pPr marL="574675" lvl="1" indent="-346075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5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Greater Cookie </a:t>
            </a:r>
            <a:r>
              <a:rPr lang="en-US" sz="5100" i="1" dirty="0">
                <a:latin typeface="Arial" panose="020B0604020202020204" pitchFamily="34" charset="0"/>
                <a:cs typeface="Arial" panose="020B0604020202020204" pitchFamily="34" charset="0"/>
              </a:rPr>
              <a:t>Program Family Guide</a:t>
            </a:r>
          </a:p>
          <a:p>
            <a:pPr marL="574675" lvl="1" indent="-346075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5100" i="1" dirty="0" err="1">
                <a:latin typeface="Arial" panose="020B0604020202020204" pitchFamily="34" charset="0"/>
                <a:cs typeface="Arial" panose="020B0604020202020204" pitchFamily="34" charset="0"/>
              </a:rPr>
              <a:t>CookiEgrams</a:t>
            </a:r>
            <a:r>
              <a:rPr lang="en-US" sz="5100" i="1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en-US" sz="51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Olita</a:t>
            </a:r>
            <a:endParaRPr lang="en-US" sz="5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4675" lvl="1" indent="-346075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5100" i="1" dirty="0">
                <a:latin typeface="Arial" panose="020B0604020202020204" pitchFamily="34" charset="0"/>
                <a:cs typeface="Arial" panose="020B0604020202020204" pitchFamily="34" charset="0"/>
              </a:rPr>
              <a:t>GSGLA Cookie &amp; Nut Friends </a:t>
            </a:r>
            <a:r>
              <a:rPr lang="en-US" sz="5100" i="1" dirty="0" err="1"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en-US" sz="5100" i="1" dirty="0">
                <a:latin typeface="Arial" panose="020B0604020202020204" pitchFamily="34" charset="0"/>
                <a:cs typeface="Arial" panose="020B0604020202020204" pitchFamily="34" charset="0"/>
              </a:rPr>
              <a:t> page</a:t>
            </a:r>
          </a:p>
          <a:p>
            <a:pPr marL="574675" lvl="1" indent="-346075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5100" i="1" dirty="0">
                <a:latin typeface="Arial" panose="020B0604020202020204" pitchFamily="34" charset="0"/>
                <a:cs typeface="Arial" panose="020B0604020202020204" pitchFamily="34" charset="0"/>
              </a:rPr>
              <a:t>Cookie Central, the GSGLA cookie website </a:t>
            </a:r>
          </a:p>
          <a:p>
            <a:pPr marL="574675" lvl="1" indent="-346075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5100" i="1" dirty="0">
                <a:latin typeface="Arial" panose="020B0604020202020204" pitchFamily="34" charset="0"/>
                <a:cs typeface="Arial" panose="020B0604020202020204" pitchFamily="34" charset="0"/>
              </a:rPr>
              <a:t>Webinars on VIP </a:t>
            </a:r>
            <a:r>
              <a:rPr lang="en-US" sz="5100" i="1" dirty="0" err="1">
                <a:latin typeface="Arial" panose="020B0604020202020204" pitchFamily="34" charset="0"/>
                <a:cs typeface="Arial" panose="020B0604020202020204" pitchFamily="34" charset="0"/>
              </a:rPr>
              <a:t>eTraining</a:t>
            </a:r>
            <a:endParaRPr lang="en-US" sz="5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4675" lvl="1" indent="-346075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5100" i="1" dirty="0">
                <a:latin typeface="Arial" panose="020B0604020202020204" pitchFamily="34" charset="0"/>
                <a:cs typeface="Arial" panose="020B0604020202020204" pitchFamily="34" charset="0"/>
              </a:rPr>
              <a:t>Targeted </a:t>
            </a:r>
            <a:r>
              <a:rPr lang="en-US" sz="5100" i="1" dirty="0" err="1">
                <a:latin typeface="Arial" panose="020B0604020202020204" pitchFamily="34" charset="0"/>
                <a:cs typeface="Arial" panose="020B0604020202020204" pitchFamily="34" charset="0"/>
              </a:rPr>
              <a:t>eblasts</a:t>
            </a:r>
            <a:r>
              <a:rPr lang="en-US" sz="5100" i="1" dirty="0">
                <a:latin typeface="Arial" panose="020B0604020202020204" pitchFamily="34" charset="0"/>
                <a:cs typeface="Arial" panose="020B0604020202020204" pitchFamily="34" charset="0"/>
              </a:rPr>
              <a:t> via eBudde</a:t>
            </a:r>
          </a:p>
          <a:p>
            <a:pPr marL="574675" lvl="1" indent="-346075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5100" i="1" dirty="0">
                <a:latin typeface="Arial" panose="020B0604020202020204" pitchFamily="34" charset="0"/>
                <a:cs typeface="Arial" panose="020B0604020202020204" pitchFamily="34" charset="0"/>
              </a:rPr>
              <a:t>Step-by-step </a:t>
            </a:r>
            <a:r>
              <a:rPr lang="en-US" sz="5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instructions</a:t>
            </a:r>
            <a:endParaRPr lang="en-US" sz="5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2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46376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Communication Plan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39194" y="1244384"/>
            <a:ext cx="8600006" cy="5592351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6200" dirty="0">
                <a:latin typeface="Arial" panose="020B0604020202020204" pitchFamily="34" charset="0"/>
                <a:cs typeface="Arial" panose="020B0604020202020204" pitchFamily="34" charset="0"/>
              </a:rPr>
              <a:t>Timely and clear </a:t>
            </a:r>
            <a:r>
              <a:rPr lang="en-US" sz="62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communications: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Are critical to the success of the Cookie Program!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Helps everyone to be most effective.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6200" dirty="0" smtClean="0">
                <a:latin typeface="Arial" panose="020B0604020202020204" pitchFamily="34" charset="0"/>
                <a:cs typeface="Arial" panose="020B0604020202020204" pitchFamily="34" charset="0"/>
              </a:rPr>
              <a:t>Council will send regular/timely email/eBudde reminders and helpful hints to SUCPCs 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Will contain both SUCPC, TCC and Parent information.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TCCs must check emails daily</a:t>
            </a:r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, for important updates and take action as applicable.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5100" dirty="0" smtClean="0">
                <a:latin typeface="Arial" panose="020B0604020202020204" pitchFamily="34" charset="0"/>
                <a:cs typeface="Arial" panose="020B0604020202020204" pitchFamily="34" charset="0"/>
              </a:rPr>
              <a:t>Forward on (via cut/paste) information directed to  Parents.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6200" dirty="0" smtClean="0">
                <a:latin typeface="Arial" panose="020B0604020202020204" pitchFamily="34" charset="0"/>
                <a:cs typeface="Arial" panose="020B0604020202020204" pitchFamily="34" charset="0"/>
              </a:rPr>
              <a:t>Send out additional emails to parents/girls with service unit/troop specific information and overall status of how the troop is doing, fun challenges, etc.</a:t>
            </a:r>
          </a:p>
        </p:txBody>
      </p:sp>
    </p:spTree>
    <p:extLst>
      <p:ext uri="{BB962C8B-B14F-4D97-AF65-F5344CB8AC3E}">
        <p14:creationId xmlns:p14="http://schemas.microsoft.com/office/powerpoint/2010/main" val="281266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975910"/>
            <a:ext cx="2514600" cy="18985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9194" y="1760499"/>
            <a:ext cx="8458200" cy="5641447"/>
          </a:xfrm>
        </p:spPr>
        <p:txBody>
          <a:bodyPr>
            <a:normAutofit/>
          </a:bodyPr>
          <a:lstStyle/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endParaRPr lang="en-US" sz="2400" dirty="0">
              <a:latin typeface="Trefoil Sans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3728" cy="8747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34184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Cookie Captains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1288924"/>
            <a:ext cx="8355013" cy="48731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Looking for girl Cookie Captains to help produce our SU Cookie Kick-Off.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 girls who are experienced cookie sellers. 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 younger girls. 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eaLnBrk="1" fontAlgn="auto" hangingPunct="1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 troops to earn cookie badges using the High Five Series books.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stations at your Cookie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Kick-off.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paired with new troops to share their expertise throughout the cookie season.  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to your SUCPC about your participation!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2">
                  <a:lumMod val="10000"/>
                </a:schemeClr>
              </a:solidFill>
              <a:latin typeface="Trefoil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29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332158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Sales Materials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BoxStack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21983" y="2239923"/>
            <a:ext cx="300033" cy="833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30" y="1319081"/>
            <a:ext cx="3763469" cy="4836138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each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REGISTERED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GIRL</a:t>
            </a: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Distribute at TCC Training: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Quick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Money Envelope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Reward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Choices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document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Distribute at Cookie Delivery: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Girl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Order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Card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NOTE:  Girl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Order Cards are NOT available from Service Centers. Troops need to get them from their service unit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800600" y="1319592"/>
            <a:ext cx="3714750" cy="4836138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each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TROOP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Distribute at TCC Training:</a:t>
            </a:r>
          </a:p>
          <a:p>
            <a:pPr fontAlgn="auto">
              <a:spcAft>
                <a:spcPts val="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Troop Guide</a:t>
            </a:r>
          </a:p>
          <a:p>
            <a:pPr fontAlgn="auto">
              <a:spcAft>
                <a:spcPts val="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Jumbo Envelope</a:t>
            </a:r>
          </a:p>
          <a:p>
            <a:pPr fontAlgn="auto">
              <a:spcAft>
                <a:spcPts val="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Receipt Book(s)</a:t>
            </a:r>
          </a:p>
          <a:p>
            <a:pPr fontAlgn="auto">
              <a:spcAft>
                <a:spcPts val="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Gift of Caring Receipts</a:t>
            </a:r>
          </a:p>
          <a:p>
            <a:pPr fontAlgn="auto">
              <a:spcAft>
                <a:spcPts val="0"/>
              </a:spcAft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Distribute at Cookie Delivery:</a:t>
            </a:r>
          </a:p>
          <a:p>
            <a:pPr fontAlgn="auto">
              <a:spcAft>
                <a:spcPts val="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Marketing Kit</a:t>
            </a:r>
          </a:p>
          <a:p>
            <a:pPr fontAlgn="auto">
              <a:spcAft>
                <a:spcPts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791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94" y="4582886"/>
            <a:ext cx="3185159" cy="2275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3" y="289952"/>
            <a:ext cx="513498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Rules and Consequences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088" y="1129365"/>
            <a:ext cx="8671724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Troops, girls and parents 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follow all of the rules and policies of the Cookie Program.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SUCPCs can apply consequences.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Possible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consequences:</a:t>
            </a:r>
          </a:p>
          <a:p>
            <a:pPr marL="576263" indent="-347663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loss of proceeds, and/or</a:t>
            </a:r>
          </a:p>
          <a:p>
            <a:pPr marL="576263" indent="-347663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loss of boothing opportunities, and/or</a:t>
            </a:r>
          </a:p>
          <a:p>
            <a:pPr marL="576263" indent="-347663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loss of rewards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Our goal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is to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inspire compliance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with the rules, and equity for all girls.</a:t>
            </a:r>
            <a:endParaRPr lang="en-US" sz="2700" i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62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292181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eBudde Setup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283830" y="1301941"/>
            <a:ext cx="8477250" cy="647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eBudde is the system used to manage </a:t>
            </a:r>
          </a:p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your Cookie Program.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SUCPCs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give TCCs access to eBudde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between Dec 5 and Jan 2 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AFTER: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TCC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Agreement, ACH Debit Authorization and a troop check (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eForms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are confirmed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submitted.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TCCs are fully trained (for this years sale) by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SUCPC.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TCCs verify login as soon as possible and update password – plan ahead for Booth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Scheduler Round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6,  and SIO is due Jan 7 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Notify SUCPC of unsuccessful system access.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TCCs add other troop volunteers and assign a role.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endParaRPr lang="en-US" altLang="en-US" sz="2000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altLang="en-US" sz="2400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altLang="en-US" sz="2000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endParaRPr lang="en-US" altLang="en-US" sz="2000" dirty="0">
              <a:latin typeface="Omnes_GirlScouts Semibold" pitchFamily="50" charset="0"/>
              <a:cs typeface="Arial" panose="020B0604020202020204" pitchFamily="34" charset="0"/>
            </a:endParaRPr>
          </a:p>
        </p:txBody>
      </p:sp>
      <p:pic>
        <p:nvPicPr>
          <p:cNvPr id="12" name="Picture 2" descr="BoxStack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21983" y="2305841"/>
            <a:ext cx="300033" cy="833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28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292181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eBudde Setup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9194" y="1358754"/>
            <a:ext cx="8904806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Troop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numbers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will be transferred to eBudde before Dec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1,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from last year’s sale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00100" lvl="1" indent="-342900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SUCPC will add any new troops and can delete disbanded troops.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Girls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will be added to eBudde week of Jan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9, 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after the SIO is submitted.</a:t>
            </a:r>
          </a:p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Council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will import troop banking information during the week of Jan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(from ACH Authorizations received by Jan 2)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TCC/Troops submitting their ACH Authorization after Jan 2 will have to manually add banking information to eBudde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Recorded eBudde webinars will be on the website.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indent="-344488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800" i="1" dirty="0">
              <a:solidFill>
                <a:srgbClr val="FF0000"/>
              </a:solidFill>
              <a:latin typeface="Omnes_GirlScouts Regular" pitchFamily="50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1930"/>
            <a:ext cx="9144000" cy="18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9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3728" cy="922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533960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Troop Cookie Chair (TCC)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5423"/>
            <a:ext cx="7886700" cy="47215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This is YOU!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 with the girls to set goals for service, fun and learning. Remember to help the girls set individual goals, too!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 signed permission forms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 orders and enter into eBudde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Receive cookies at delivery, count and sign for them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Distribute cookies to girls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 funds from parents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Order additional cookies as needed from cupboards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Distribute rewards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61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34946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Booth Scheduler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228600" y="1196975"/>
            <a:ext cx="8763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round is open for 24 hours, then closed for 24 hours.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eBudde limits the number of choices each round.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First round is limited to home SU. 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Violators may be deleted without notice.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Sign-ups are cumulative.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07412"/>
              </p:ext>
            </p:extLst>
          </p:nvPr>
        </p:nvGraphicFramePr>
        <p:xfrm>
          <a:off x="609600" y="3581400"/>
          <a:ext cx="7772400" cy="289560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295400"/>
                <a:gridCol w="1295400"/>
                <a:gridCol w="1295400"/>
                <a:gridCol w="1295400"/>
                <a:gridCol w="1295400"/>
                <a:gridCol w="1295400"/>
              </a:tblGrid>
              <a:tr h="482600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Round #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 gridSpan="2"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Time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Choices</a:t>
                      </a:r>
                      <a:endParaRPr lang="en-US" sz="1200" kern="14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 gridSpan="2"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 Time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2600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 </a:t>
                      </a:r>
                      <a:r>
                        <a:rPr lang="en-US" sz="1800" kern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6:30 PM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 </a:t>
                      </a:r>
                      <a:r>
                        <a:rPr lang="en-US" sz="1800" kern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6:30 PM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</a:tr>
              <a:tr h="482600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 </a:t>
                      </a:r>
                      <a:r>
                        <a:rPr lang="en-US" sz="1800" kern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6:30 PM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 </a:t>
                      </a:r>
                      <a:r>
                        <a:rPr lang="en-US" sz="1800" kern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6:30 PM</a:t>
                      </a:r>
                      <a:endParaRPr lang="en-US" sz="1800" b="1" kern="14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</a:tr>
              <a:tr h="482600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b="1" kern="14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 </a:t>
                      </a:r>
                      <a:r>
                        <a:rPr lang="en-US" sz="1800" kern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6:30 PM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 </a:t>
                      </a:r>
                      <a:r>
                        <a:rPr lang="en-US" sz="1800" kern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6:30 PM</a:t>
                      </a:r>
                      <a:endParaRPr lang="en-US" sz="1800" b="1" kern="14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</a:tr>
              <a:tr h="482600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800" b="1" kern="14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 </a:t>
                      </a:r>
                      <a:r>
                        <a:rPr lang="en-US" sz="1800" kern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6:30 PM</a:t>
                      </a:r>
                      <a:endParaRPr lang="en-US" sz="1800" b="1" kern="14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+11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 </a:t>
                      </a:r>
                      <a:r>
                        <a:rPr lang="en-US" sz="1800" kern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6:30 PM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</a:tr>
              <a:tr h="482600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800" b="1" kern="14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February</a:t>
                      </a:r>
                      <a:r>
                        <a:rPr lang="en-US" sz="1800" kern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6:30 PM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Unlimited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/>
                </a:tc>
              </a:tr>
            </a:tbl>
          </a:graphicData>
        </a:graphic>
      </p:graphicFrame>
      <p:sp>
        <p:nvSpPr>
          <p:cNvPr id="16" name="Oval 15"/>
          <p:cNvSpPr/>
          <p:nvPr/>
        </p:nvSpPr>
        <p:spPr>
          <a:xfrm>
            <a:off x="1828800" y="3962400"/>
            <a:ext cx="1371600" cy="6429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00800" y="2789154"/>
            <a:ext cx="25908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round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BEFORE SIO is due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085519" y="3143166"/>
            <a:ext cx="3671922" cy="91339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43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3" y="257329"/>
            <a:ext cx="395023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Scheduling Booths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239192" y="1279529"/>
            <a:ext cx="8904807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Shifts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are generally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2-3 hours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shorter shifts on the first weekend.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boothing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locations m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ust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 entered into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eBudde.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Troops can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only booth at sites listed in the Booth Scheduler.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are to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cancel shifts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will not use.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Hoarding 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booths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(taking more shifts than a troop can support, based on # of girls) is NOT allowed.  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SUBC will regularly monitor eBudde and work with troop to reduce, as needed.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SUBC has the right to reduce sites for non-responsive troops.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Troops may request “special sites”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directly in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eBudde</a:t>
            </a:r>
            <a:r>
              <a:rPr lang="en-US" altLang="en-US" sz="2800" dirty="0">
                <a:latin typeface="Trefoil Sans" panose="00000500000000000000" pitchFamily="50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176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24117" y="5334000"/>
            <a:ext cx="8767483" cy="807056"/>
          </a:xfrm>
          <a:prstGeom prst="rect">
            <a:avLst/>
          </a:prstGeom>
          <a:solidFill>
            <a:srgbClr val="008FFA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4117" y="2667000"/>
            <a:ext cx="8767483" cy="756640"/>
          </a:xfrm>
          <a:prstGeom prst="rect">
            <a:avLst/>
          </a:prstGeom>
          <a:solidFill>
            <a:srgbClr val="BF95D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43328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 Sale Dynamics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04800" y="1364496"/>
            <a:ext cx="86868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3225" indent="-4032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Sale begins with “Cookies in Hand,” requiring more inventory on hand!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ustomers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buy more for instantaneous gratification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Girls need access to cookies at all times.</a:t>
            </a:r>
            <a:b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on’t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know what you will need, when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Envision what a walkabout will look like.</a:t>
            </a:r>
            <a:b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Example: 10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Thin Mints won’t work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Cupboards WILL BE BUSY.</a:t>
            </a:r>
            <a:b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Save time—order enough cookies up </a:t>
            </a: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front (note: cupboards don’t start opening until Feb 2!).</a:t>
            </a:r>
            <a:endParaRPr lang="en-US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Have faith in your girls.</a:t>
            </a:r>
            <a:b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will </a:t>
            </a: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sell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lots of cookies</a:t>
            </a:r>
          </a:p>
        </p:txBody>
      </p:sp>
      <p:pic>
        <p:nvPicPr>
          <p:cNvPr id="13" name="Picture 2" descr="BoxStack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21983" y="2239923"/>
            <a:ext cx="300033" cy="833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68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607708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Starting Inventory Order (SIO)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266700" y="1447803"/>
            <a:ext cx="88773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3225" indent="-4032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Troops need to place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an SIO by Jan 7 for girls to start selling on Go Day (Jan 29).</a:t>
            </a:r>
            <a:endParaRPr lang="en-US" alt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SIO should cover troops for 2 weeks 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plus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opening booth weekend.</a:t>
            </a:r>
            <a:b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 75% of total 2016 troop sales.</a:t>
            </a:r>
            <a:endParaRPr lang="en-US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Cupboards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“begin to open” on Thursday,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after GO Day; DO NOT rely on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cupboards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SIO.</a:t>
            </a:r>
            <a:b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G</a:t>
            </a: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irls need cookies in hand on Go Day.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Don’t get stuck in the long cupboard lines, submit an SIO.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endParaRPr lang="en-US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BoxStack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21983" y="2239923"/>
            <a:ext cx="300033" cy="833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34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607708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Starting Inventory Order (SIO)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650" y="1305610"/>
            <a:ext cx="7981950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Troops should rely heavily on 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excel SIO Worksheet  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They can be confident in their order because:</a:t>
            </a:r>
          </a:p>
          <a:p>
            <a:pPr marL="690563" lvl="1" indent="-233363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75%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our volunteers stated they had the right amount, or needed more cookies last year.</a:t>
            </a:r>
          </a:p>
          <a:p>
            <a:pPr marL="690563" lvl="1" indent="-233363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ACH Debit #1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($2/SIO box) is 2 weeks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boothing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starts.</a:t>
            </a:r>
          </a:p>
          <a:p>
            <a:pPr marL="690563" lvl="1" indent="-233363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SIO return policy - up to 10 unopened cases.</a:t>
            </a:r>
          </a:p>
          <a:p>
            <a:pPr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75% “feels” like a lot,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although this is typically what is sold within the first 2 weeks.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 with parents and girls to set goals and provide assurance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troop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take on the recommended volume with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confidence.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20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607708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Starting Inventory Order (SIO)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436856" y="1238973"/>
            <a:ext cx="228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Returning Troops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5867400" y="1238972"/>
            <a:ext cx="1795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New Troops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1143000" y="5460934"/>
            <a:ext cx="7239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3225" indent="-4032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Excludes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GOC.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Returning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based 2016 total troop sales.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New troops based on 2016 troop sales for level/area.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Provides details, including first ACH Debit amount due.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582" y="1660867"/>
            <a:ext cx="3300547" cy="37387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6904" y="1608007"/>
            <a:ext cx="3165284" cy="37916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772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526890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eBudde – Troop SIO Entry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194" y="1251778"/>
            <a:ext cx="87162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order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will be entered as a troop,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individual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girl.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From the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INITIAL ORDER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Tab click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input the total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number of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whole cases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per variety (these are the totals from your SIO Worksheet).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OK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SAVE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buttons.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Don’t forget to click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SUBMIT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when you sure your order is complete (note deadline is 11:30pm on January 7).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ssollow\AppData\Local\Temp\8\SNAGHTML2ce944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4" y="3733800"/>
            <a:ext cx="8429625" cy="27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2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641318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Review &amp; Submit Troop Orders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823" y="1395637"/>
            <a:ext cx="8677406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Submitting SIO made easy:</a:t>
            </a:r>
            <a:endParaRPr lang="en-US" altLang="en-US" sz="3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TCCs enter in the cookie order in whole cases by flavor.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Remember:  No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limit on Toffee-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tastic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and S’mores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00100" lvl="1" indent="-3429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May not be available in the cupboards!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TCCs enter the SIO reward quantities - number of girls 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match SIO worksheet girl count. 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SUBMIT their SIO order &amp; SIO rewards by </a:t>
            </a:r>
            <a:b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11: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p.m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on Jan 7.</a:t>
            </a:r>
          </a:p>
        </p:txBody>
      </p:sp>
      <p:pic>
        <p:nvPicPr>
          <p:cNvPr id="12" name="Picture 2" descr="BoxStack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21983" y="2239923"/>
            <a:ext cx="300033" cy="833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30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54758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Submit Troop SIO Reward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BoxStack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21983" y="2239923"/>
            <a:ext cx="300033" cy="833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191000"/>
            <a:ext cx="6097111" cy="1971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39194" y="1246813"/>
            <a:ext cx="8501581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From the </a:t>
            </a:r>
            <a:r>
              <a:rPr lang="en-US" sz="2000" b="1" i="1" kern="1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REWARDS</a:t>
            </a:r>
            <a:r>
              <a:rPr lang="en-US" sz="2000" kern="1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Tab click </a:t>
            </a:r>
            <a:r>
              <a:rPr lang="en-US" sz="2000" b="1" kern="1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FILL OUT</a:t>
            </a:r>
            <a:r>
              <a:rPr lang="en-US" sz="2000" kern="1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next to Initial Reward Order</a:t>
            </a:r>
            <a:endParaRPr lang="en-US" sz="2000" kern="1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If </a:t>
            </a:r>
            <a:r>
              <a:rPr lang="en-US" sz="2000" kern="1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troops </a:t>
            </a:r>
            <a:r>
              <a:rPr lang="en-US" sz="2000" kern="1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ordered the </a:t>
            </a:r>
            <a:r>
              <a:rPr lang="en-US" sz="2000" b="1" kern="1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recommended</a:t>
            </a:r>
            <a:r>
              <a:rPr lang="en-US" sz="2000" kern="1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number of cookies, enter the number of rewards </a:t>
            </a:r>
            <a:r>
              <a:rPr lang="en-US" sz="2000" kern="1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needed </a:t>
            </a:r>
            <a:r>
              <a:rPr lang="en-US" sz="2000" kern="1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for your girls selling. </a:t>
            </a:r>
            <a:r>
              <a:rPr lang="en-US" sz="2000" kern="1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number </a:t>
            </a:r>
            <a:r>
              <a:rPr lang="en-US" sz="2000" b="1" kern="1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MUST</a:t>
            </a:r>
            <a:r>
              <a:rPr lang="en-US" sz="2000" kern="1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kern="1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correspond to the number of girls </a:t>
            </a:r>
            <a:r>
              <a:rPr lang="en-US" sz="2000" kern="1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used </a:t>
            </a:r>
            <a:r>
              <a:rPr lang="en-US" sz="2000" kern="1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to calculate </a:t>
            </a:r>
            <a:r>
              <a:rPr lang="en-US" sz="2000" kern="1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 75</a:t>
            </a:r>
            <a:r>
              <a:rPr lang="en-US" sz="2000" kern="1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% </a:t>
            </a:r>
            <a:r>
              <a:rPr lang="en-US" sz="2000" kern="1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level. 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Click </a:t>
            </a:r>
            <a:r>
              <a:rPr lang="en-US" sz="2000" b="1" kern="1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SUBMIT</a:t>
            </a:r>
            <a:r>
              <a:rPr lang="en-US" sz="2000" kern="1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kern="1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and </a:t>
            </a:r>
            <a:r>
              <a:rPr lang="en-US" sz="2000" b="1" kern="1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OK</a:t>
            </a:r>
            <a:r>
              <a:rPr lang="en-US" sz="2000" kern="1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to </a:t>
            </a:r>
            <a:r>
              <a:rPr lang="en-US" sz="2000" kern="1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submit your troop’s initial reward order</a:t>
            </a:r>
            <a:endParaRPr lang="en-US" sz="2000" kern="1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Once </a:t>
            </a:r>
            <a:r>
              <a:rPr lang="en-US" kern="1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 girl rewards are submitted, NO changes can be made to this field</a:t>
            </a:r>
            <a:r>
              <a:rPr lang="en-US" kern="1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 Number of SIO </a:t>
            </a:r>
            <a:r>
              <a:rPr lang="en-US" kern="1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rewards will not change, even </a:t>
            </a:r>
            <a:r>
              <a:rPr lang="en-US" kern="1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if the number of selling girls increases during the sale.</a:t>
            </a:r>
            <a:endParaRPr lang="en-US" kern="1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kern="1400" dirty="0">
              <a:solidFill>
                <a:srgbClr val="000000"/>
              </a:solidFill>
              <a:effectLst/>
              <a:latin typeface="Trefoil Sans" panose="00000500000000000000" pitchFamily="50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3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66950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Starting Inventory Order Delivery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09587" y="1308249"/>
            <a:ext cx="85248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January 26 – 28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select a delivery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time working with SUCPC. 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 on time for exact pick up time.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Bring enough vehicles to carry your entire order.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Deliveries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will happen rain or shine! Be prepared!</a:t>
            </a:r>
          </a:p>
        </p:txBody>
      </p:sp>
      <p:pic>
        <p:nvPicPr>
          <p:cNvPr id="86018" name="Picture 2" descr="CookieTru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613" y="4343400"/>
            <a:ext cx="5759154" cy="233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11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16553"/>
            <a:ext cx="8458200" cy="5641447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Cookie Kick-offs</a:t>
            </a:r>
          </a:p>
          <a:p>
            <a:pPr marL="457200" indent="-228600">
              <a:spcBef>
                <a:spcPts val="0"/>
              </a:spcBef>
              <a:defRPr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Troops’ Starting Inventory Order due</a:t>
            </a:r>
          </a:p>
          <a:p>
            <a:pPr marL="457200" indent="-228600">
              <a:spcBef>
                <a:spcPts val="0"/>
              </a:spcBef>
              <a:defRPr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Starting Inventory Order deliveries </a:t>
            </a:r>
          </a:p>
          <a:p>
            <a:pPr marL="457200" indent="-228600">
              <a:spcBef>
                <a:spcPts val="0"/>
              </a:spcBef>
              <a:defRPr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GO DAY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Cupboards open</a:t>
            </a:r>
          </a:p>
          <a:p>
            <a:pPr marL="457200" indent="-228600">
              <a:spcBef>
                <a:spcPts val="0"/>
              </a:spcBef>
              <a:defRPr/>
            </a:pP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Boothing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begins</a:t>
            </a:r>
          </a:p>
          <a:p>
            <a:pPr marL="457200" indent="-228600">
              <a:spcBef>
                <a:spcPts val="0"/>
              </a:spcBef>
              <a:defRPr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ACH Debit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</a:p>
          <a:p>
            <a:pPr marL="457200" indent="-228600">
              <a:spcBef>
                <a:spcPts val="0"/>
              </a:spcBef>
              <a:defRPr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Cookie Program ends</a:t>
            </a:r>
          </a:p>
          <a:p>
            <a:pPr marL="457200" indent="-228600">
              <a:spcBef>
                <a:spcPts val="0"/>
              </a:spcBef>
              <a:defRPr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Review troop allocations, transfers, GOC and rewards. </a:t>
            </a:r>
          </a:p>
          <a:p>
            <a:pPr marL="457200" indent="-228600">
              <a:spcBef>
                <a:spcPts val="0"/>
              </a:spcBef>
              <a:defRPr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Submit SU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Rewards</a:t>
            </a:r>
          </a:p>
          <a:p>
            <a:pPr marL="457200" indent="-228600">
              <a:spcBef>
                <a:spcPts val="0"/>
              </a:spcBef>
              <a:defRPr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Final ACH Debit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</a:p>
          <a:p>
            <a:pPr marL="457200" indent="-228600">
              <a:spcBef>
                <a:spcPts val="0"/>
              </a:spcBef>
              <a:defRPr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Cookie rewards delivered to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SURC</a:t>
            </a:r>
          </a:p>
          <a:p>
            <a:pPr marL="457200" indent="-228600">
              <a:spcBef>
                <a:spcPts val="0"/>
              </a:spcBef>
              <a:defRPr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Club 500 and Elite 1000 events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1500+, 2000+, and 3000+ events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endParaRPr lang="en-US" sz="2400" dirty="0">
              <a:latin typeface="Trefoil Sans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3728" cy="922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266651"/>
            <a:ext cx="19050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0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2" y="257329"/>
            <a:ext cx="517100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Safety Around Cookies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76200" y="1150807"/>
            <a:ext cx="8743443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Whether at cookie pick-ups, delivering cases to girls and/or booth sites, helping girls sell, or simply moving cookies around in your own home: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Know who is in charge of the location.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Understand your role – ask for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clarification,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needed.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 aware of your surroundings – watch for trip hazards, areas you can bump into, strangers, or unusual behavior of any type.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Remove or report unsafe conditions immediately.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Don’t take on more than you are physically able to  do.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Use safe lifting, carting and packing techniques.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Keep clear aisles, pathways and driveways.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Call 911 or ICE-GSGLA if an emergency needs more response than you can handle.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altLang="en-US" sz="2400" dirty="0">
              <a:latin typeface="Trefoil Sans" panose="00000500000000000000" pitchFamily="50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599" y="2514600"/>
            <a:ext cx="1134035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4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31898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Girl Order Card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30450" y="1447803"/>
            <a:ext cx="3808150" cy="454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Girls receive at SIO delivery, not training.</a:t>
            </a:r>
          </a:p>
          <a:p>
            <a:pPr eaLnBrk="1" hangingPunct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Girls can track customer orders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&amp; use for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call backs.</a:t>
            </a:r>
          </a:p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Contains pricing, cookie types and nutrition facts.</a:t>
            </a:r>
          </a:p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Rewards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displayed on the back of the card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9" y="1391945"/>
            <a:ext cx="4694262" cy="508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7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526890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Selling Girl Scout Cookies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239194" y="1283073"/>
            <a:ext cx="8524825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Girls may sell cookies via email, social media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Craigslist, or Amazon sales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Door-to-Door / Residential Walkabouts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Residential Lemonade Stands at the property where the girl resides starting on Go Day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Telephone friends, family and former customers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Parents’ workplace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019800"/>
            <a:ext cx="7392939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8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2" y="257329"/>
            <a:ext cx="153244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248157" y="1284011"/>
            <a:ext cx="8743443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Safety is first and foremost!  It is vitally important for girls &amp; volunteers to remain safe.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Ensure parents and volunteers are following all documented safety rules found in: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Greater Cookie Family Guide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Troop Cookie Chair Guide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Safety Activity Checkpoints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Volunteer Essentials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Posted materials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altLang="en-US" sz="2000" dirty="0">
              <a:latin typeface="Trefoil Sans" panose="00000500000000000000" pitchFamily="50" charset="0"/>
            </a:endParaRPr>
          </a:p>
        </p:txBody>
      </p:sp>
      <p:pic>
        <p:nvPicPr>
          <p:cNvPr id="13" name="Picture 2" descr="BoxStack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21983" y="2239923"/>
            <a:ext cx="300033" cy="833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94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3" y="257329"/>
            <a:ext cx="43328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Boothing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Procedures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1558" y="1155278"/>
            <a:ext cx="8752408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Troops need to adhere to all </a:t>
            </a:r>
            <a:r>
              <a:rPr lang="en-US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boothing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policies as outlined in the Greater Cookie Family Guide and Troop Guide, including (but not limited to):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Adult/Girl ratios (by girl level)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 Girl / 1 Parent Policy: ONLY </a:t>
            </a:r>
            <a:r>
              <a:rPr lang="en-US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Cadettes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above (2/24 – 3/12)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Appearance and Conduct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Conflict resolution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 ready to leave a booth right at the end of the scheduled shift; take trash (do NOT leave in a trash can)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Ensure parents and girls know: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to bring to a booth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set up a booth to appeal to a customer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Suggest that troops practice a booth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altLang="en-US" sz="2000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altLang="en-US" sz="2000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altLang="en-US" sz="2000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2000" dirty="0">
              <a:latin typeface="Trefoil Sans" panose="000005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92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3" y="257329"/>
            <a:ext cx="43328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Boothing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Procedures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1558" y="1155278"/>
            <a:ext cx="8752408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588" lvl="1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Special Booths</a:t>
            </a:r>
          </a:p>
          <a:p>
            <a:pPr marL="344488" lvl="1" indent="-34290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Unique opportunities</a:t>
            </a:r>
          </a:p>
          <a:p>
            <a:pPr marL="344488" lvl="1" indent="-34290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Must be approved by SUCPC</a:t>
            </a:r>
          </a:p>
          <a:p>
            <a:pPr marL="344488" lvl="1" indent="-34290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Enter in eBudde</a:t>
            </a:r>
          </a:p>
          <a:p>
            <a:pPr marL="344488" lvl="1" indent="-342900" eaLnBrk="1" hangingPunct="1">
              <a:spcBef>
                <a:spcPts val="0"/>
              </a:spcBef>
              <a:spcAft>
                <a:spcPts val="0"/>
              </a:spcAft>
            </a:pPr>
            <a:endParaRPr lang="en-US" alt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8" lvl="1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Drive-through Booths</a:t>
            </a:r>
          </a:p>
          <a:p>
            <a:pPr marL="344488" lvl="1" indent="-34290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Safety first!</a:t>
            </a:r>
          </a:p>
          <a:p>
            <a:pPr marL="344488" lvl="1" indent="-34290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Bring extra adults</a:t>
            </a:r>
          </a:p>
          <a:p>
            <a:pPr marL="344488" lvl="1" indent="-34290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Must be approved by SUCPC</a:t>
            </a:r>
          </a:p>
          <a:p>
            <a:pPr marL="344488" lvl="1" indent="-34290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Enter in eBudde as a Special Booth</a:t>
            </a:r>
          </a:p>
          <a:p>
            <a:pPr marL="1588" lvl="1" indent="0" eaLnBrk="1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2000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altLang="en-US" sz="2000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altLang="en-US" sz="2000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2000" dirty="0">
              <a:latin typeface="Trefoil Sans" panose="000005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04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471095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Accepting Credit Cards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9194" y="1164680"/>
            <a:ext cx="8676206" cy="569332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Accepting credit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cards:</a:t>
            </a:r>
          </a:p>
          <a:p>
            <a:pPr marL="228600" indent="-228600" eaLnBrk="1" fontAlgn="auto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Helps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focus on the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multiple-purchase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customer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and increased sales.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eaLnBrk="1" fontAlgn="auto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Is an easy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useful tool: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4675" indent="-346075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Customers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not limited to the cash in their pocket.</a:t>
            </a:r>
          </a:p>
          <a:p>
            <a:pPr marL="574675" indent="-346075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Customers purchase more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with a card.</a:t>
            </a:r>
          </a:p>
          <a:p>
            <a:pPr marL="574675" indent="-346075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Credit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cards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can increase PGA sales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by 25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boxes.</a:t>
            </a:r>
          </a:p>
          <a:p>
            <a:pPr marL="574675" indent="-346075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Additional payment source - if the troop prefers to not accept checks.</a:t>
            </a:r>
          </a:p>
          <a:p>
            <a:pPr marL="228600" indent="-228600" eaLnBrk="1" fontAlgn="auto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can purchase a credit card reader(s) to attach to smartphones.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4675" indent="-346075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Credit card readers must be linked to the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troop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bank account.</a:t>
            </a:r>
          </a:p>
          <a:p>
            <a:pPr marL="574675" indent="-346075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absorb credit card processing fee (usually under 3%) and can NOT up-charge the customer.</a:t>
            </a:r>
          </a:p>
          <a:p>
            <a:pPr marL="342900" indent="-342900" eaLnBrk="1" fontAlgn="auto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Trefoil Sans" panose="00000500000000000000" pitchFamily="50" charset="0"/>
            </a:endParaRPr>
          </a:p>
          <a:p>
            <a:pPr marL="574675" indent="-346075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400" i="1" dirty="0">
              <a:latin typeface="Trefoil Sans" panose="00000500000000000000" pitchFamily="50" charset="0"/>
            </a:endParaRPr>
          </a:p>
        </p:txBody>
      </p:sp>
      <p:pic>
        <p:nvPicPr>
          <p:cNvPr id="15" name="Picture 8" descr="Money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182" y="1981200"/>
            <a:ext cx="17526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82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3" y="257329"/>
            <a:ext cx="43328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Corporate Booths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00063" y="1295400"/>
            <a:ext cx="8229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High-rises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Downtown, Long Beach, Woodland Hills, Burbank and the Westside.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Application due 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Jan 13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Preference given to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Cadette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and above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Parents cannot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take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site, council reserves.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Cookies may be delivered to booth site, depending on the site’s ability to store them.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Unsold cookies may be returned; troop’s choice.</a:t>
            </a:r>
          </a:p>
        </p:txBody>
      </p:sp>
      <p:pic>
        <p:nvPicPr>
          <p:cNvPr id="14" name="Picture 8" descr="BoothSale13_Crop[1]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257800"/>
            <a:ext cx="64262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25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569" y="3962400"/>
            <a:ext cx="9144000" cy="1143000"/>
          </a:xfrm>
          <a:prstGeom prst="rect">
            <a:avLst/>
          </a:prstGeom>
          <a:solidFill>
            <a:srgbClr val="D76B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3" y="257329"/>
            <a:ext cx="43328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Cupboard Guidelines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457200" y="1219200"/>
            <a:ext cx="8229600" cy="512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33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Cupboards </a:t>
            </a:r>
            <a:r>
              <a:rPr lang="en-US" alt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begin to open Thursday, Feb 2 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ee eBudde Cupboard 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Calendar </a:t>
            </a: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for complete schedule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Troops may pick up from any cupboard.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Place pending orders 24-48 hours in advance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Troop representatives picking up cookies must be listed in eBudde.  </a:t>
            </a:r>
            <a:r>
              <a:rPr lang="en-US" altLang="en-US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Know your PASSWORD.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There are specific dates </a:t>
            </a:r>
            <a:r>
              <a:rPr lang="en-US" alt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requirements for </a:t>
            </a:r>
            <a:r>
              <a:rPr lang="en-US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returns, exchanges and consignments.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Damaged cookies may be exchanged at any cupboard, 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anytime cupboard is open (melted product is not damaged product).</a:t>
            </a:r>
            <a:endParaRPr lang="en-US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38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387954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SIO Return Policy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BoxStack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21983" y="2328033"/>
            <a:ext cx="300033" cy="833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6088" y="1248153"/>
            <a:ext cx="8686800" cy="47859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“Insurance policy”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from the SIO Orde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may return up to 10 whole cases.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Feb.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 only, at designed cupboards.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Troop is not eligible to return if they have added to their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inventory, via: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indent="-34290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upboard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pickups</a:t>
            </a:r>
          </a:p>
          <a:p>
            <a:pPr marL="800100" indent="-34290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T2T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transfers</a:t>
            </a:r>
          </a:p>
          <a:p>
            <a:pPr marL="800100" indent="-34290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This is meant to relieve anxiety over taking on the recommended 75% SIO.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85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16553"/>
            <a:ext cx="8458200" cy="5641447"/>
          </a:xfrm>
        </p:spPr>
        <p:txBody>
          <a:bodyPr>
            <a:normAutofit/>
          </a:bodyPr>
          <a:lstStyle/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endParaRPr lang="en-US" sz="2400" dirty="0">
              <a:latin typeface="Trefoil Sans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3728" cy="922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266651"/>
            <a:ext cx="19050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16782"/>
              </p:ext>
            </p:extLst>
          </p:nvPr>
        </p:nvGraphicFramePr>
        <p:xfrm>
          <a:off x="628650" y="1287149"/>
          <a:ext cx="8077202" cy="548021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3886"/>
                <a:gridCol w="1153886"/>
                <a:gridCol w="1153886"/>
                <a:gridCol w="1153886"/>
                <a:gridCol w="1153886"/>
                <a:gridCol w="1153886"/>
                <a:gridCol w="1153886"/>
              </a:tblGrid>
              <a:tr h="4710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EE44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EE44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EE44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EE44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Thurs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EE44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EE44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EE4498"/>
                    </a:solidFill>
                  </a:tcPr>
                </a:tc>
              </a:tr>
              <a:tr h="113042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Booth Scheduler Round 1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SIO due 11:30pm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</a:tr>
              <a:tr h="113042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CD8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CD8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T="45723" marB="45723">
                    <a:solidFill>
                      <a:srgbClr val="FCD8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CD8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Booth Scheduler Round 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CD8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CD8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CD8EA"/>
                    </a:solidFill>
                  </a:tcPr>
                </a:tc>
              </a:tr>
              <a:tr h="113042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Booth Scheduler Round 3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Booth Scheduler Round 4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</a:tr>
              <a:tr h="67590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CD8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CD8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CD8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CD8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CD8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CD8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CD8EA"/>
                    </a:solidFill>
                  </a:tcPr>
                </a:tc>
              </a:tr>
              <a:tr h="942021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 Day</a:t>
                      </a: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F593C4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781800" y="5410200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refoil Sans" panose="00000500000000000000" pitchFamily="50" charset="0"/>
              </a:rPr>
              <a:t>SIO Deliveries</a:t>
            </a:r>
            <a:endParaRPr lang="en-US" dirty="0">
              <a:solidFill>
                <a:srgbClr val="FF0000"/>
              </a:solidFill>
              <a:latin typeface="Trefoil Sans" panose="00000500000000000000" pitchFamily="50" charset="0"/>
            </a:endParaRPr>
          </a:p>
        </p:txBody>
      </p:sp>
      <p:sp>
        <p:nvSpPr>
          <p:cNvPr id="12" name="TextBox 20"/>
          <p:cNvSpPr txBox="1">
            <a:spLocks noChangeArrowheads="1"/>
          </p:cNvSpPr>
          <p:nvPr/>
        </p:nvSpPr>
        <p:spPr bwMode="auto">
          <a:xfrm>
            <a:off x="1475828" y="6428808"/>
            <a:ext cx="6858000" cy="338554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Direct Sales by Girls, Jan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29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-Feb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35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2" y="257329"/>
            <a:ext cx="669500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Cupboard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Consignment Process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628650" y="1219201"/>
            <a:ext cx="8210550" cy="518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Troops can check out up to 10 cases of cookies on consignment from designated cupboards – March 6  - 12.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Encourages troops to continue to sell the last week.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Decreases risk of having excess inventory.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Troops complete the Consignment Inventory Form.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Detailed procedures are located on this form.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Can ONLY have one OPEN consignment at a time.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Consignment returns MUST be returned to the original cupboard, no later than Mar 14.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Check cupboard schedule for dates/times.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Troops should work with the SUCPC to do troop to troop transfers before consignments.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03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2" y="257329"/>
            <a:ext cx="692360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Allocating Cookies and Payments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104" y="1194827"/>
            <a:ext cx="837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Record all girl orders and payments on the Girl Orders tab in eBudde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7"/>
          <a:stretch>
            <a:fillRect/>
          </a:stretch>
        </p:blipFill>
        <p:spPr>
          <a:xfrm>
            <a:off x="-1569" y="1680665"/>
            <a:ext cx="9067800" cy="51737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644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2" y="257329"/>
            <a:ext cx="471095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Inventory Management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288497" y="1175277"/>
            <a:ext cx="8662761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Troops 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MUST balance their inventory of cookies on hand, on a regular basis</a:t>
            </a:r>
            <a:r>
              <a:rPr lang="en-US" alt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update eBudde with girl orders and payments.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Regularly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count the number of boxes/cases on hand.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Compare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inventory on hand to eBudde.</a:t>
            </a:r>
            <a:endParaRPr lang="en-US" altLang="en-US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will know if more cookies are needed or has too many and troop to troop transfers are needed.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Will make wrapping up the sale so much easier!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troop should end up with excess inventory!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2400" dirty="0">
              <a:latin typeface="Trefoil Sans" panose="00000500000000000000" pitchFamily="50" charset="0"/>
            </a:endParaRPr>
          </a:p>
        </p:txBody>
      </p:sp>
      <p:pic>
        <p:nvPicPr>
          <p:cNvPr id="13" name="Picture 2" descr="BoxStack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21983" y="2458241"/>
            <a:ext cx="300033" cy="833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18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50186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Parent / Girl Check Ins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9194" y="1279528"/>
            <a:ext cx="8676206" cy="5426072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“Money Mondays”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Girls and parents should turn in to the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troop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any monies collected from the prior week’s sales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Money turned in MUST be in the same form received directly from the customer.  Parents are NOT to keep funds received and write a personal check for the balance due.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8600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Money should be collected and deposited into the troop bank account following the “promptly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and frequently” mantra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lvl="1" indent="-228600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 not deposit one check at a time, or by girl.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“Touch base Tuesdays”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 with parents to see what their inventory is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going to the cupboard to pick up additional product.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troop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may take back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or exchange inventory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that a girl can’t sell to use for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boothing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 Troops should set a return and exchange policy with parents.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8600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Plan out the upcoming week’s inventory; make good decisions when ordering more cookies. </a:t>
            </a:r>
          </a:p>
        </p:txBody>
      </p:sp>
    </p:spTree>
    <p:extLst>
      <p:ext uri="{BB962C8B-B14F-4D97-AF65-F5344CB8AC3E}">
        <p14:creationId xmlns:p14="http://schemas.microsoft.com/office/powerpoint/2010/main" val="379942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18944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Wrap Up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5657" y="1265651"/>
            <a:ext cx="8229600" cy="54784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33363" indent="-233363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How to submit the Rewards order:</a:t>
            </a:r>
          </a:p>
          <a:p>
            <a:pPr marL="225425" indent="-225425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Use the Rewards Choice document received from each girl/parent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guess).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Review the Rewards order and select girl/parent requested option for:</a:t>
            </a:r>
          </a:p>
          <a:p>
            <a:pPr marL="793750" indent="-34290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Sizes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200 T-shirt and 320 PGA Sweatshirt.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3750" indent="-34290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500, 1000, 1500 and 2000 choice of recognition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program credit.</a:t>
            </a:r>
          </a:p>
          <a:p>
            <a:pPr marL="793750" indent="-34290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out troops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240 PGA might do better to opt 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($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15 cookie dough per girl vs. $.10 per box).</a:t>
            </a:r>
          </a:p>
          <a:p>
            <a:pPr marL="233363" indent="-233363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Submit the Rewards Order.</a:t>
            </a:r>
            <a:r>
              <a:rPr lang="en-US" alt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BoxStack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21983" y="2402870"/>
            <a:ext cx="300033" cy="833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1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332158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Rewards Order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27008"/>
            <a:ext cx="9067800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SIO Rewards targeted to be delivered on Delivery Day *.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Attempt to deliver end of sale reward items during May.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 credits will be provided separately.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All other monetary troop rewards will be directly                                                                                                 deposited to troop bank accounts.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Packing slips provided.  Troops must count and sign for their rewards.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Distribute to your girls promptly.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Rewards not picked up will be returned to council.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*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Council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estimates the number of each reward item needed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in June; actuals are determined after SIO is submitted/by end of March (respectively). If additional rewards need to be ordered, some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/troops may experience a delay in receipt. Girl rewards are 1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priority.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dirty="0">
              <a:latin typeface="Trefoil Sans" panose="00000500000000000000" pitchFamily="50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332158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Financial Dates 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9194" y="1227008"/>
            <a:ext cx="8752405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pay for cookies via two ACH debits</a:t>
            </a:r>
          </a:p>
          <a:p>
            <a:pPr marL="233363" indent="-233363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Debit amounts may be adjusted if needed. Troops must contact SUCPC or PSM no later than one week before the debit</a:t>
            </a:r>
          </a:p>
          <a:p>
            <a:pPr marL="233363" indent="-233363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must deposit funds to troop bank account in time for funds to be available on debit date</a:t>
            </a:r>
          </a:p>
          <a:p>
            <a:pPr marL="233363" indent="-233363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Troops responsible for fees caused by negligence</a:t>
            </a:r>
          </a:p>
          <a:p>
            <a:pPr marL="233363" indent="-233363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dirty="0">
              <a:latin typeface="Trefoil Sans" panose="00000500000000000000" pitchFamily="50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5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387954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Debt Management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194" y="1157849"/>
            <a:ext cx="875240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Credit Limit Guidelines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lvl="1" indent="-23177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caution in how much product is distributed to a parent before collecting money.</a:t>
            </a:r>
          </a:p>
          <a:p>
            <a:pPr marL="463550" lvl="1" indent="-23177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 comfortable with a parent’s payment patterns, recommend limiting the troop liability to $300 –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Confirmed Best Practice.</a:t>
            </a:r>
          </a:p>
          <a:p>
            <a:pPr marL="463550" lvl="1" indent="-23177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mean all families can only have 60 boxes at a time!</a:t>
            </a:r>
          </a:p>
          <a:p>
            <a:pPr marL="463550" lvl="1" indent="-23177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Troops MUST collect funds from parents on a regular basis.</a:t>
            </a:r>
          </a:p>
          <a:p>
            <a:pPr marL="463550" lvl="1" indent="-231775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TCCs should set expectations up front (“Money Mondays”).</a:t>
            </a:r>
          </a:p>
        </p:txBody>
      </p:sp>
    </p:spTree>
    <p:extLst>
      <p:ext uri="{BB962C8B-B14F-4D97-AF65-F5344CB8AC3E}">
        <p14:creationId xmlns:p14="http://schemas.microsoft.com/office/powerpoint/2010/main" val="381242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18944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Wrap Up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212613" y="1171769"/>
            <a:ext cx="8839200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What to look for: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Opt-out troops are </a:t>
            </a:r>
            <a:r>
              <a:rPr lang="en-US" alt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Cadettes</a:t>
            </a:r>
            <a:r>
              <a:rPr lang="en-US" alt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above only.</a:t>
            </a:r>
            <a:endParaRPr lang="en-US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boxes </a:t>
            </a:r>
            <a:r>
              <a:rPr lang="en-US" alt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GOC have 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been allocated to girls </a:t>
            </a:r>
            <a:r>
              <a:rPr lang="en-US" alt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–including opt-out troops.</a:t>
            </a:r>
            <a:r>
              <a:rPr lang="en-US" alt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5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Two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prices, not all boxes are the </a:t>
            </a: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same </a:t>
            </a:r>
            <a:r>
              <a:rPr lang="en-US" alt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S’Mores</a:t>
            </a:r>
            <a:r>
              <a:rPr lang="en-US" alt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&amp; Toffee-</a:t>
            </a:r>
            <a:r>
              <a:rPr lang="en-US" altLang="en-U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Tastic</a:t>
            </a:r>
            <a:r>
              <a:rPr lang="en-US" alt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are $6)</a:t>
            </a: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The troop giving product enters T2T </a:t>
            </a:r>
            <a:r>
              <a:rPr lang="en-US" alt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transfers.</a:t>
            </a:r>
            <a:r>
              <a:rPr lang="en-US" alt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5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Do not</a:t>
            </a: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duplicate to/from transactions</a:t>
            </a:r>
            <a:endParaRPr lang="en-US" altLang="en-US" sz="2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Review payments, submit Discrepancy Reports for 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family </a:t>
            </a:r>
            <a:r>
              <a:rPr lang="en-US" alt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owing balances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troop must submit Rewards, even </a:t>
            </a:r>
            <a:r>
              <a:rPr lang="en-US" alt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opt out              </a:t>
            </a:r>
            <a:r>
              <a:rPr lang="en-US" alt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an’t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opt out of patches, 500, &amp; </a:t>
            </a: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1000 events.</a:t>
            </a:r>
            <a:endParaRPr lang="en-US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16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41042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Crisis Management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9194" y="1371600"/>
            <a:ext cx="86762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Notify your SUCPC of complaints with cookies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Media must be handled by GSGLA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Contact 213-213-0123 with media inquiries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Copy your Product Sales Manager on correspondence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3200"/>
            <a:ext cx="9144000" cy="18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7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16553"/>
            <a:ext cx="8458200" cy="5641447"/>
          </a:xfrm>
        </p:spPr>
        <p:txBody>
          <a:bodyPr>
            <a:normAutofit/>
          </a:bodyPr>
          <a:lstStyle/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endParaRPr lang="en-US" sz="2400" dirty="0">
              <a:latin typeface="Trefoil Sans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3728" cy="922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266651"/>
            <a:ext cx="19812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617834"/>
              </p:ext>
            </p:extLst>
          </p:nvPr>
        </p:nvGraphicFramePr>
        <p:xfrm>
          <a:off x="628650" y="1219200"/>
          <a:ext cx="8077202" cy="551402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3886"/>
                <a:gridCol w="1153886"/>
                <a:gridCol w="1153886"/>
                <a:gridCol w="1153886"/>
                <a:gridCol w="1153886"/>
                <a:gridCol w="1153886"/>
                <a:gridCol w="1153886"/>
              </a:tblGrid>
              <a:tr h="53896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19B9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19B9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19B9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19B9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Thurs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19B9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19B9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19B9BD"/>
                    </a:solidFill>
                  </a:tcPr>
                </a:tc>
              </a:tr>
              <a:tr h="1130424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8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55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Booth </a:t>
                      </a:r>
                    </a:p>
                    <a:p>
                      <a:pPr algn="ctr"/>
                      <a:r>
                        <a:rPr lang="en-US" sz="155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Scheduler                         Round 5</a:t>
                      </a: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550" b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Cupboards Begin To Open</a:t>
                      </a: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</a:tr>
              <a:tr h="113042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 Bowl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3F8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3F8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3F8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3F8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T="45723" marB="45723">
                    <a:solidFill>
                      <a:srgbClr val="D3F8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  <a:p>
                      <a:pPr algn="ctr"/>
                      <a:r>
                        <a:rPr lang="en-US" sz="1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Boothing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Begins</a:t>
                      </a:r>
                      <a:endParaRPr lang="en-US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3F8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3F8F9"/>
                    </a:solidFill>
                  </a:tcPr>
                </a:tc>
              </a:tr>
              <a:tr h="715667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3F8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3F8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3F8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3F8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3F8F9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lain" startAt="24"/>
                      </a:pP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ACH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Debit #1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3F8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3F8F9"/>
                    </a:solidFill>
                  </a:tcPr>
                </a:tc>
              </a:tr>
              <a:tr h="942021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8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77EAED"/>
                    </a:solidFill>
                  </a:tcPr>
                </a:tc>
              </a:tr>
            </a:tbl>
          </a:graphicData>
        </a:graphic>
      </p:graphicFrame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4046484" y="2783883"/>
            <a:ext cx="4667252" cy="338554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Direct Sales by Girls, Jan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29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-Feb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620766" y="3899549"/>
            <a:ext cx="5703833" cy="338554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Direct Sales by Girls, Jan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29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-Feb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2954393" y="3495251"/>
            <a:ext cx="3370207" cy="338554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SIO Returns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6446453" y="3899549"/>
            <a:ext cx="2219326" cy="307777"/>
          </a:xfrm>
          <a:prstGeom prst="rect">
            <a:avLst/>
          </a:prstGeom>
          <a:solidFill>
            <a:srgbClr val="F484B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Even Exchanges; cases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620766" y="4605754"/>
            <a:ext cx="8085086" cy="338554"/>
          </a:xfrm>
          <a:prstGeom prst="rect">
            <a:avLst/>
          </a:prstGeom>
          <a:solidFill>
            <a:srgbClr val="F484B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Even Exchanges; whole cases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628650" y="5486399"/>
            <a:ext cx="1123950" cy="307777"/>
          </a:xfrm>
          <a:prstGeom prst="rect">
            <a:avLst/>
          </a:prstGeom>
          <a:solidFill>
            <a:srgbClr val="F484B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Exchanges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1752600" y="5486399"/>
            <a:ext cx="6961136" cy="338554"/>
          </a:xfrm>
          <a:prstGeom prst="rect">
            <a:avLst/>
          </a:prstGeom>
          <a:solidFill>
            <a:srgbClr val="00B6F6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Even Exchanges; to the box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28650" y="6385033"/>
            <a:ext cx="4589736" cy="338554"/>
          </a:xfrm>
          <a:prstGeom prst="rect">
            <a:avLst/>
          </a:prstGeom>
          <a:solidFill>
            <a:srgbClr val="00B6F6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Even Exchanges; to the box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6660401" y="5486399"/>
            <a:ext cx="1854949" cy="276999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Nat’l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Cookie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Weekend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09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 descr="Cell_phon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182" y="3552751"/>
            <a:ext cx="1481138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249935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533400" y="1295400"/>
            <a:ext cx="82296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Cupboard Keeper App</a:t>
            </a: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aperless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cupboard transactions</a:t>
            </a:r>
            <a:endParaRPr lang="en-US" alt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Cookie Locator/Finder App</a:t>
            </a: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ustomers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can find cookie booths in real time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LBB’s Interactive Volunteer Guide</a:t>
            </a: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Videos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goal setting plans, inspiration for volunteers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LBB’s Volunteer Blog</a:t>
            </a: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Connect with other volunteers, resources, ideas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The Pixie List</a:t>
            </a: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thepixielistla.com—Troops can post for Troop-to-Troop </a:t>
            </a: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transfers (encourage working within SU before posting)</a:t>
            </a:r>
            <a:endParaRPr lang="en-US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53" y="1340825"/>
            <a:ext cx="2558537" cy="184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7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31136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Cookie Central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810000" y="1295400"/>
            <a:ext cx="51816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place to go for info: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Link for TCC/ACH </a:t>
            </a:r>
            <a:r>
              <a:rPr lang="en-US" alt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eForms</a:t>
            </a:r>
            <a:endParaRPr lang="en-US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Link to VIP </a:t>
            </a:r>
            <a:r>
              <a:rPr lang="en-US" alt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eTraining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&amp; eBudde 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Forms for Troops &amp; SUs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Cookie Locator &amp; mobile app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Link to Cookie Club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Tips &amp; Activities from LBB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Cookie recipes, Volunteer Guides, &amp; more!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EVERYTHING you need for a successful Cookie Program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54" y="1295400"/>
            <a:ext cx="3603546" cy="440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0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3" y="289952"/>
            <a:ext cx="284954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Cookie Club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448860" y="1152300"/>
            <a:ext cx="63246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nline “ASK” Home Page</a:t>
            </a:r>
          </a:p>
          <a:p>
            <a:pPr marL="344488" indent="-344488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Electronic Cookie Order Form</a:t>
            </a:r>
          </a:p>
          <a:p>
            <a:pPr marL="344488" indent="-344488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“My Promises” Dashboard </a:t>
            </a:r>
          </a:p>
          <a:p>
            <a:pPr marL="344488" indent="-344488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Follow-up/Reminder emails</a:t>
            </a:r>
          </a:p>
          <a:p>
            <a:pPr marL="344488" indent="-344488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Troop Leader Reporting</a:t>
            </a:r>
          </a:p>
          <a:p>
            <a:pPr marL="344488" indent="-344488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Email gets through spam filters</a:t>
            </a:r>
          </a:p>
          <a:p>
            <a:pPr marL="344488" indent="-344488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Great way to increase sales!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479425" y="4338638"/>
            <a:ext cx="82296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Digital Order Card 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GSGLA opted out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for the 2017 sale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Still many “wrinkles;” we’ll re-evaluate for 2018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When implemented by GSGLA, will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replace Cookie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Club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728" y="3124200"/>
            <a:ext cx="2596896" cy="2057400"/>
          </a:xfrm>
          <a:prstGeom prst="rect">
            <a:avLst/>
          </a:prstGeom>
        </p:spPr>
      </p:pic>
      <p:pic>
        <p:nvPicPr>
          <p:cNvPr id="1026" name="Picture 2" descr="https://www.idealcookiesale.com/etools/thumbs?file=/Graphics%20%26%20Logos/Corporate%20and%20Program%20Logos/CookieClub_Logo.a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162" y="1432897"/>
            <a:ext cx="3810000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47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45614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Cookie Mobile Contest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39194" y="1421508"/>
            <a:ext cx="8447606" cy="4292600"/>
          </a:xfrm>
          <a:prstGeom prst="rect">
            <a:avLst/>
          </a:prstGeom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Bling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Your Mobile Booth”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Direct sale begs for Cookie Mobiles!</a:t>
            </a:r>
          </a:p>
          <a:p>
            <a:pPr marL="803275" indent="-346075" eaLnBrk="1" fontAlgn="auto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Girls need lots of cookies on hand;</a:t>
            </a:r>
          </a:p>
          <a:p>
            <a:pPr marL="803275" indent="-346075" eaLnBrk="1" fontAlgn="auto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Can’t carry them all;</a:t>
            </a:r>
          </a:p>
          <a:p>
            <a:pPr marL="803275" indent="-346075" eaLnBrk="1" fontAlgn="auto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SUs implementing the GRID strategy.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 themed categories.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Submissions due Feb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8600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Winners earn a pizza party for their troop.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819400"/>
            <a:ext cx="3124200" cy="2343150"/>
          </a:xfrm>
          <a:prstGeom prst="rect">
            <a:avLst/>
          </a:prstGeom>
        </p:spPr>
      </p:pic>
      <p:pic>
        <p:nvPicPr>
          <p:cNvPr id="15" name="Picture 2" descr="BoxStack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21983" y="2239923"/>
            <a:ext cx="300033" cy="833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74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382" y="2743200"/>
            <a:ext cx="2133600" cy="2154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3" y="289952"/>
            <a:ext cx="585679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GS Cookie Weekend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39193" y="1265650"/>
            <a:ext cx="8523807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February 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24, 25,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Mostly a national online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“social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event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Several SUs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plan serious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walkabouts using the GRID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technique.  </a:t>
            </a:r>
          </a:p>
          <a:p>
            <a:pPr marL="914400" lvl="1" indent="-45720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a “grid” map of your SU.</a:t>
            </a:r>
          </a:p>
          <a:p>
            <a:pPr marL="914400" lvl="1" indent="-45720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Organize troop walkabouts.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Expect national media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stories. 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“Golden Ticket” promotion to support your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booths will be Feb 26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need a booth reservation for Feb 27 to participate.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4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9194" y="1760499"/>
            <a:ext cx="8458200" cy="5641447"/>
          </a:xfrm>
        </p:spPr>
        <p:txBody>
          <a:bodyPr>
            <a:normAutofit/>
          </a:bodyPr>
          <a:lstStyle/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endParaRPr lang="en-US" sz="2400" dirty="0">
              <a:latin typeface="Trefoil Sans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3728" cy="8747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4" y="289952"/>
            <a:ext cx="26564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Recruitment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Content Placeholder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524000"/>
            <a:ext cx="4193496" cy="5053811"/>
          </a:xfrm>
          <a:prstGeom prst="rect">
            <a:avLst/>
          </a:prstGeom>
        </p:spPr>
      </p:pic>
      <p:sp>
        <p:nvSpPr>
          <p:cNvPr id="14" name="Text Placeholder 8"/>
          <p:cNvSpPr txBox="1">
            <a:spLocks/>
          </p:cNvSpPr>
          <p:nvPr/>
        </p:nvSpPr>
        <p:spPr>
          <a:xfrm>
            <a:off x="258762" y="1760499"/>
            <a:ext cx="3932237" cy="445073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2800" dirty="0" smtClean="0">
                <a:solidFill>
                  <a:srgbClr val="279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Girl Scouts available for everyone.</a:t>
            </a:r>
          </a:p>
          <a:p>
            <a:pPr algn="ctr" fontAlgn="auto">
              <a:spcAft>
                <a:spcPts val="0"/>
              </a:spcAft>
            </a:pPr>
            <a:r>
              <a:rPr lang="en-US" sz="2800" dirty="0" smtClean="0">
                <a:solidFill>
                  <a:srgbClr val="279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the POWER of GIRL SCOUTS!</a:t>
            </a:r>
          </a:p>
          <a:p>
            <a:pPr algn="ctr" fontAlgn="auto">
              <a:spcAft>
                <a:spcPts val="0"/>
              </a:spcAft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Aft>
                <a:spcPts val="0"/>
              </a:spcAft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Aft>
                <a:spcPts val="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Each Service Unit will be provided with fliers from their recruiter to hand out to interested parents before Cookie Booths start.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53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564" y="940466"/>
            <a:ext cx="5566019" cy="5334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409" y="3485971"/>
            <a:ext cx="2642051" cy="26420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221" y="1144911"/>
            <a:ext cx="2874466" cy="2076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74" y="1101991"/>
            <a:ext cx="1752600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193" y="289952"/>
            <a:ext cx="562820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Cookie Retail Merchandise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353">
            <a:off x="7179976" y="202970"/>
            <a:ext cx="1746658" cy="8735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2" y="3109491"/>
            <a:ext cx="2674101" cy="25094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73840" y="2647826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 Magnet $5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24198" y="3159493"/>
            <a:ext cx="2773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Rollabanas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$7.95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94600" y="5838866"/>
            <a:ext cx="2685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Cookie Cart $35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10403" y="5945230"/>
            <a:ext cx="2889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Tote Bag $2.95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12037" y="5542886"/>
            <a:ext cx="361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2017 T-Shirt $20 - $24 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(price is dependent on size)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09453"/>
            <a:ext cx="970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Build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brand awareness and boost your sales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  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marketing tools can be found in our GSGLA stores beginning Dec.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3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93" y="1128396"/>
            <a:ext cx="2219338" cy="22193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23728" cy="85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599" y="292678"/>
            <a:ext cx="535019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Cookie Retail Merchandise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103" y="3629407"/>
            <a:ext cx="2209341" cy="22093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279529"/>
            <a:ext cx="2513811" cy="25138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894" y="4202835"/>
            <a:ext cx="2640105" cy="16972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127" y="1254474"/>
            <a:ext cx="1957890" cy="19245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353">
            <a:off x="7327170" y="240068"/>
            <a:ext cx="1746658" cy="87359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33399" y="3777240"/>
            <a:ext cx="2794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Tablecloth $11.95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63850" y="3156090"/>
            <a:ext cx="217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Button Pin $1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86713" y="3093708"/>
            <a:ext cx="258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Stop Sign $7.95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22597" y="5902523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Car Flag $7.95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81135" y="5860261"/>
            <a:ext cx="2023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Yard Sign $8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281472" y="6309539"/>
            <a:ext cx="970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Build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brand awareness and boost your sales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  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marketing tools can be found in our GSGLA stores beginning Dec.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3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96"/>
          <a:stretch/>
        </p:blipFill>
        <p:spPr>
          <a:xfrm>
            <a:off x="0" y="0"/>
            <a:ext cx="10134600" cy="6858000"/>
          </a:xfrm>
          <a:prstGeom prst="rect">
            <a:avLst/>
          </a:prstGeom>
        </p:spPr>
      </p:pic>
      <p:pic>
        <p:nvPicPr>
          <p:cNvPr id="11366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7594600" cy="3632200"/>
          </a:xfrm>
          <a:prstGeom prst="rect">
            <a:avLst/>
          </a:prstGeom>
          <a:noFill/>
          <a:ln>
            <a:noFill/>
          </a:ln>
          <a:effectLst>
            <a:glow rad="127000">
              <a:srgbClr val="FF66FF"/>
            </a:glow>
            <a:outerShdw blurRad="50800" dist="50800" dir="5400000" algn="ctr" rotWithShape="0">
              <a:schemeClr val="tx1">
                <a:alpha val="61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 smtClean="0"/>
              <a:t>ACH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16553"/>
            <a:ext cx="8458200" cy="5641447"/>
          </a:xfrm>
        </p:spPr>
        <p:txBody>
          <a:bodyPr>
            <a:normAutofit/>
          </a:bodyPr>
          <a:lstStyle/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 smtClean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0"/>
              </a:spcBef>
              <a:defRPr/>
            </a:pPr>
            <a:endParaRPr lang="en-US" sz="2400" i="1" dirty="0">
              <a:latin typeface="Trefoil Sans" panose="00000500000000000000" pitchFamily="50" charset="0"/>
              <a:cs typeface="Arial" panose="020B0604020202020204" pitchFamily="34" charset="0"/>
            </a:endParaRPr>
          </a:p>
          <a:p>
            <a:endParaRPr lang="en-US" sz="2400" dirty="0">
              <a:latin typeface="Trefoil Sans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3728" cy="922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5309" y="278677"/>
            <a:ext cx="16002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361899"/>
              </p:ext>
            </p:extLst>
          </p:nvPr>
        </p:nvGraphicFramePr>
        <p:xfrm>
          <a:off x="533400" y="1136279"/>
          <a:ext cx="8153397" cy="561504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64771"/>
                <a:gridCol w="1164771"/>
                <a:gridCol w="1164771"/>
                <a:gridCol w="1164771"/>
                <a:gridCol w="1164771"/>
                <a:gridCol w="1164771"/>
                <a:gridCol w="1164771"/>
              </a:tblGrid>
              <a:tr h="8625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Thurs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00B050"/>
                    </a:solidFill>
                  </a:tcPr>
                </a:tc>
              </a:tr>
              <a:tr h="862508"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FFFC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FFFC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FFF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FFF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FFF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FFF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FFFC2"/>
                    </a:solidFill>
                  </a:tcPr>
                </a:tc>
              </a:tr>
              <a:tr h="86250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DFF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DFF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DFF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DFF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DFF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DFF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DFFEC"/>
                    </a:solidFill>
                  </a:tcPr>
                </a:tc>
              </a:tr>
              <a:tr h="924397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SALE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ENDS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BF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BF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Consignment Returns</a:t>
                      </a:r>
                      <a:endParaRPr 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BF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BF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BF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Troop </a:t>
                      </a:r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Alloc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T2T, GOC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BF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BFFB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DFF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T="45723" marB="45723">
                    <a:solidFill>
                      <a:srgbClr val="DDFF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DFF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DFF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DFF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DFF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DDFFEC"/>
                    </a:solidFill>
                  </a:tcPr>
                </a:tc>
              </a:tr>
              <a:tr h="1108453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5FF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5FF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5FF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5FF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5FF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ACH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Debit #2</a:t>
                      </a:r>
                      <a:endParaRPr lang="en-U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5FFB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solidFill>
                      <a:srgbClr val="85FFBC"/>
                    </a:solidFill>
                  </a:tcPr>
                </a:tc>
              </a:tr>
            </a:tbl>
          </a:graphicData>
        </a:graphic>
      </p:graphicFrame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029731" y="2480392"/>
            <a:ext cx="1160734" cy="323165"/>
          </a:xfrm>
          <a:prstGeom prst="rect">
            <a:avLst/>
          </a:prstGeom>
          <a:solidFill>
            <a:srgbClr val="00B6F6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Exchanges</a:t>
            </a: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679028" y="3382992"/>
            <a:ext cx="7007769" cy="3231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Consignments</a:t>
            </a: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51793" y="4319262"/>
            <a:ext cx="1127235" cy="3231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Consign</a:t>
            </a: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81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3728" cy="893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90999" y="0"/>
            <a:ext cx="4954570" cy="975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69" y="533401"/>
            <a:ext cx="6097560" cy="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80365" y="457199"/>
            <a:ext cx="3563635" cy="693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799" y="266651"/>
            <a:ext cx="350520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Cookie Varieties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9223"/>
            <a:ext cx="8839200" cy="4797740"/>
          </a:xfrm>
        </p:spPr>
        <p:txBody>
          <a:bodyPr/>
          <a:lstStyle/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refoil Sans" panose="00000500000000000000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Trefoil Sans" panose="00000500000000000000" pitchFamily="50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refoil Sans" panose="00000500000000000000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refoil Sans" panose="00000500000000000000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Trefoil Sans" panose="00000500000000000000" pitchFamily="50" charset="0"/>
            </a:endParaRPr>
          </a:p>
        </p:txBody>
      </p:sp>
      <p:sp>
        <p:nvSpPr>
          <p:cNvPr id="13" name="Right Brace 12"/>
          <p:cNvSpPr/>
          <p:nvPr/>
        </p:nvSpPr>
        <p:spPr>
          <a:xfrm rot="5400000">
            <a:off x="3258126" y="178208"/>
            <a:ext cx="606425" cy="6888162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301" y="4022990"/>
            <a:ext cx="14351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89" y="1562420"/>
            <a:ext cx="972314" cy="1828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4" y="1602968"/>
            <a:ext cx="1155194" cy="1828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09" y="1597524"/>
            <a:ext cx="1091186" cy="1828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622" y="1606662"/>
            <a:ext cx="1048514" cy="18288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977" y="1606662"/>
            <a:ext cx="1219202" cy="17891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420" y="1562420"/>
            <a:ext cx="917450" cy="18288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782" y="1434952"/>
            <a:ext cx="1368663" cy="2015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72" y="1597524"/>
            <a:ext cx="1079724" cy="1793700"/>
          </a:xfrm>
          <a:prstGeom prst="rect">
            <a:avLst/>
          </a:prstGeom>
        </p:spPr>
      </p:pic>
      <p:pic>
        <p:nvPicPr>
          <p:cNvPr id="21" name="Picture 2" descr="BoxStack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21983" y="2239923"/>
            <a:ext cx="300033" cy="833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38473" y="5632252"/>
            <a:ext cx="1951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 / Box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67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F86056F1BB2F46AAFDFB506AB4A179" ma:contentTypeVersion="1" ma:contentTypeDescription="Create a new document." ma:contentTypeScope="" ma:versionID="c000be88da2b464c8e4dfcf42e752b7e">
  <xsd:schema xmlns:xsd="http://www.w3.org/2001/XMLSchema" xmlns:xs="http://www.w3.org/2001/XMLSchema" xmlns:p="http://schemas.microsoft.com/office/2006/metadata/properties" xmlns:ns2="ea461bb9-e24b-4c41-9a6b-56f8be384aa5" targetNamespace="http://schemas.microsoft.com/office/2006/metadata/properties" ma:root="true" ma:fieldsID="cf8f9fcb52f7ba366da958887ca2552d" ns2:_="">
    <xsd:import namespace="ea461bb9-e24b-4c41-9a6b-56f8be384aa5"/>
    <xsd:element name="properties">
      <xsd:complexType>
        <xsd:sequence>
          <xsd:element name="documentManagement">
            <xsd:complexType>
              <xsd:all>
                <xsd:element ref="ns2:Katie_x0020_Francis_x0020_Vide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461bb9-e24b-4c41-9a6b-56f8be384aa5" elementFormDefault="qualified">
    <xsd:import namespace="http://schemas.microsoft.com/office/2006/documentManagement/types"/>
    <xsd:import namespace="http://schemas.microsoft.com/office/infopath/2007/PartnerControls"/>
    <xsd:element name="Katie_x0020_Francis_x0020_Video" ma:index="8" nillable="true" ma:displayName="Katie Francis Video" ma:format="Hyperlink" ma:internalName="Katie_x0020_Francis_x0020_Video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tie_x0020_Francis_x0020_Video xmlns="ea461bb9-e24b-4c41-9a6b-56f8be384aa5">
      <Url xsi:nil="true"/>
      <Description xsi:nil="true"/>
    </Katie_x0020_Francis_x0020_Video>
  </documentManagement>
</p:properties>
</file>

<file path=customXml/itemProps1.xml><?xml version="1.0" encoding="utf-8"?>
<ds:datastoreItem xmlns:ds="http://schemas.openxmlformats.org/officeDocument/2006/customXml" ds:itemID="{D28437DA-CED6-4AFB-8A93-9867A9F101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461bb9-e24b-4c41-9a6b-56f8be384a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0D9C4D-7328-46FA-9824-2C4F87934553}">
  <ds:schemaRefs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a461bb9-e24b-4c41-9a6b-56f8be384aa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13736</TotalTime>
  <Words>4953</Words>
  <Application>Microsoft Office PowerPoint</Application>
  <PresentationFormat>On-screen Show (4:3)</PresentationFormat>
  <Paragraphs>990</Paragraphs>
  <Slides>78</Slides>
  <Notes>78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0" baseType="lpstr">
      <vt:lpstr>SimSun</vt:lpstr>
      <vt:lpstr>Arial</vt:lpstr>
      <vt:lpstr>Calibri</vt:lpstr>
      <vt:lpstr>Calibri Light</vt:lpstr>
      <vt:lpstr>Omnes_GirlScouts Bold</vt:lpstr>
      <vt:lpstr>Omnes_GirlScouts Regular</vt:lpstr>
      <vt:lpstr>Omnes_GirlScouts Semibold</vt:lpstr>
      <vt:lpstr>Symbol</vt:lpstr>
      <vt:lpstr>Times New Roman</vt:lpstr>
      <vt:lpstr>Trefoil Sans</vt:lpstr>
      <vt:lpstr>Wingdings</vt:lpstr>
      <vt:lpstr>Office Theme</vt:lpstr>
      <vt:lpstr>PowerPoint Presentation</vt:lpstr>
      <vt:lpstr>PowerPoint Presentation</vt:lpstr>
      <vt:lpstr>ACH</vt:lpstr>
      <vt:lpstr>ACH</vt:lpstr>
      <vt:lpstr>PowerPoint Presentation</vt:lpstr>
      <vt:lpstr>PowerPoint Presentation</vt:lpstr>
      <vt:lpstr>ACH</vt:lpstr>
      <vt:lpstr>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PowerPoint Presentation</vt:lpstr>
      <vt:lpstr>PowerPoint Presentation</vt:lpstr>
      <vt:lpstr>PowerPoint Presentation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ACH</vt:lpstr>
      <vt:lpstr>PowerPoint Presentation</vt:lpstr>
    </vt:vector>
  </TitlesOfParts>
  <Company>Kellogg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Corey</dc:creator>
  <cp:lastModifiedBy>Sara Williams</cp:lastModifiedBy>
  <cp:revision>1021</cp:revision>
  <cp:lastPrinted>2016-11-09T23:15:56Z</cp:lastPrinted>
  <dcterms:created xsi:type="dcterms:W3CDTF">2014-02-04T10:33:25Z</dcterms:created>
  <dcterms:modified xsi:type="dcterms:W3CDTF">2016-11-23T21:48:59Z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0x01010044F86056F1BB2F46AAFDFB506AB4A179</vt:lpwstr>
  </property>
</Properties>
</file>