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434" r:id="rId5"/>
    <p:sldId id="555" r:id="rId6"/>
    <p:sldId id="437" r:id="rId7"/>
    <p:sldId id="526" r:id="rId8"/>
    <p:sldId id="474" r:id="rId9"/>
    <p:sldId id="519" r:id="rId10"/>
    <p:sldId id="493" r:id="rId11"/>
    <p:sldId id="556" r:id="rId12"/>
    <p:sldId id="557" r:id="rId13"/>
    <p:sldId id="558" r:id="rId14"/>
    <p:sldId id="559" r:id="rId15"/>
    <p:sldId id="560" r:id="rId16"/>
    <p:sldId id="561" r:id="rId17"/>
    <p:sldId id="562" r:id="rId18"/>
    <p:sldId id="563" r:id="rId19"/>
    <p:sldId id="415" r:id="rId20"/>
    <p:sldId id="528" r:id="rId21"/>
    <p:sldId id="476" r:id="rId22"/>
    <p:sldId id="552" r:id="rId23"/>
    <p:sldId id="553" r:id="rId24"/>
    <p:sldId id="554" r:id="rId25"/>
    <p:sldId id="532" r:id="rId26"/>
    <p:sldId id="550" r:id="rId27"/>
    <p:sldId id="535" r:id="rId28"/>
    <p:sldId id="514" r:id="rId29"/>
    <p:sldId id="503" r:id="rId30"/>
    <p:sldId id="502" r:id="rId31"/>
    <p:sldId id="527" r:id="rId32"/>
    <p:sldId id="274" r:id="rId3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5AF"/>
    <a:srgbClr val="68C8C6"/>
    <a:srgbClr val="A0CF67"/>
    <a:srgbClr val="FF3300"/>
    <a:srgbClr val="8177B7"/>
    <a:srgbClr val="E1DD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93099" autoAdjust="0"/>
  </p:normalViewPr>
  <p:slideViewPr>
    <p:cSldViewPr>
      <p:cViewPr varScale="1">
        <p:scale>
          <a:sx n="84" d="100"/>
          <a:sy n="84" d="100"/>
        </p:scale>
        <p:origin x="636" y="84"/>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40" d="100"/>
          <a:sy n="40" d="100"/>
        </p:scale>
        <p:origin x="-283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6257"/>
          </a:xfrm>
          <a:prstGeom prst="rect">
            <a:avLst/>
          </a:prstGeom>
        </p:spPr>
        <p:txBody>
          <a:bodyPr vert="horz" lIns="91989" tIns="45994" rIns="91989" bIns="45994"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6257"/>
          </a:xfrm>
          <a:prstGeom prst="rect">
            <a:avLst/>
          </a:prstGeom>
        </p:spPr>
        <p:txBody>
          <a:bodyPr vert="horz" lIns="91989" tIns="45994" rIns="91989" bIns="45994" rtlCol="0"/>
          <a:lstStyle>
            <a:lvl1pPr algn="r">
              <a:defRPr sz="1200"/>
            </a:lvl1pPr>
          </a:lstStyle>
          <a:p>
            <a:fld id="{4B1C36F5-A998-480F-AAFC-11D6E2E86624}" type="datetimeFigureOut">
              <a:rPr lang="en-US" smtClean="0"/>
              <a:pPr/>
              <a:t>12/21/2016</a:t>
            </a:fld>
            <a:endParaRPr lang="en-US"/>
          </a:p>
        </p:txBody>
      </p:sp>
      <p:sp>
        <p:nvSpPr>
          <p:cNvPr id="4" name="Footer Placeholder 3"/>
          <p:cNvSpPr>
            <a:spLocks noGrp="1"/>
          </p:cNvSpPr>
          <p:nvPr>
            <p:ph type="ftr" sz="quarter" idx="2"/>
          </p:nvPr>
        </p:nvSpPr>
        <p:spPr>
          <a:xfrm>
            <a:off x="1" y="8841242"/>
            <a:ext cx="3043979" cy="466257"/>
          </a:xfrm>
          <a:prstGeom prst="rect">
            <a:avLst/>
          </a:prstGeom>
        </p:spPr>
        <p:txBody>
          <a:bodyPr vert="horz" lIns="91989" tIns="45994" rIns="91989" bIns="45994"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242"/>
            <a:ext cx="3043979" cy="466257"/>
          </a:xfrm>
          <a:prstGeom prst="rect">
            <a:avLst/>
          </a:prstGeom>
        </p:spPr>
        <p:txBody>
          <a:bodyPr vert="horz" lIns="91989" tIns="45994" rIns="91989" bIns="45994" rtlCol="0" anchor="b"/>
          <a:lstStyle>
            <a:lvl1pPr algn="r">
              <a:defRPr sz="1200"/>
            </a:lvl1pPr>
          </a:lstStyle>
          <a:p>
            <a:fld id="{D0A83D71-C5B0-4926-9895-7B6BA44BD326}" type="slidenum">
              <a:rPr lang="en-US" smtClean="0"/>
              <a:pPr/>
              <a:t>‹#›</a:t>
            </a:fld>
            <a:endParaRPr lang="en-US"/>
          </a:p>
        </p:txBody>
      </p:sp>
    </p:spTree>
    <p:extLst>
      <p:ext uri="{BB962C8B-B14F-4D97-AF65-F5344CB8AC3E}">
        <p14:creationId xmlns:p14="http://schemas.microsoft.com/office/powerpoint/2010/main" val="629912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4" tIns="46656" rIns="93314" bIns="46656" rtlCol="0"/>
          <a:lstStyle>
            <a:lvl1pPr algn="l">
              <a:defRPr sz="1200"/>
            </a:lvl1pPr>
          </a:lstStyle>
          <a:p>
            <a:endParaRPr lang="en-US" dirty="0"/>
          </a:p>
        </p:txBody>
      </p:sp>
      <p:sp>
        <p:nvSpPr>
          <p:cNvPr id="3" name="Date Placeholder 2"/>
          <p:cNvSpPr>
            <a:spLocks noGrp="1"/>
          </p:cNvSpPr>
          <p:nvPr>
            <p:ph type="dt" idx="1"/>
          </p:nvPr>
        </p:nvSpPr>
        <p:spPr>
          <a:xfrm>
            <a:off x="3978132" y="1"/>
            <a:ext cx="3043343" cy="465455"/>
          </a:xfrm>
          <a:prstGeom prst="rect">
            <a:avLst/>
          </a:prstGeom>
        </p:spPr>
        <p:txBody>
          <a:bodyPr vert="horz" lIns="93314" tIns="46656" rIns="93314" bIns="46656" rtlCol="0"/>
          <a:lstStyle>
            <a:lvl1pPr algn="r">
              <a:defRPr sz="1200"/>
            </a:lvl1pPr>
          </a:lstStyle>
          <a:p>
            <a:fld id="{3902DAFF-FB4C-4515-906D-700D2E9C2CE3}" type="datetimeFigureOut">
              <a:rPr lang="en-US" smtClean="0"/>
              <a:pPr/>
              <a:t>12/21/2016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4" tIns="46656" rIns="93314" bIns="46656"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4" tIns="46656" rIns="93314" bIns="46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14" tIns="46656" rIns="93314" bIns="46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4" tIns="46656" rIns="93314" bIns="46656" rtlCol="0" anchor="b"/>
          <a:lstStyle>
            <a:lvl1pPr algn="r">
              <a:defRPr sz="1200"/>
            </a:lvl1pPr>
          </a:lstStyle>
          <a:p>
            <a:fld id="{4D7BCF1E-D721-4907-A4D4-D4C0D30BA1DC}" type="slidenum">
              <a:rPr lang="en-US" smtClean="0"/>
              <a:pPr/>
              <a:t>‹#›</a:t>
            </a:fld>
            <a:endParaRPr lang="en-US" dirty="0"/>
          </a:p>
        </p:txBody>
      </p:sp>
    </p:spTree>
    <p:extLst>
      <p:ext uri="{BB962C8B-B14F-4D97-AF65-F5344CB8AC3E}">
        <p14:creationId xmlns:p14="http://schemas.microsoft.com/office/powerpoint/2010/main" val="1078035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1</a:t>
            </a:fld>
            <a:endParaRPr lang="en-US" dirty="0"/>
          </a:p>
        </p:txBody>
      </p:sp>
    </p:spTree>
    <p:extLst>
      <p:ext uri="{BB962C8B-B14F-4D97-AF65-F5344CB8AC3E}">
        <p14:creationId xmlns:p14="http://schemas.microsoft.com/office/powerpoint/2010/main" val="1483240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10</a:t>
            </a:fld>
            <a:endParaRPr lang="en-US" dirty="0"/>
          </a:p>
        </p:txBody>
      </p:sp>
    </p:spTree>
    <p:extLst>
      <p:ext uri="{BB962C8B-B14F-4D97-AF65-F5344CB8AC3E}">
        <p14:creationId xmlns:p14="http://schemas.microsoft.com/office/powerpoint/2010/main" val="82839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11</a:t>
            </a:fld>
            <a:endParaRPr lang="en-US" dirty="0"/>
          </a:p>
        </p:txBody>
      </p:sp>
    </p:spTree>
    <p:extLst>
      <p:ext uri="{BB962C8B-B14F-4D97-AF65-F5344CB8AC3E}">
        <p14:creationId xmlns:p14="http://schemas.microsoft.com/office/powerpoint/2010/main" val="393223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12</a:t>
            </a:fld>
            <a:endParaRPr lang="en-US" dirty="0"/>
          </a:p>
        </p:txBody>
      </p:sp>
    </p:spTree>
    <p:extLst>
      <p:ext uri="{BB962C8B-B14F-4D97-AF65-F5344CB8AC3E}">
        <p14:creationId xmlns:p14="http://schemas.microsoft.com/office/powerpoint/2010/main" val="2789216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13</a:t>
            </a:fld>
            <a:endParaRPr lang="en-US" dirty="0"/>
          </a:p>
        </p:txBody>
      </p:sp>
    </p:spTree>
    <p:extLst>
      <p:ext uri="{BB962C8B-B14F-4D97-AF65-F5344CB8AC3E}">
        <p14:creationId xmlns:p14="http://schemas.microsoft.com/office/powerpoint/2010/main" val="3018956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14</a:t>
            </a:fld>
            <a:endParaRPr lang="en-US" dirty="0"/>
          </a:p>
        </p:txBody>
      </p:sp>
    </p:spTree>
    <p:extLst>
      <p:ext uri="{BB962C8B-B14F-4D97-AF65-F5344CB8AC3E}">
        <p14:creationId xmlns:p14="http://schemas.microsoft.com/office/powerpoint/2010/main" val="1892080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15</a:t>
            </a:fld>
            <a:endParaRPr lang="en-US" dirty="0"/>
          </a:p>
        </p:txBody>
      </p:sp>
    </p:spTree>
    <p:extLst>
      <p:ext uri="{BB962C8B-B14F-4D97-AF65-F5344CB8AC3E}">
        <p14:creationId xmlns:p14="http://schemas.microsoft.com/office/powerpoint/2010/main" val="6022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16</a:t>
            </a:fld>
            <a:endParaRPr lang="en-US" dirty="0"/>
          </a:p>
        </p:txBody>
      </p:sp>
    </p:spTree>
    <p:extLst>
      <p:ext uri="{BB962C8B-B14F-4D97-AF65-F5344CB8AC3E}">
        <p14:creationId xmlns:p14="http://schemas.microsoft.com/office/powerpoint/2010/main" val="2860950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17</a:t>
            </a:fld>
            <a:endParaRPr lang="en-US" dirty="0"/>
          </a:p>
        </p:txBody>
      </p:sp>
    </p:spTree>
    <p:extLst>
      <p:ext uri="{BB962C8B-B14F-4D97-AF65-F5344CB8AC3E}">
        <p14:creationId xmlns:p14="http://schemas.microsoft.com/office/powerpoint/2010/main" val="294961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18</a:t>
            </a:fld>
            <a:endParaRPr lang="en-US" dirty="0"/>
          </a:p>
        </p:txBody>
      </p:sp>
    </p:spTree>
    <p:extLst>
      <p:ext uri="{BB962C8B-B14F-4D97-AF65-F5344CB8AC3E}">
        <p14:creationId xmlns:p14="http://schemas.microsoft.com/office/powerpoint/2010/main" val="1813766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19</a:t>
            </a:fld>
            <a:endParaRPr lang="en-US" dirty="0"/>
          </a:p>
        </p:txBody>
      </p:sp>
    </p:spTree>
    <p:extLst>
      <p:ext uri="{BB962C8B-B14F-4D97-AF65-F5344CB8AC3E}">
        <p14:creationId xmlns:p14="http://schemas.microsoft.com/office/powerpoint/2010/main" val="367856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a:t>
            </a:fld>
            <a:endParaRPr lang="en-US" dirty="0"/>
          </a:p>
        </p:txBody>
      </p:sp>
    </p:spTree>
    <p:extLst>
      <p:ext uri="{BB962C8B-B14F-4D97-AF65-F5344CB8AC3E}">
        <p14:creationId xmlns:p14="http://schemas.microsoft.com/office/powerpoint/2010/main" val="4197130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20</a:t>
            </a:fld>
            <a:endParaRPr lang="en-US" dirty="0"/>
          </a:p>
        </p:txBody>
      </p:sp>
    </p:spTree>
    <p:extLst>
      <p:ext uri="{BB962C8B-B14F-4D97-AF65-F5344CB8AC3E}">
        <p14:creationId xmlns:p14="http://schemas.microsoft.com/office/powerpoint/2010/main" val="3414596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21</a:t>
            </a:fld>
            <a:endParaRPr lang="en-US" dirty="0"/>
          </a:p>
        </p:txBody>
      </p:sp>
    </p:spTree>
    <p:extLst>
      <p:ext uri="{BB962C8B-B14F-4D97-AF65-F5344CB8AC3E}">
        <p14:creationId xmlns:p14="http://schemas.microsoft.com/office/powerpoint/2010/main" val="194064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22</a:t>
            </a:fld>
            <a:endParaRPr lang="en-US" dirty="0"/>
          </a:p>
        </p:txBody>
      </p:sp>
    </p:spTree>
    <p:extLst>
      <p:ext uri="{BB962C8B-B14F-4D97-AF65-F5344CB8AC3E}">
        <p14:creationId xmlns:p14="http://schemas.microsoft.com/office/powerpoint/2010/main" val="1985158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23</a:t>
            </a:fld>
            <a:endParaRPr lang="en-US" dirty="0"/>
          </a:p>
        </p:txBody>
      </p:sp>
    </p:spTree>
    <p:extLst>
      <p:ext uri="{BB962C8B-B14F-4D97-AF65-F5344CB8AC3E}">
        <p14:creationId xmlns:p14="http://schemas.microsoft.com/office/powerpoint/2010/main" val="3288353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24</a:t>
            </a:fld>
            <a:endParaRPr lang="en-US" dirty="0"/>
          </a:p>
        </p:txBody>
      </p:sp>
    </p:spTree>
    <p:extLst>
      <p:ext uri="{BB962C8B-B14F-4D97-AF65-F5344CB8AC3E}">
        <p14:creationId xmlns:p14="http://schemas.microsoft.com/office/powerpoint/2010/main" val="2860950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25</a:t>
            </a:fld>
            <a:endParaRPr lang="en-US" dirty="0"/>
          </a:p>
        </p:txBody>
      </p:sp>
    </p:spTree>
    <p:extLst>
      <p:ext uri="{BB962C8B-B14F-4D97-AF65-F5344CB8AC3E}">
        <p14:creationId xmlns:p14="http://schemas.microsoft.com/office/powerpoint/2010/main" val="614727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26</a:t>
            </a:fld>
            <a:endParaRPr lang="en-US" dirty="0"/>
          </a:p>
        </p:txBody>
      </p:sp>
    </p:spTree>
    <p:extLst>
      <p:ext uri="{BB962C8B-B14F-4D97-AF65-F5344CB8AC3E}">
        <p14:creationId xmlns:p14="http://schemas.microsoft.com/office/powerpoint/2010/main" val="83004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27</a:t>
            </a:fld>
            <a:endParaRPr lang="en-US" dirty="0"/>
          </a:p>
        </p:txBody>
      </p:sp>
    </p:spTree>
    <p:extLst>
      <p:ext uri="{BB962C8B-B14F-4D97-AF65-F5344CB8AC3E}">
        <p14:creationId xmlns:p14="http://schemas.microsoft.com/office/powerpoint/2010/main" val="830044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28</a:t>
            </a:fld>
            <a:endParaRPr lang="en-US" dirty="0"/>
          </a:p>
        </p:txBody>
      </p:sp>
    </p:spTree>
    <p:extLst>
      <p:ext uri="{BB962C8B-B14F-4D97-AF65-F5344CB8AC3E}">
        <p14:creationId xmlns:p14="http://schemas.microsoft.com/office/powerpoint/2010/main" val="2086157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29</a:t>
            </a:fld>
            <a:endParaRPr lang="en-US" dirty="0"/>
          </a:p>
        </p:txBody>
      </p:sp>
    </p:spTree>
    <p:extLst>
      <p:ext uri="{BB962C8B-B14F-4D97-AF65-F5344CB8AC3E}">
        <p14:creationId xmlns:p14="http://schemas.microsoft.com/office/powerpoint/2010/main" val="367339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3</a:t>
            </a:fld>
            <a:endParaRPr lang="en-US" dirty="0"/>
          </a:p>
        </p:txBody>
      </p:sp>
    </p:spTree>
    <p:extLst>
      <p:ext uri="{BB962C8B-B14F-4D97-AF65-F5344CB8AC3E}">
        <p14:creationId xmlns:p14="http://schemas.microsoft.com/office/powerpoint/2010/main" val="232570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4</a:t>
            </a:fld>
            <a:endParaRPr lang="en-US" dirty="0"/>
          </a:p>
        </p:txBody>
      </p:sp>
    </p:spTree>
    <p:extLst>
      <p:ext uri="{BB962C8B-B14F-4D97-AF65-F5344CB8AC3E}">
        <p14:creationId xmlns:p14="http://schemas.microsoft.com/office/powerpoint/2010/main" val="451038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5</a:t>
            </a:fld>
            <a:endParaRPr lang="en-US" dirty="0"/>
          </a:p>
        </p:txBody>
      </p:sp>
    </p:spTree>
    <p:extLst>
      <p:ext uri="{BB962C8B-B14F-4D97-AF65-F5344CB8AC3E}">
        <p14:creationId xmlns:p14="http://schemas.microsoft.com/office/powerpoint/2010/main" val="83004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BCF1E-D721-4907-A4D4-D4C0D30BA1DC}" type="slidenum">
              <a:rPr lang="en-US" smtClean="0"/>
              <a:pPr/>
              <a:t>6</a:t>
            </a:fld>
            <a:endParaRPr lang="en-US" dirty="0"/>
          </a:p>
        </p:txBody>
      </p:sp>
    </p:spTree>
    <p:extLst>
      <p:ext uri="{BB962C8B-B14F-4D97-AF65-F5344CB8AC3E}">
        <p14:creationId xmlns:p14="http://schemas.microsoft.com/office/powerpoint/2010/main" val="83004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7BCF1E-D721-4907-A4D4-D4C0D30BA1DC}" type="slidenum">
              <a:rPr lang="en-US" smtClean="0"/>
              <a:pPr/>
              <a:t>7</a:t>
            </a:fld>
            <a:endParaRPr lang="en-US" dirty="0"/>
          </a:p>
        </p:txBody>
      </p:sp>
    </p:spTree>
    <p:extLst>
      <p:ext uri="{BB962C8B-B14F-4D97-AF65-F5344CB8AC3E}">
        <p14:creationId xmlns:p14="http://schemas.microsoft.com/office/powerpoint/2010/main" val="418299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8</a:t>
            </a:fld>
            <a:endParaRPr lang="en-US" dirty="0"/>
          </a:p>
        </p:txBody>
      </p:sp>
    </p:spTree>
    <p:extLst>
      <p:ext uri="{BB962C8B-B14F-4D97-AF65-F5344CB8AC3E}">
        <p14:creationId xmlns:p14="http://schemas.microsoft.com/office/powerpoint/2010/main" val="429242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0618AF-8C1D-448F-932E-2B968DF76BA3}" type="slidenum">
              <a:rPr lang="en-US" smtClean="0"/>
              <a:pPr>
                <a:defRPr/>
              </a:pPr>
              <a:t>9</a:t>
            </a:fld>
            <a:endParaRPr lang="en-US" dirty="0"/>
          </a:p>
        </p:txBody>
      </p:sp>
    </p:spTree>
    <p:extLst>
      <p:ext uri="{BB962C8B-B14F-4D97-AF65-F5344CB8AC3E}">
        <p14:creationId xmlns:p14="http://schemas.microsoft.com/office/powerpoint/2010/main" val="78518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51118498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95999156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429491817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291200961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368803447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342600121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17372950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99705109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121822969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193779921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E266-058B-448D-AAB5-090B13B549C2}" type="datetimeFigureOut">
              <a:rPr lang="en-US" smtClean="0"/>
              <a:pPr/>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300666199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BE266-058B-448D-AAB5-090B13B549C2}" type="datetimeFigureOut">
              <a:rPr lang="en-US" smtClean="0"/>
              <a:pPr/>
              <a:t>12/21/2016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31252-ADC4-4634-A359-9A95A69CE22D}" type="slidenum">
              <a:rPr lang="en-US" smtClean="0"/>
              <a:pPr/>
              <a:t>‹#›</a:t>
            </a:fld>
            <a:endParaRPr lang="en-US" dirty="0"/>
          </a:p>
        </p:txBody>
      </p:sp>
    </p:spTree>
    <p:extLst>
      <p:ext uri="{BB962C8B-B14F-4D97-AF65-F5344CB8AC3E}">
        <p14:creationId xmlns:p14="http://schemas.microsoft.com/office/powerpoint/2010/main" val="3255273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hyperlink" Target="http://www.littlebrownie/"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hyperlink" Target="http://www.girlscoutsla.org/" TargetMode="Externa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8663"/>
            <a:ext cx="913923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a:spLocks/>
          </p:cNvSpPr>
          <p:nvPr/>
        </p:nvSpPr>
        <p:spPr bwMode="auto">
          <a:xfrm>
            <a:off x="609600" y="152399"/>
            <a:ext cx="8275637" cy="1600200"/>
          </a:xfrm>
          <a:custGeom>
            <a:avLst/>
            <a:gdLst>
              <a:gd name="T0" fmla="*/ 0 w 1860550"/>
              <a:gd name="T1" fmla="*/ 0 h 520700"/>
              <a:gd name="T2" fmla="*/ 169467 w 1860550"/>
              <a:gd name="T3" fmla="*/ 562827 h 520700"/>
              <a:gd name="T4" fmla="*/ 8134415 w 1860550"/>
              <a:gd name="T5" fmla="*/ 584200 h 520700"/>
              <a:gd name="T6" fmla="*/ 8275637 w 1860550"/>
              <a:gd name="T7" fmla="*/ 135363 h 520700"/>
              <a:gd name="T8" fmla="*/ 0 w 1860550"/>
              <a:gd name="T9" fmla="*/ 0 h 520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0550" h="520700">
                <a:moveTo>
                  <a:pt x="0" y="0"/>
                </a:moveTo>
                <a:lnTo>
                  <a:pt x="38100" y="501650"/>
                </a:lnTo>
                <a:lnTo>
                  <a:pt x="1828800" y="520700"/>
                </a:lnTo>
                <a:lnTo>
                  <a:pt x="1860550" y="120650"/>
                </a:lnTo>
                <a:lnTo>
                  <a:pt x="0" y="0"/>
                </a:lnTo>
                <a:close/>
              </a:path>
            </a:pathLst>
          </a:custGeom>
          <a:solidFill>
            <a:srgbClr val="90C754"/>
          </a:solidFill>
          <a:ln>
            <a:noFill/>
          </a:ln>
          <a:effectLst>
            <a:outerShdw blurRad="50800" dist="38100" dir="8100000" algn="tr" rotWithShape="0">
              <a:srgbClr val="000000">
                <a:alpha val="39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lgn="ctr">
              <a:defRPr/>
            </a:pPr>
            <a:r>
              <a:rPr lang="en-US" sz="2400" dirty="0" smtClean="0">
                <a:latin typeface="Omnes_GirlScouts Bold" pitchFamily="50" charset="0"/>
                <a:cs typeface="Arial" pitchFamily="34" charset="0"/>
              </a:rPr>
              <a:t>  </a:t>
            </a:r>
            <a:r>
              <a:rPr lang="en-US" sz="4800" b="1" dirty="0" smtClean="0">
                <a:latin typeface="Arial" panose="020B0604020202020204" pitchFamily="34" charset="0"/>
                <a:ea typeface="MS PGothic" pitchFamily="34" charset="-128"/>
                <a:cs typeface="Arial" panose="020B0604020202020204" pitchFamily="34" charset="0"/>
              </a:rPr>
              <a:t>2017 Cookie Program</a:t>
            </a:r>
          </a:p>
          <a:p>
            <a:pPr algn="ctr">
              <a:defRPr/>
            </a:pPr>
            <a:r>
              <a:rPr lang="en-US" sz="4800" b="1" dirty="0" smtClean="0">
                <a:latin typeface="Arial" panose="020B0604020202020204" pitchFamily="34" charset="0"/>
                <a:ea typeface="MS PGothic" pitchFamily="34" charset="-128"/>
                <a:cs typeface="Arial" panose="020B0604020202020204" pitchFamily="34" charset="0"/>
              </a:rPr>
              <a:t>Girl &amp; Family Training</a:t>
            </a:r>
          </a:p>
        </p:txBody>
      </p:sp>
      <p:pic>
        <p:nvPicPr>
          <p:cNvPr id="1026" name="Picture 375" descr="GS_LosAngeles_servicemark_CookieProgram (3)"/>
          <p:cNvPicPr>
            <a:picLocks noChangeArrowheads="1"/>
          </p:cNvPicPr>
          <p:nvPr/>
        </p:nvPicPr>
        <p:blipFill>
          <a:blip r:embed="rId4" cstate="print"/>
          <a:stretch>
            <a:fillRect/>
          </a:stretch>
        </p:blipFill>
        <p:spPr bwMode="auto">
          <a:xfrm>
            <a:off x="228600" y="5029201"/>
            <a:ext cx="1981200" cy="1040938"/>
          </a:xfrm>
          <a:prstGeom prst="rect">
            <a:avLst/>
          </a:prstGeom>
          <a:noFill/>
          <a:ln>
            <a:noFill/>
          </a:ln>
        </p:spPr>
      </p:pic>
      <p:pic>
        <p:nvPicPr>
          <p:cNvPr id="1013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26205"/>
            <a:ext cx="3714750" cy="372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69313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6400800" cy="1256162"/>
          </a:xfrm>
          <a:prstGeom prst="rect">
            <a:avLst/>
          </a:prstGeom>
        </p:spPr>
      </p:pic>
      <p:sp>
        <p:nvSpPr>
          <p:cNvPr id="2" name="Title 1"/>
          <p:cNvSpPr>
            <a:spLocks noGrp="1"/>
          </p:cNvSpPr>
          <p:nvPr>
            <p:ph type="title"/>
          </p:nvPr>
        </p:nvSpPr>
        <p:spPr>
          <a:xfrm>
            <a:off x="628650" y="365127"/>
            <a:ext cx="7886700" cy="549274"/>
          </a:xfrm>
        </p:spPr>
        <p:txBody>
          <a:bodyPr>
            <a:normAutofit fontScale="90000"/>
          </a:bodyPr>
          <a:lstStyle/>
          <a:p>
            <a:r>
              <a:rPr lang="en-US" dirty="0" smtClean="0"/>
              <a:t>ACH</a:t>
            </a:r>
            <a:endParaRPr lang="en-US" dirty="0"/>
          </a:p>
        </p:txBody>
      </p:sp>
      <p:sp>
        <p:nvSpPr>
          <p:cNvPr id="6" name="Content Placeholder 5"/>
          <p:cNvSpPr>
            <a:spLocks noGrp="1"/>
          </p:cNvSpPr>
          <p:nvPr>
            <p:ph idx="1"/>
          </p:nvPr>
        </p:nvSpPr>
        <p:spPr>
          <a:xfrm>
            <a:off x="-38101" y="1153956"/>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85739" y="276707"/>
            <a:ext cx="5810251"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2017  Gift of Caring Rewards</a:t>
            </a:r>
            <a:endParaRPr lang="en-US" sz="3200" b="1" i="1" dirty="0">
              <a:latin typeface="Arial" panose="020B0604020202020204" pitchFamily="34" charset="0"/>
              <a:cs typeface="Arial" panose="020B0604020202020204" pitchFamily="34" charset="0"/>
            </a:endParaRPr>
          </a:p>
        </p:txBody>
      </p:sp>
      <p:sp>
        <p:nvSpPr>
          <p:cNvPr id="16" name="TextBox 15"/>
          <p:cNvSpPr txBox="1"/>
          <p:nvPr/>
        </p:nvSpPr>
        <p:spPr>
          <a:xfrm>
            <a:off x="4191000" y="1981200"/>
            <a:ext cx="685800" cy="335562"/>
          </a:xfrm>
          <a:prstGeom prst="rect">
            <a:avLst/>
          </a:prstGeom>
          <a:noFill/>
        </p:spPr>
        <p:txBody>
          <a:bodyPr wrap="square" rtlCol="0">
            <a:spAutoFit/>
          </a:bodyPr>
          <a:lstStyle/>
          <a:p>
            <a:endParaRPr lang="en-US" dirty="0"/>
          </a:p>
        </p:txBody>
      </p:sp>
      <p:sp>
        <p:nvSpPr>
          <p:cNvPr id="15" name="TextBox 9"/>
          <p:cNvSpPr txBox="1">
            <a:spLocks noChangeArrowheads="1"/>
          </p:cNvSpPr>
          <p:nvPr/>
        </p:nvSpPr>
        <p:spPr bwMode="auto">
          <a:xfrm>
            <a:off x="1205888" y="4959634"/>
            <a:ext cx="22098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10 GOC</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Patch</a:t>
            </a:r>
            <a:endParaRPr lang="en-US" altLang="en-US" sz="2000" dirty="0">
              <a:latin typeface="Arial" panose="020B0604020202020204" pitchFamily="34" charset="0"/>
              <a:cs typeface="Arial" panose="020B0604020202020204" pitchFamily="34" charset="0"/>
            </a:endParaRPr>
          </a:p>
        </p:txBody>
      </p:sp>
      <p:sp>
        <p:nvSpPr>
          <p:cNvPr id="17" name="TextBox 11"/>
          <p:cNvSpPr txBox="1">
            <a:spLocks noChangeArrowheads="1"/>
          </p:cNvSpPr>
          <p:nvPr/>
        </p:nvSpPr>
        <p:spPr bwMode="auto">
          <a:xfrm>
            <a:off x="4876800" y="2986747"/>
            <a:ext cx="19812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20 GOC</a:t>
            </a:r>
          </a:p>
          <a:p>
            <a:pPr algn="ctr" eaLnBrk="1" hangingPunct="1">
              <a:spcBef>
                <a:spcPct val="0"/>
              </a:spcBef>
              <a:buNone/>
            </a:pPr>
            <a:r>
              <a:rPr lang="en-US" altLang="en-US" sz="2000" dirty="0">
                <a:latin typeface="Arial" panose="020B0604020202020204" pitchFamily="34" charset="0"/>
                <a:cs typeface="Arial" panose="020B0604020202020204" pitchFamily="34" charset="0"/>
              </a:rPr>
              <a:t>Sunglasses</a:t>
            </a:r>
          </a:p>
        </p:txBody>
      </p:sp>
      <p:sp>
        <p:nvSpPr>
          <p:cNvPr id="18" name="TextBox 10"/>
          <p:cNvSpPr txBox="1">
            <a:spLocks noChangeArrowheads="1"/>
          </p:cNvSpPr>
          <p:nvPr/>
        </p:nvSpPr>
        <p:spPr bwMode="auto">
          <a:xfrm>
            <a:off x="6305550" y="5573091"/>
            <a:ext cx="22098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30 GOC</a:t>
            </a:r>
          </a:p>
          <a:p>
            <a:pPr algn="ctr" eaLnBrk="1" hangingPunct="1">
              <a:spcBef>
                <a:spcPct val="0"/>
              </a:spcBef>
              <a:buNone/>
            </a:pPr>
            <a:r>
              <a:rPr lang="en-US" altLang="en-US" sz="2000" dirty="0">
                <a:latin typeface="Arial" panose="020B0604020202020204" pitchFamily="34" charset="0"/>
                <a:cs typeface="Arial" panose="020B0604020202020204" pitchFamily="34" charset="0"/>
              </a:rPr>
              <a:t>Pen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985" y="1486651"/>
            <a:ext cx="3225607" cy="31766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407" y="1255818"/>
            <a:ext cx="3487405" cy="16095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511997">
            <a:off x="6484501" y="2456627"/>
            <a:ext cx="1125510" cy="3718687"/>
          </a:xfrm>
          <a:prstGeom prst="rect">
            <a:avLst/>
          </a:prstGeom>
        </p:spPr>
      </p:pic>
    </p:spTree>
    <p:extLst>
      <p:ext uri="{BB962C8B-B14F-4D97-AF65-F5344CB8AC3E}">
        <p14:creationId xmlns:p14="http://schemas.microsoft.com/office/powerpoint/2010/main" val="2240225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5715000" cy="1256162"/>
          </a:xfrm>
          <a:prstGeom prst="rect">
            <a:avLst/>
          </a:prstGeom>
        </p:spPr>
      </p:pic>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39194" y="156130"/>
            <a:ext cx="443866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2017 Rewards Events</a:t>
            </a:r>
            <a:endParaRPr lang="en-US" sz="3200" b="1" i="1" dirty="0">
              <a:latin typeface="Arial" panose="020B0604020202020204" pitchFamily="34" charset="0"/>
              <a:cs typeface="Arial" panose="020B0604020202020204" pitchFamily="34" charset="0"/>
            </a:endParaRPr>
          </a:p>
        </p:txBody>
      </p:sp>
      <p:sp>
        <p:nvSpPr>
          <p:cNvPr id="12" name="TextBox 18"/>
          <p:cNvSpPr txBox="1">
            <a:spLocks noChangeArrowheads="1"/>
          </p:cNvSpPr>
          <p:nvPr/>
        </p:nvSpPr>
        <p:spPr bwMode="auto">
          <a:xfrm>
            <a:off x="5113926" y="5564339"/>
            <a:ext cx="3108716"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Elite 1000 is May 6, 2017</a:t>
            </a:r>
          </a:p>
          <a:p>
            <a:pPr algn="ctr" eaLnBrk="1" hangingPunct="1">
              <a:spcBef>
                <a:spcPct val="0"/>
              </a:spcBef>
              <a:buNone/>
            </a:pPr>
            <a:r>
              <a:rPr lang="en-US" altLang="en-US" sz="2000" dirty="0">
                <a:latin typeface="Arial" panose="020B0604020202020204" pitchFamily="34" charset="0"/>
                <a:cs typeface="Arial" panose="020B0604020202020204" pitchFamily="34" charset="0"/>
              </a:rPr>
              <a:t>Disney’s Yes Program</a:t>
            </a:r>
          </a:p>
          <a:p>
            <a:pPr algn="ctr" eaLnBrk="1" hangingPunct="1">
              <a:spcBef>
                <a:spcPct val="0"/>
              </a:spcBef>
              <a:buNone/>
            </a:pPr>
            <a:r>
              <a:rPr lang="en-US" altLang="en-US" sz="2000" dirty="0">
                <a:latin typeface="Arial" panose="020B0604020202020204" pitchFamily="34" charset="0"/>
                <a:cs typeface="Arial" panose="020B0604020202020204" pitchFamily="34" charset="0"/>
              </a:rPr>
              <a:t>Disney Resort</a:t>
            </a:r>
          </a:p>
        </p:txBody>
      </p:sp>
      <p:sp>
        <p:nvSpPr>
          <p:cNvPr id="14" name="TextBox 10"/>
          <p:cNvSpPr txBox="1">
            <a:spLocks noChangeArrowheads="1"/>
          </p:cNvSpPr>
          <p:nvPr/>
        </p:nvSpPr>
        <p:spPr bwMode="auto">
          <a:xfrm>
            <a:off x="1203496" y="4856453"/>
            <a:ext cx="309792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Club 500 is May 20, 2017</a:t>
            </a:r>
          </a:p>
          <a:p>
            <a:pPr algn="ctr" eaLnBrk="1" hangingPunct="1">
              <a:spcBef>
                <a:spcPct val="0"/>
              </a:spcBef>
              <a:buNone/>
            </a:pPr>
            <a:r>
              <a:rPr lang="en-US" altLang="en-US" sz="2000" dirty="0">
                <a:latin typeface="Arial" panose="020B0604020202020204" pitchFamily="34" charset="0"/>
                <a:cs typeface="Arial" panose="020B0604020202020204" pitchFamily="34" charset="0"/>
              </a:rPr>
              <a:t>Six Flags Hurricane Harbor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2" y="1434402"/>
            <a:ext cx="4625872" cy="3256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365" y="2172635"/>
            <a:ext cx="2177301" cy="3272318"/>
          </a:xfrm>
          <a:prstGeom prst="rect">
            <a:avLst/>
          </a:prstGeom>
        </p:spPr>
      </p:pic>
      <p:pic>
        <p:nvPicPr>
          <p:cNvPr id="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4993" y="1228567"/>
            <a:ext cx="20438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551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5715000" cy="1256162"/>
          </a:xfrm>
          <a:prstGeom prst="rect">
            <a:avLst/>
          </a:prstGeom>
        </p:spPr>
      </p:pic>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39194" y="289952"/>
            <a:ext cx="443866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2017 Rewards Events</a:t>
            </a:r>
            <a:endParaRPr lang="en-US" sz="3200" b="1" i="1" dirty="0">
              <a:latin typeface="Arial" panose="020B0604020202020204" pitchFamily="34" charset="0"/>
              <a:cs typeface="Arial" panose="020B0604020202020204" pitchFamily="34" charset="0"/>
            </a:endParaRPr>
          </a:p>
        </p:txBody>
      </p:sp>
      <p:sp>
        <p:nvSpPr>
          <p:cNvPr id="12" name="TextBox 18"/>
          <p:cNvSpPr txBox="1">
            <a:spLocks noChangeArrowheads="1"/>
          </p:cNvSpPr>
          <p:nvPr/>
        </p:nvSpPr>
        <p:spPr bwMode="auto">
          <a:xfrm>
            <a:off x="5352931" y="4851078"/>
            <a:ext cx="3108716"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2000+</a:t>
            </a:r>
          </a:p>
          <a:p>
            <a:pPr algn="ctr" eaLnBrk="1" hangingPunct="1">
              <a:spcBef>
                <a:spcPct val="0"/>
              </a:spcBef>
              <a:buNone/>
            </a:pPr>
            <a:r>
              <a:rPr lang="en-US" altLang="en-US" sz="2000" dirty="0">
                <a:latin typeface="Arial" panose="020B0604020202020204" pitchFamily="34" charset="0"/>
                <a:cs typeface="Arial" panose="020B0604020202020204" pitchFamily="34" charset="0"/>
              </a:rPr>
              <a:t>Limo Ride &amp; Lunch with Lise Luttgens, CEO</a:t>
            </a:r>
          </a:p>
          <a:p>
            <a:pPr algn="ctr" eaLnBrk="1" hangingPunct="1">
              <a:spcBef>
                <a:spcPct val="0"/>
              </a:spcBef>
              <a:buNone/>
            </a:pPr>
            <a:r>
              <a:rPr lang="en-US" altLang="en-US" sz="2000" dirty="0">
                <a:latin typeface="Arial" panose="020B0604020202020204" pitchFamily="34" charset="0"/>
                <a:cs typeface="Arial" panose="020B0604020202020204" pitchFamily="34" charset="0"/>
              </a:rPr>
              <a:t>June 21, 2017</a:t>
            </a:r>
          </a:p>
        </p:txBody>
      </p:sp>
      <p:sp>
        <p:nvSpPr>
          <p:cNvPr id="14" name="TextBox 10"/>
          <p:cNvSpPr txBox="1">
            <a:spLocks noChangeArrowheads="1"/>
          </p:cNvSpPr>
          <p:nvPr/>
        </p:nvSpPr>
        <p:spPr bwMode="auto">
          <a:xfrm>
            <a:off x="628650" y="4851078"/>
            <a:ext cx="3536073"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1500+</a:t>
            </a:r>
          </a:p>
          <a:p>
            <a:pPr algn="ctr" eaLnBrk="1" hangingPunct="1">
              <a:spcBef>
                <a:spcPct val="0"/>
              </a:spcBef>
              <a:buFontTx/>
              <a:buNone/>
            </a:pPr>
            <a:r>
              <a:rPr lang="en-US" altLang="en-US" sz="2000" dirty="0" err="1" smtClean="0">
                <a:latin typeface="Arial" panose="020B0604020202020204" pitchFamily="34" charset="0"/>
                <a:cs typeface="Arial" panose="020B0604020202020204" pitchFamily="34" charset="0"/>
              </a:rPr>
              <a:t>S’More</a:t>
            </a:r>
            <a:r>
              <a:rPr lang="en-US" altLang="en-US" sz="2000" dirty="0" smtClean="0">
                <a:latin typeface="Arial" panose="020B0604020202020204" pitchFamily="34" charset="0"/>
                <a:cs typeface="Arial" panose="020B0604020202020204" pitchFamily="34" charset="0"/>
              </a:rPr>
              <a:t> Adventure Weekend June 10-11, 2017</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Camp </a:t>
            </a:r>
            <a:r>
              <a:rPr lang="en-US" altLang="en-US" sz="2000" dirty="0" err="1" smtClean="0">
                <a:latin typeface="Arial" panose="020B0604020202020204" pitchFamily="34" charset="0"/>
                <a:cs typeface="Arial" panose="020B0604020202020204" pitchFamily="34" charset="0"/>
              </a:rPr>
              <a:t>Osito</a:t>
            </a:r>
            <a:r>
              <a:rPr lang="en-US" altLang="en-US" sz="2000" dirty="0" smtClean="0">
                <a:latin typeface="Arial" panose="020B0604020202020204" pitchFamily="34" charset="0"/>
                <a:cs typeface="Arial" panose="020B0604020202020204" pitchFamily="34" charset="0"/>
              </a:rPr>
              <a:t> Rancho</a:t>
            </a:r>
            <a:endParaRPr lang="en-US"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40825"/>
            <a:ext cx="4078232" cy="32918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334" y="1239855"/>
            <a:ext cx="3543910" cy="3532801"/>
          </a:xfrm>
          <a:prstGeom prst="rect">
            <a:avLst/>
          </a:prstGeom>
        </p:spPr>
      </p:pic>
    </p:spTree>
    <p:extLst>
      <p:ext uri="{BB962C8B-B14F-4D97-AF65-F5344CB8AC3E}">
        <p14:creationId xmlns:p14="http://schemas.microsoft.com/office/powerpoint/2010/main" val="748892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6172200" cy="1256162"/>
          </a:xfrm>
          <a:prstGeom prst="rect">
            <a:avLst/>
          </a:prstGeom>
        </p:spPr>
      </p:pic>
      <p:sp>
        <p:nvSpPr>
          <p:cNvPr id="2" name="Title 1"/>
          <p:cNvSpPr>
            <a:spLocks noGrp="1"/>
          </p:cNvSpPr>
          <p:nvPr>
            <p:ph type="title"/>
          </p:nvPr>
        </p:nvSpPr>
        <p:spPr>
          <a:xfrm>
            <a:off x="628650" y="365127"/>
            <a:ext cx="7886700" cy="549274"/>
          </a:xfrm>
        </p:spPr>
        <p:txBody>
          <a:bodyPr>
            <a:normAutofit fontScale="90000"/>
          </a:bodyPr>
          <a:lstStyle/>
          <a:p>
            <a:r>
              <a:rPr lang="en-US" dirty="0" smtClean="0"/>
              <a:t>ACH</a:t>
            </a:r>
            <a:endParaRPr lang="en-US" dirty="0"/>
          </a:p>
        </p:txBody>
      </p:sp>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39194" y="289952"/>
            <a:ext cx="555200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2017 Reward Event Option</a:t>
            </a:r>
            <a:endParaRPr lang="en-US" sz="3200" b="1" i="1" dirty="0">
              <a:latin typeface="Arial" panose="020B0604020202020204" pitchFamily="34" charset="0"/>
              <a:cs typeface="Arial" panose="020B0604020202020204" pitchFamily="34" charset="0"/>
            </a:endParaRPr>
          </a:p>
        </p:txBody>
      </p:sp>
      <p:sp>
        <p:nvSpPr>
          <p:cNvPr id="12" name="TextBox 18"/>
          <p:cNvSpPr txBox="1">
            <a:spLocks noChangeArrowheads="1"/>
          </p:cNvSpPr>
          <p:nvPr/>
        </p:nvSpPr>
        <p:spPr bwMode="auto">
          <a:xfrm>
            <a:off x="5191065" y="4851078"/>
            <a:ext cx="3108716"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3000+</a:t>
            </a:r>
          </a:p>
          <a:p>
            <a:pPr algn="ctr" eaLnBrk="1" hangingPunct="1">
              <a:spcBef>
                <a:spcPct val="0"/>
              </a:spcBef>
              <a:buNone/>
            </a:pPr>
            <a:r>
              <a:rPr lang="en-US" altLang="en-US" sz="2000" dirty="0">
                <a:latin typeface="Arial" panose="020B0604020202020204" pitchFamily="34" charset="0"/>
                <a:cs typeface="Arial" panose="020B0604020202020204" pitchFamily="34" charset="0"/>
              </a:rPr>
              <a:t>VIP Experience at Universal Studios</a:t>
            </a:r>
          </a:p>
          <a:p>
            <a:pPr algn="ctr" eaLnBrk="1" hangingPunct="1">
              <a:spcBef>
                <a:spcPct val="0"/>
              </a:spcBef>
              <a:buNone/>
            </a:pPr>
            <a:r>
              <a:rPr lang="en-US" altLang="en-US" sz="2000" dirty="0">
                <a:latin typeface="Arial" panose="020B0604020202020204" pitchFamily="34" charset="0"/>
                <a:cs typeface="Arial" panose="020B0604020202020204" pitchFamily="34" charset="0"/>
              </a:rPr>
              <a:t>June 17, 2017</a:t>
            </a:r>
          </a:p>
        </p:txBody>
      </p:sp>
      <p:sp>
        <p:nvSpPr>
          <p:cNvPr id="14" name="TextBox 10"/>
          <p:cNvSpPr txBox="1">
            <a:spLocks noChangeArrowheads="1"/>
          </p:cNvSpPr>
          <p:nvPr/>
        </p:nvSpPr>
        <p:spPr bwMode="auto">
          <a:xfrm>
            <a:off x="628650" y="4851078"/>
            <a:ext cx="3536073"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3000+</a:t>
            </a:r>
          </a:p>
          <a:p>
            <a:pPr algn="ctr" eaLnBrk="1" hangingPunct="1">
              <a:spcBef>
                <a:spcPct val="0"/>
              </a:spcBef>
              <a:buNone/>
            </a:pPr>
            <a:r>
              <a:rPr lang="en-US" altLang="en-US" sz="2000" dirty="0">
                <a:latin typeface="Arial" panose="020B0604020202020204" pitchFamily="34" charset="0"/>
                <a:cs typeface="Arial" panose="020B0604020202020204" pitchFamily="34" charset="0"/>
              </a:rPr>
              <a:t>38mm Apple Sports Watch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86" y="1300550"/>
            <a:ext cx="2921000" cy="3448892"/>
          </a:xfrm>
          <a:prstGeom prst="rect">
            <a:avLst/>
          </a:prstGeom>
        </p:spPr>
      </p:pic>
      <p:pic>
        <p:nvPicPr>
          <p:cNvPr id="16" name="Picture 15" descr="Image result for universal studios harry potter"/>
          <p:cNvPicPr/>
          <p:nvPr/>
        </p:nvPicPr>
        <p:blipFill rotWithShape="1">
          <a:blip r:embed="rId5" cstate="print">
            <a:extLst>
              <a:ext uri="{28A0092B-C50C-407E-A947-70E740481C1C}">
                <a14:useLocalDpi xmlns:a14="http://schemas.microsoft.com/office/drawing/2010/main" val="0"/>
              </a:ext>
            </a:extLst>
          </a:blip>
          <a:srcRect b="5934"/>
          <a:stretch/>
        </p:blipFill>
        <p:spPr bwMode="auto">
          <a:xfrm>
            <a:off x="5029200" y="1432898"/>
            <a:ext cx="3432447" cy="2986702"/>
          </a:xfrm>
          <a:prstGeom prst="rect">
            <a:avLst/>
          </a:prstGeom>
          <a:noFill/>
          <a:ln>
            <a:noFill/>
          </a:ln>
          <a:extLst>
            <a:ext uri="{53640926-AAD7-44D8-BBD7-CCE9431645EC}">
              <a14:shadowObscured xmlns:a14="http://schemas.microsoft.com/office/drawing/2010/main"/>
            </a:ext>
          </a:extLst>
        </p:spPr>
      </p:pic>
      <p:sp>
        <p:nvSpPr>
          <p:cNvPr id="17" name="TextBox 20"/>
          <p:cNvSpPr txBox="1">
            <a:spLocks noChangeArrowheads="1"/>
          </p:cNvSpPr>
          <p:nvPr/>
        </p:nvSpPr>
        <p:spPr bwMode="auto">
          <a:xfrm>
            <a:off x="3911925" y="2433651"/>
            <a:ext cx="864478"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000" dirty="0">
                <a:latin typeface="Arial" panose="020B0604020202020204" pitchFamily="34" charset="0"/>
                <a:cs typeface="Arial" panose="020B0604020202020204" pitchFamily="34" charset="0"/>
              </a:rPr>
              <a:t>OR</a:t>
            </a:r>
          </a:p>
        </p:txBody>
      </p:sp>
    </p:spTree>
    <p:extLst>
      <p:ext uri="{BB962C8B-B14F-4D97-AF65-F5344CB8AC3E}">
        <p14:creationId xmlns:p14="http://schemas.microsoft.com/office/powerpoint/2010/main" val="2294059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4876800" cy="1256162"/>
          </a:xfrm>
          <a:prstGeom prst="rect">
            <a:avLst/>
          </a:prstGeom>
        </p:spPr>
      </p:pic>
      <p:sp>
        <p:nvSpPr>
          <p:cNvPr id="13" name="TextBox 12"/>
          <p:cNvSpPr txBox="1"/>
          <p:nvPr/>
        </p:nvSpPr>
        <p:spPr>
          <a:xfrm>
            <a:off x="13447" y="6245369"/>
            <a:ext cx="5181600" cy="338554"/>
          </a:xfrm>
          <a:prstGeom prst="rect">
            <a:avLst/>
          </a:prstGeom>
          <a:noFill/>
        </p:spPr>
        <p:txBody>
          <a:bodyPr wrap="square" rtlCol="0">
            <a:spAutoFit/>
          </a:bodyPr>
          <a:lstStyle/>
          <a:p>
            <a:r>
              <a:rPr lang="en-US" sz="1600" dirty="0" smtClean="0">
                <a:solidFill>
                  <a:srgbClr val="FF0000"/>
                </a:solidFill>
                <a:latin typeface="Arial" panose="020B0604020202020204" pitchFamily="34" charset="0"/>
                <a:cs typeface="Arial" panose="020B0604020202020204" pitchFamily="34" charset="0"/>
              </a:rPr>
              <a:t>PGA = Per “Selling” Girl Average (NOT registered girls)</a:t>
            </a:r>
            <a:endParaRPr lang="en-US" sz="1600" dirty="0">
              <a:solidFill>
                <a:srgbClr val="FF0000"/>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28600" y="207096"/>
            <a:ext cx="418040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Troop PGA Rewards</a:t>
            </a:r>
            <a:endParaRPr lang="en-US" sz="3200" b="1" i="1" dirty="0">
              <a:latin typeface="Arial" panose="020B0604020202020204" pitchFamily="34" charset="0"/>
              <a:cs typeface="Arial" panose="020B0604020202020204" pitchFamily="34" charset="0"/>
            </a:endParaRPr>
          </a:p>
        </p:txBody>
      </p:sp>
      <p:sp>
        <p:nvSpPr>
          <p:cNvPr id="12" name="TextBox 18"/>
          <p:cNvSpPr txBox="1">
            <a:spLocks noChangeArrowheads="1"/>
          </p:cNvSpPr>
          <p:nvPr/>
        </p:nvSpPr>
        <p:spPr bwMode="auto">
          <a:xfrm>
            <a:off x="1524000" y="4514329"/>
            <a:ext cx="3108716"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Hoodie Sweatshirt</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Troop PGA 320+</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Each participating girl plus 2 Troop Leaders</a:t>
            </a:r>
            <a:endParaRPr lang="en-US" altLang="en-US" sz="2000" dirty="0">
              <a:latin typeface="Arial" panose="020B0604020202020204" pitchFamily="34" charset="0"/>
              <a:cs typeface="Arial" panose="020B0604020202020204" pitchFamily="34" charset="0"/>
            </a:endParaRPr>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374" y="1447540"/>
            <a:ext cx="290195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p:cNvSpPr txBox="1">
            <a:spLocks noChangeArrowheads="1"/>
          </p:cNvSpPr>
          <p:nvPr/>
        </p:nvSpPr>
        <p:spPr bwMode="auto">
          <a:xfrm>
            <a:off x="602374" y="3167867"/>
            <a:ext cx="290195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$15 Cookie Dough</a:t>
            </a:r>
          </a:p>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Troop PGA 240+</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205536"/>
            <a:ext cx="4232864" cy="5290574"/>
          </a:xfrm>
          <a:prstGeom prst="rect">
            <a:avLst/>
          </a:prstGeom>
        </p:spPr>
      </p:pic>
    </p:spTree>
    <p:extLst>
      <p:ext uri="{BB962C8B-B14F-4D97-AF65-F5344CB8AC3E}">
        <p14:creationId xmlns:p14="http://schemas.microsoft.com/office/powerpoint/2010/main" val="1508899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5715000" cy="1256162"/>
          </a:xfrm>
          <a:prstGeom prst="rect">
            <a:avLst/>
          </a:prstGeom>
        </p:spPr>
      </p:pic>
      <p:sp>
        <p:nvSpPr>
          <p:cNvPr id="2" name="Title 1"/>
          <p:cNvSpPr>
            <a:spLocks noGrp="1"/>
          </p:cNvSpPr>
          <p:nvPr>
            <p:ph type="title"/>
          </p:nvPr>
        </p:nvSpPr>
        <p:spPr>
          <a:xfrm>
            <a:off x="628650" y="365127"/>
            <a:ext cx="7886700" cy="549274"/>
          </a:xfrm>
        </p:spPr>
        <p:txBody>
          <a:bodyPr>
            <a:normAutofit fontScale="90000"/>
          </a:bodyPr>
          <a:lstStyle/>
          <a:p>
            <a:r>
              <a:rPr lang="en-US" dirty="0" smtClean="0"/>
              <a:t>ACH</a:t>
            </a:r>
            <a:endParaRPr lang="en-US" dirty="0"/>
          </a:p>
        </p:txBody>
      </p:sp>
      <p:sp>
        <p:nvSpPr>
          <p:cNvPr id="6" name="Content Placeholder 5"/>
          <p:cNvSpPr>
            <a:spLocks noGrp="1"/>
          </p:cNvSpPr>
          <p:nvPr>
            <p:ph idx="1"/>
          </p:nvPr>
        </p:nvSpPr>
        <p:spPr>
          <a:xfrm>
            <a:off x="282575" y="1070617"/>
            <a:ext cx="8458200" cy="5641447"/>
          </a:xfrm>
        </p:spPr>
        <p:txBody>
          <a:bodyPr>
            <a:normAutofit/>
          </a:bodyPr>
          <a:lstStyle/>
          <a:p>
            <a:pPr marL="0" indent="0">
              <a:buNone/>
            </a:pPr>
            <a:r>
              <a:rPr lang="en-US" sz="2800" b="1" dirty="0" smtClean="0">
                <a:latin typeface="Arial" panose="020B0604020202020204" pitchFamily="34" charset="0"/>
                <a:cs typeface="Arial" panose="020B0604020202020204" pitchFamily="34" charset="0"/>
              </a:rPr>
              <a:t>An optional reward for levels that offer only an event (500+, 1000+, 1500+, and 2000+)</a:t>
            </a:r>
          </a:p>
          <a:p>
            <a:r>
              <a:rPr lang="en-US" sz="2800" dirty="0" smtClean="0">
                <a:latin typeface="Arial" panose="020B0604020202020204" pitchFamily="34" charset="0"/>
                <a:cs typeface="Arial" panose="020B0604020202020204" pitchFamily="34" charset="0"/>
              </a:rPr>
              <a:t>A GSGLA Gift Card will be issued.</a:t>
            </a:r>
          </a:p>
          <a:p>
            <a:r>
              <a:rPr lang="en-US" sz="2800" dirty="0" smtClean="0">
                <a:latin typeface="Arial" panose="020B0604020202020204" pitchFamily="34" charset="0"/>
                <a:cs typeface="Arial" panose="020B0604020202020204" pitchFamily="34" charset="0"/>
              </a:rPr>
              <a:t>Can only be used internally (GSGLA) for:</a:t>
            </a:r>
          </a:p>
          <a:p>
            <a:pPr lvl="1"/>
            <a:r>
              <a:rPr lang="en-US" sz="2500" dirty="0" smtClean="0">
                <a:latin typeface="Arial" panose="020B0604020202020204" pitchFamily="34" charset="0"/>
                <a:cs typeface="Arial" panose="020B0604020202020204" pitchFamily="34" charset="0"/>
              </a:rPr>
              <a:t>Retail </a:t>
            </a:r>
            <a:r>
              <a:rPr lang="en-US" sz="2500" b="1" dirty="0" smtClean="0">
                <a:latin typeface="Arial" panose="020B0604020202020204" pitchFamily="34" charset="0"/>
                <a:cs typeface="Arial" panose="020B0604020202020204" pitchFamily="34" charset="0"/>
              </a:rPr>
              <a:t>In-</a:t>
            </a:r>
            <a:r>
              <a:rPr lang="en-US" sz="2500" dirty="0" smtClean="0">
                <a:latin typeface="Arial" panose="020B0604020202020204" pitchFamily="34" charset="0"/>
                <a:cs typeface="Arial" panose="020B0604020202020204" pitchFamily="34" charset="0"/>
              </a:rPr>
              <a:t>Store Purchases</a:t>
            </a:r>
          </a:p>
          <a:p>
            <a:pPr lvl="1"/>
            <a:r>
              <a:rPr lang="en-US" sz="2500" dirty="0" smtClean="0">
                <a:latin typeface="Arial" panose="020B0604020202020204" pitchFamily="34" charset="0"/>
                <a:cs typeface="Arial" panose="020B0604020202020204" pitchFamily="34" charset="0"/>
              </a:rPr>
              <a:t>Girl Annual Membership</a:t>
            </a:r>
          </a:p>
          <a:p>
            <a:pPr lvl="1"/>
            <a:r>
              <a:rPr lang="en-US" sz="2500" dirty="0" smtClean="0">
                <a:latin typeface="Arial" panose="020B0604020202020204" pitchFamily="34" charset="0"/>
                <a:cs typeface="Arial" panose="020B0604020202020204" pitchFamily="34" charset="0"/>
              </a:rPr>
              <a:t>GSGLA events</a:t>
            </a:r>
          </a:p>
          <a:p>
            <a:pPr lvl="1"/>
            <a:r>
              <a:rPr lang="en-US" sz="2500" dirty="0" smtClean="0">
                <a:latin typeface="Arial" panose="020B0604020202020204" pitchFamily="34" charset="0"/>
                <a:cs typeface="Arial" panose="020B0604020202020204" pitchFamily="34" charset="0"/>
              </a:rPr>
              <a:t>GSGLA specialty and resident camps</a:t>
            </a:r>
          </a:p>
          <a:p>
            <a:pPr lvl="1"/>
            <a:r>
              <a:rPr lang="en-US" sz="2500" dirty="0" smtClean="0">
                <a:latin typeface="Arial" panose="020B0604020202020204" pitchFamily="34" charset="0"/>
                <a:cs typeface="Arial" panose="020B0604020202020204" pitchFamily="34" charset="0"/>
              </a:rPr>
              <a:t>Destinations</a:t>
            </a:r>
          </a:p>
          <a:p>
            <a:r>
              <a:rPr lang="en-US" sz="2800" dirty="0" smtClean="0">
                <a:latin typeface="Arial" panose="020B0604020202020204" pitchFamily="34" charset="0"/>
                <a:cs typeface="Arial" panose="020B0604020202020204" pitchFamily="34" charset="0"/>
              </a:rPr>
              <a:t>Detailed use and redemption procedures will be provided to recipients. </a:t>
            </a:r>
            <a:endParaRPr lang="en-US" sz="2800" dirty="0">
              <a:latin typeface="Arial" panose="020B0604020202020204" pitchFamily="34" charset="0"/>
              <a:cs typeface="Arial" panose="020B0604020202020204" pitchFamily="34" charset="0"/>
            </a:endParaRPr>
          </a:p>
        </p:txBody>
      </p:sp>
      <p:sp>
        <p:nvSpPr>
          <p:cNvPr id="11" name="TextBox 10"/>
          <p:cNvSpPr txBox="1"/>
          <p:nvPr/>
        </p:nvSpPr>
        <p:spPr>
          <a:xfrm>
            <a:off x="239194" y="289952"/>
            <a:ext cx="509480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Program Credit - Reward</a:t>
            </a:r>
            <a:endParaRPr lang="en-US" sz="3200" b="1" i="1" dirty="0">
              <a:latin typeface="Arial" panose="020B0604020202020204" pitchFamily="34" charset="0"/>
              <a:cs typeface="Arial" panose="020B0604020202020204" pitchFamily="34" charset="0"/>
            </a:endParaRPr>
          </a:p>
        </p:txBody>
      </p:sp>
      <p:pic>
        <p:nvPicPr>
          <p:cNvPr id="12" name="Picture 2" descr="BoxStack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421983" y="2239923"/>
            <a:ext cx="300033" cy="8337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091023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63"/>
            <a:ext cx="3276600" cy="1204524"/>
          </a:xfrm>
          <a:prstGeom prst="rect">
            <a:avLst/>
          </a:prstGeom>
        </p:spPr>
      </p:pic>
      <p:pic>
        <p:nvPicPr>
          <p:cNvPr id="983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973" y="12700"/>
            <a:ext cx="2968625" cy="651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205014"/>
            <a:ext cx="2133709"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Timeline</a:t>
            </a:r>
            <a:endParaRPr lang="en-US" sz="3600" dirty="0">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228600" y="1187061"/>
            <a:ext cx="8867193" cy="1754326"/>
          </a:xfrm>
          <a:prstGeom prst="rect">
            <a:avLst/>
          </a:prstGeom>
          <a:noFill/>
        </p:spPr>
        <p:txBody>
          <a:bodyPr wrap="square" rtlCol="0">
            <a:spAutoFit/>
          </a:bodyPr>
          <a:lstStyle/>
          <a:p>
            <a:pPr>
              <a:spcBef>
                <a:spcPts val="600"/>
              </a:spcBef>
            </a:pPr>
            <a:r>
              <a:rPr lang="en-US" sz="2800" b="1" dirty="0" smtClean="0">
                <a:latin typeface="Arial" panose="020B0604020202020204" pitchFamily="34" charset="0"/>
                <a:ea typeface="MS Gothic" pitchFamily="49" charset="-128"/>
                <a:cs typeface="Arial" panose="020B0604020202020204" pitchFamily="34" charset="0"/>
              </a:rPr>
              <a:t>January</a:t>
            </a:r>
            <a:endParaRPr lang="en-US" sz="2800" b="1" dirty="0">
              <a:latin typeface="Arial" panose="020B0604020202020204" pitchFamily="34" charset="0"/>
              <a:ea typeface="MS Gothic" pitchFamily="49" charset="-128"/>
              <a:cs typeface="Arial" panose="020B0604020202020204" pitchFamily="34" charset="0"/>
            </a:endParaRP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Attend a Cookie </a:t>
            </a:r>
            <a:r>
              <a:rPr lang="en-US" sz="2000" i="1" dirty="0">
                <a:latin typeface="Arial" panose="020B0604020202020204" pitchFamily="34" charset="0"/>
                <a:ea typeface="MS Gothic" pitchFamily="49" charset="-128"/>
                <a:cs typeface="Arial" panose="020B0604020202020204" pitchFamily="34" charset="0"/>
              </a:rPr>
              <a:t>Kick-Off Rally</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Jan 27-28  Cookies Arrive</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Jan 29 – Go Day!!  Absolutely NO orders should be taken before today.</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Jan 29 – Open your “lemonade stand” </a:t>
            </a:r>
          </a:p>
        </p:txBody>
      </p:sp>
      <p:sp>
        <p:nvSpPr>
          <p:cNvPr id="11" name="TextBox 10"/>
          <p:cNvSpPr txBox="1"/>
          <p:nvPr/>
        </p:nvSpPr>
        <p:spPr>
          <a:xfrm>
            <a:off x="228600" y="3048000"/>
            <a:ext cx="8867193" cy="3139321"/>
          </a:xfrm>
          <a:prstGeom prst="rect">
            <a:avLst/>
          </a:prstGeom>
          <a:noFill/>
        </p:spPr>
        <p:txBody>
          <a:bodyPr wrap="square" rtlCol="0">
            <a:spAutoFit/>
          </a:bodyPr>
          <a:lstStyle/>
          <a:p>
            <a:r>
              <a:rPr lang="en-US" sz="2800" b="1" dirty="0" smtClean="0">
                <a:latin typeface="Arial" panose="020B0604020202020204" pitchFamily="34" charset="0"/>
                <a:ea typeface="MS Gothic" pitchFamily="49" charset="-128"/>
                <a:cs typeface="Arial" panose="020B0604020202020204" pitchFamily="34" charset="0"/>
              </a:rPr>
              <a:t>February</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Money Mondays – turn in money to troop on Mondays</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Feb 10 - Boothing begins </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Feb 24 – 26 National Girl Scout Cookie Weekend</a:t>
            </a:r>
          </a:p>
          <a:p>
            <a:pPr marL="233363" indent="-233363">
              <a:spcBef>
                <a:spcPts val="600"/>
              </a:spcBef>
            </a:pPr>
            <a:r>
              <a:rPr lang="en-US" sz="2800" b="1" dirty="0" smtClean="0">
                <a:latin typeface="Arial" panose="020B0604020202020204" pitchFamily="34" charset="0"/>
                <a:ea typeface="MS Gothic" pitchFamily="49" charset="-128"/>
                <a:cs typeface="Arial" panose="020B0604020202020204" pitchFamily="34" charset="0"/>
              </a:rPr>
              <a:t>March</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Mar 12 - Cookie Program ends – ALL MONEY IS DUE TO TROOP</a:t>
            </a:r>
          </a:p>
          <a:p>
            <a:pPr marL="233363" indent="-233363">
              <a:spcBef>
                <a:spcPts val="600"/>
              </a:spcBef>
            </a:pPr>
            <a:r>
              <a:rPr lang="en-US" sz="2800" b="1" dirty="0" smtClean="0">
                <a:latin typeface="Arial" panose="020B0604020202020204" pitchFamily="34" charset="0"/>
                <a:ea typeface="MS Gothic" pitchFamily="49" charset="-128"/>
                <a:cs typeface="Arial" panose="020B0604020202020204" pitchFamily="34" charset="0"/>
              </a:rPr>
              <a:t>May/June</a:t>
            </a:r>
          </a:p>
          <a:p>
            <a:pPr marL="233363" indent="-233363">
              <a:buFont typeface="Arial" pitchFamily="34" charset="0"/>
              <a:buChar char="•"/>
            </a:pPr>
            <a:r>
              <a:rPr lang="en-US" sz="2000" i="1" dirty="0" smtClean="0">
                <a:latin typeface="Arial" panose="020B0604020202020204" pitchFamily="34" charset="0"/>
                <a:ea typeface="MS Gothic" pitchFamily="49" charset="-128"/>
                <a:cs typeface="Arial" panose="020B0604020202020204" pitchFamily="34" charset="0"/>
              </a:rPr>
              <a:t>Cookie rewards delivered to Service Unit</a:t>
            </a:r>
            <a:r>
              <a:rPr lang="en-US" sz="2400" i="1" dirty="0" smtClean="0">
                <a:latin typeface="Arial" panose="020B0604020202020204" pitchFamily="34" charset="0"/>
                <a:ea typeface="MS Gothic" pitchFamily="49" charset="-128"/>
                <a:cs typeface="Arial" panose="020B0604020202020204" pitchFamily="34" charset="0"/>
              </a:rPr>
              <a:t>. </a:t>
            </a:r>
            <a:endParaRPr lang="en-US" sz="2400" i="1" dirty="0">
              <a:latin typeface="Arial" panose="020B0604020202020204" pitchFamily="34" charset="0"/>
              <a:ea typeface="MS Gothic" pitchFamily="49" charset="-128"/>
              <a:cs typeface="Arial" panose="020B0604020202020204" pitchFamily="34" charset="0"/>
            </a:endParaRPr>
          </a:p>
        </p:txBody>
      </p:sp>
      <p:pic>
        <p:nvPicPr>
          <p:cNvPr id="983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042" t="5556" r="30041" b="5556"/>
          <a:stretch/>
        </p:blipFill>
        <p:spPr bwMode="auto">
          <a:xfrm>
            <a:off x="6781800" y="3357736"/>
            <a:ext cx="1433116" cy="14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470734" y="5902039"/>
            <a:ext cx="793331" cy="6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2163" y="823446"/>
            <a:ext cx="2919410" cy="140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33336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419601" cy="1117590"/>
          </a:xfrm>
          <a:prstGeom prst="rect">
            <a:avLst/>
          </a:prstGeom>
        </p:spPr>
      </p:pic>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2175668" y="2223293"/>
            <a:ext cx="2459038"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1" name="Picture 1" descr="S:\PRODUCT SALES\Cookie Program\2013 Cookies\Super_Cookies_Art\Samoa\jpgs\Samoa_Superhero_HR.jpg"/>
          <p:cNvPicPr>
            <a:picLocks noChangeAspect="1" noChangeArrowheads="1"/>
          </p:cNvPicPr>
          <p:nvPr/>
        </p:nvPicPr>
        <p:blipFill>
          <a:blip r:embed="rId5" cstate="print"/>
          <a:srcRect/>
          <a:stretch>
            <a:fillRect/>
          </a:stretch>
        </p:blipFill>
        <p:spPr bwMode="auto">
          <a:xfrm>
            <a:off x="7344983" y="304794"/>
            <a:ext cx="1274633" cy="1582058"/>
          </a:xfrm>
          <a:prstGeom prst="rect">
            <a:avLst/>
          </a:prstGeom>
          <a:noFill/>
        </p:spPr>
      </p:pic>
      <p:sp>
        <p:nvSpPr>
          <p:cNvPr id="13" name="TextBox 12"/>
          <p:cNvSpPr txBox="1"/>
          <p:nvPr/>
        </p:nvSpPr>
        <p:spPr>
          <a:xfrm>
            <a:off x="1998663" y="5422900"/>
            <a:ext cx="4181475" cy="1016000"/>
          </a:xfrm>
          <a:prstGeom prst="rect">
            <a:avLst/>
          </a:prstGeom>
          <a:noFill/>
        </p:spPr>
        <p:txBody>
          <a:bodyPr>
            <a:spAutoFit/>
          </a:bodyPr>
          <a:lstStyle/>
          <a:p>
            <a:pPr fontAlgn="auto">
              <a:spcBef>
                <a:spcPts val="0"/>
              </a:spcBef>
              <a:spcAft>
                <a:spcPts val="0"/>
              </a:spcAft>
              <a:defRPr/>
            </a:pPr>
            <a:r>
              <a:rPr lang="en-US" sz="4000" b="1" dirty="0">
                <a:solidFill>
                  <a:schemeClr val="bg1"/>
                </a:solidFill>
                <a:latin typeface="+mj-lt"/>
                <a:ea typeface="+mn-ea"/>
                <a:cs typeface="Omnes Bold"/>
              </a:rPr>
              <a:t>Cookies</a:t>
            </a:r>
          </a:p>
          <a:p>
            <a:pPr fontAlgn="auto">
              <a:spcBef>
                <a:spcPts val="0"/>
              </a:spcBef>
              <a:spcAft>
                <a:spcPts val="0"/>
              </a:spcAft>
              <a:defRPr/>
            </a:pPr>
            <a:r>
              <a:rPr lang="en-US" sz="2000" b="1" dirty="0">
                <a:solidFill>
                  <a:schemeClr val="bg1"/>
                </a:solidFill>
                <a:latin typeface="+mj-lt"/>
                <a:ea typeface="+mn-ea"/>
                <a:cs typeface="Omnes Bold"/>
              </a:rPr>
              <a:t>Responsible Ingredients</a:t>
            </a:r>
          </a:p>
        </p:txBody>
      </p:sp>
      <p:sp>
        <p:nvSpPr>
          <p:cNvPr id="7" name="TextBox 6"/>
          <p:cNvSpPr txBox="1"/>
          <p:nvPr/>
        </p:nvSpPr>
        <p:spPr>
          <a:xfrm>
            <a:off x="152400" y="158453"/>
            <a:ext cx="327660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merigo BT" panose="020E0503050506020204" pitchFamily="34" charset="0"/>
                <a:ea typeface="MS PGothic" pitchFamily="34" charset="-128"/>
              </a:rPr>
              <a:t>Responsibilities</a:t>
            </a:r>
            <a:endParaRPr lang="en-US" sz="3600" dirty="0">
              <a:latin typeface="Amerigo BT" panose="020E0503050506020204" pitchFamily="34" charset="0"/>
              <a:ea typeface="MS PGothic" pitchFamily="34" charset="-128"/>
            </a:endParaRPr>
          </a:p>
        </p:txBody>
      </p:sp>
      <p:sp>
        <p:nvSpPr>
          <p:cNvPr id="10" name="Content Placeholder 2"/>
          <p:cNvSpPr txBox="1">
            <a:spLocks/>
          </p:cNvSpPr>
          <p:nvPr/>
        </p:nvSpPr>
        <p:spPr>
          <a:xfrm>
            <a:off x="584200" y="1117590"/>
            <a:ext cx="8305800" cy="5334000"/>
          </a:xfrm>
          <a:prstGeom prst="rect">
            <a:avLst/>
          </a:prstGeom>
        </p:spPr>
        <p:txBody>
          <a:bodyPr vert="horz" lIns="91440" tIns="45720" rIns="91440" bIns="45720" rtlCol="0">
            <a:normAutofit/>
          </a:bodyPr>
          <a:lstStyle/>
          <a:p>
            <a:pPr marL="234950" marR="0" lvl="0" indent="-22860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b="1" dirty="0" smtClean="0">
                <a:latin typeface="Arial" panose="020B0604020202020204" pitchFamily="34" charset="0"/>
                <a:ea typeface="MS Gothic" pitchFamily="49" charset="-128"/>
                <a:cs typeface="Arial" panose="020B0604020202020204" pitchFamily="34" charset="0"/>
              </a:rPr>
              <a:t>Girls &amp; Adults:</a:t>
            </a:r>
            <a:endParaRPr kumimoji="0" lang="en-US" sz="2400" b="1" i="0" u="none" strike="noStrike" kern="1200" cap="none" spc="0" normalizeH="0" baseline="0" noProof="0" dirty="0" smtClean="0">
              <a:ln>
                <a:noFill/>
              </a:ln>
              <a:effectLst/>
              <a:uLnTx/>
              <a:uFillTx/>
              <a:latin typeface="Arial" panose="020B0604020202020204" pitchFamily="34" charset="0"/>
              <a:ea typeface="MS Gothic" pitchFamily="49" charset="-128"/>
              <a:cs typeface="Arial" panose="020B0604020202020204" pitchFamily="34" charset="0"/>
            </a:endParaRP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dirty="0" smtClean="0">
                <a:latin typeface="Arial" panose="020B0604020202020204" pitchFamily="34" charset="0"/>
                <a:ea typeface="MS Gothic" pitchFamily="49" charset="-128"/>
                <a:cs typeface="Arial" panose="020B0604020202020204" pitchFamily="34" charset="0"/>
              </a:rPr>
              <a:t>Must follow all rules &amp; guidelines listed on Parent/Guardian Permission Form and in the Family Guide.</a:t>
            </a: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dirty="0" smtClean="0">
                <a:latin typeface="Arial" panose="020B0604020202020204" pitchFamily="34" charset="0"/>
                <a:ea typeface="MS Gothic" pitchFamily="49" charset="-128"/>
                <a:cs typeface="Arial" panose="020B0604020202020204" pitchFamily="34" charset="0"/>
              </a:rPr>
              <a:t>Must follow all troop deadlines regarding taking cookies and turning in money. </a:t>
            </a: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dirty="0" smtClean="0">
                <a:latin typeface="Arial" panose="020B0604020202020204" pitchFamily="34" charset="0"/>
                <a:ea typeface="MS Gothic" pitchFamily="49" charset="-128"/>
                <a:cs typeface="Arial" panose="020B0604020202020204" pitchFamily="34" charset="0"/>
              </a:rPr>
              <a:t>Must adhere to all rules regarding storing and selling cookies. </a:t>
            </a:r>
          </a:p>
          <a:p>
            <a:pPr marL="234950" indent="-228600">
              <a:spcBef>
                <a:spcPct val="20000"/>
              </a:spcBef>
              <a:buFont typeface="Arial" pitchFamily="34" charset="0"/>
              <a:buChar char="•"/>
              <a:defRPr/>
            </a:pPr>
            <a:r>
              <a:rPr lang="en-US" sz="2200" dirty="0" smtClean="0">
                <a:latin typeface="Arial" panose="020B0604020202020204" pitchFamily="34" charset="0"/>
                <a:ea typeface="MS Gothic" pitchFamily="49" charset="-128"/>
                <a:cs typeface="Arial" panose="020B0604020202020204" pitchFamily="34" charset="0"/>
              </a:rPr>
              <a:t>Must </a:t>
            </a:r>
            <a:r>
              <a:rPr lang="en-US" sz="2200" dirty="0">
                <a:latin typeface="Arial" panose="020B0604020202020204" pitchFamily="34" charset="0"/>
                <a:ea typeface="MS Gothic" pitchFamily="49" charset="-128"/>
                <a:cs typeface="Arial" panose="020B0604020202020204" pitchFamily="34" charset="0"/>
              </a:rPr>
              <a:t>sign a receipt for any cookies taken from or money given to </a:t>
            </a:r>
            <a:r>
              <a:rPr lang="en-US" sz="2200" dirty="0" smtClean="0">
                <a:latin typeface="Arial" panose="020B0604020202020204" pitchFamily="34" charset="0"/>
                <a:ea typeface="MS Gothic" pitchFamily="49" charset="-128"/>
                <a:cs typeface="Arial" panose="020B0604020202020204" pitchFamily="34" charset="0"/>
              </a:rPr>
              <a:t>your Troop Cookie Chair.</a:t>
            </a:r>
            <a:endParaRPr lang="en-US" sz="2200" dirty="0">
              <a:latin typeface="Arial" panose="020B0604020202020204" pitchFamily="34" charset="0"/>
              <a:ea typeface="MS Gothic" pitchFamily="49" charset="-128"/>
              <a:cs typeface="Arial" panose="020B0604020202020204" pitchFamily="34" charset="0"/>
            </a:endParaRP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dirty="0" smtClean="0">
                <a:latin typeface="Arial" panose="020B0604020202020204" pitchFamily="34" charset="0"/>
                <a:ea typeface="MS Gothic" pitchFamily="49" charset="-128"/>
                <a:cs typeface="Arial" panose="020B0604020202020204" pitchFamily="34" charset="0"/>
              </a:rPr>
              <a:t>Responsible for all cookies received.</a:t>
            </a: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dirty="0" smtClean="0">
                <a:latin typeface="Arial" panose="020B0604020202020204" pitchFamily="34" charset="0"/>
                <a:ea typeface="MS Gothic" pitchFamily="49" charset="-128"/>
                <a:cs typeface="Arial" panose="020B0604020202020204" pitchFamily="34" charset="0"/>
              </a:rPr>
              <a:t>Responsible for all money collected.</a:t>
            </a:r>
          </a:p>
          <a:p>
            <a:pPr marL="234950" indent="-228600">
              <a:spcBef>
                <a:spcPct val="20000"/>
              </a:spcBef>
              <a:buFont typeface="Arial" pitchFamily="34" charset="0"/>
              <a:buChar char="•"/>
              <a:defRPr/>
            </a:pPr>
            <a:r>
              <a:rPr lang="en-US" sz="2200" dirty="0" smtClean="0">
                <a:latin typeface="Arial" panose="020B0604020202020204" pitchFamily="34" charset="0"/>
                <a:ea typeface="MS Gothic" pitchFamily="49" charset="-128"/>
                <a:cs typeface="Arial" panose="020B0604020202020204" pitchFamily="34" charset="0"/>
              </a:rPr>
              <a:t>Communicate with your Troop Cookie Chair.</a:t>
            </a:r>
          </a:p>
          <a:p>
            <a:pPr marL="6350">
              <a:spcBef>
                <a:spcPct val="20000"/>
              </a:spcBef>
              <a:defRPr/>
            </a:pPr>
            <a:r>
              <a:rPr lang="en-US" sz="2200" b="1" dirty="0" smtClean="0">
                <a:latin typeface="Arial" panose="020B0604020202020204" pitchFamily="34" charset="0"/>
                <a:ea typeface="MS Gothic" pitchFamily="49" charset="-128"/>
                <a:cs typeface="Arial" panose="020B0604020202020204" pitchFamily="34" charset="0"/>
              </a:rPr>
              <a:t>Consequences </a:t>
            </a:r>
            <a:r>
              <a:rPr lang="en-US" sz="2200" b="1" i="1" dirty="0">
                <a:latin typeface="Arial" panose="020B0604020202020204" pitchFamily="34" charset="0"/>
                <a:ea typeface="MS Gothic" pitchFamily="49" charset="-128"/>
                <a:cs typeface="Arial" panose="020B0604020202020204" pitchFamily="34" charset="0"/>
              </a:rPr>
              <a:t>will apply </a:t>
            </a:r>
            <a:r>
              <a:rPr lang="en-US" sz="2200" b="1" dirty="0">
                <a:latin typeface="Arial" panose="020B0604020202020204" pitchFamily="34" charset="0"/>
                <a:ea typeface="MS Gothic" pitchFamily="49" charset="-128"/>
                <a:cs typeface="Arial" panose="020B0604020202020204" pitchFamily="34" charset="0"/>
              </a:rPr>
              <a:t>if rules are ignored.</a:t>
            </a: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200" dirty="0" smtClean="0">
              <a:latin typeface="Amerigo BT" panose="020E0503050506020204" pitchFamily="34" charset="0"/>
              <a:ea typeface="MS Gothic" pitchFamily="49" charset="-128"/>
            </a:endParaRP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200" dirty="0" smtClean="0">
              <a:latin typeface="Amerigo BT" panose="020E0503050506020204" pitchFamily="34" charset="0"/>
              <a:ea typeface="MS Gothic" pitchFamily="49" charset="-128"/>
            </a:endParaRPr>
          </a:p>
          <a:p>
            <a:pPr marL="23495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1" u="none" strike="noStrike" kern="1200" cap="none" spc="0" normalizeH="0" noProof="0" dirty="0" smtClean="0">
              <a:ln>
                <a:noFill/>
              </a:ln>
              <a:effectLst/>
              <a:uLnTx/>
              <a:uFillTx/>
              <a:latin typeface="MS Gothic" pitchFamily="49" charset="-128"/>
              <a:ea typeface="MS Gothic" pitchFamily="49" charset="-128"/>
            </a:endParaRPr>
          </a:p>
        </p:txBody>
      </p:sp>
      <p:pic>
        <p:nvPicPr>
          <p:cNvPr id="1034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5878910"/>
            <a:ext cx="1119980" cy="111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4600" y="4279759"/>
            <a:ext cx="1815400" cy="242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41284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8663"/>
            <a:ext cx="913923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800" y="1090374"/>
            <a:ext cx="8229600" cy="4985980"/>
          </a:xfrm>
          <a:prstGeom prst="rect">
            <a:avLst/>
          </a:prstGeom>
          <a:noFill/>
        </p:spPr>
        <p:txBody>
          <a:bodyPr wrap="square">
            <a:spAutoFit/>
          </a:bodyPr>
          <a:lstStyle/>
          <a:p>
            <a:pPr marL="461963" lvl="1" indent="-239713" fontAlgn="auto">
              <a:spcBef>
                <a:spcPts val="0"/>
              </a:spcBef>
              <a:spcAft>
                <a:spcPts val="600"/>
              </a:spcAft>
              <a:buFont typeface="Arial" pitchFamily="34" charset="0"/>
              <a:buChar char="•"/>
              <a:defRPr/>
            </a:pPr>
            <a:r>
              <a:rPr lang="en-US" sz="2400" b="1" dirty="0" smtClean="0">
                <a:solidFill>
                  <a:schemeClr val="bg2">
                    <a:lumMod val="10000"/>
                  </a:schemeClr>
                </a:solidFill>
                <a:latin typeface="Arial" panose="020B0604020202020204" pitchFamily="34" charset="0"/>
                <a:ea typeface="MS Gothic" pitchFamily="49" charset="-128"/>
                <a:cs typeface="Arial" panose="020B0604020202020204" pitchFamily="34" charset="0"/>
              </a:rPr>
              <a:t>Door-to-Door (aka Walkabouts)</a:t>
            </a:r>
          </a:p>
          <a:p>
            <a:pPr marL="919163" lvl="2" indent="-239713">
              <a:spcAft>
                <a:spcPts val="600"/>
              </a:spcAft>
              <a:buFont typeface="Arial" pitchFamily="34" charset="0"/>
              <a:buChar char="•"/>
              <a:defRPr/>
            </a:pPr>
            <a:r>
              <a:rPr lang="en-US" sz="2200" u="sng" dirty="0">
                <a:solidFill>
                  <a:schemeClr val="bg2">
                    <a:lumMod val="10000"/>
                  </a:schemeClr>
                </a:solidFill>
                <a:latin typeface="Arial" panose="020B0604020202020204" pitchFamily="34" charset="0"/>
                <a:ea typeface="MS Gothic" pitchFamily="49" charset="-128"/>
                <a:cs typeface="Arial" panose="020B0604020202020204" pitchFamily="34" charset="0"/>
              </a:rPr>
              <a:t>Only</a:t>
            </a:r>
            <a:r>
              <a:rPr lang="en-US" sz="2200" dirty="0">
                <a:solidFill>
                  <a:schemeClr val="bg2">
                    <a:lumMod val="10000"/>
                  </a:schemeClr>
                </a:solidFill>
                <a:latin typeface="Arial" panose="020B0604020202020204" pitchFamily="34" charset="0"/>
                <a:ea typeface="MS Gothic" pitchFamily="49" charset="-128"/>
                <a:cs typeface="Arial" panose="020B0604020202020204" pitchFamily="34" charset="0"/>
              </a:rPr>
              <a:t> in residential areas</a:t>
            </a:r>
          </a:p>
          <a:p>
            <a:pPr marL="919163" lvl="2" indent="-239713">
              <a:spcAft>
                <a:spcPts val="600"/>
              </a:spcAft>
              <a:buFont typeface="Arial" pitchFamily="34" charset="0"/>
              <a:buChar char="•"/>
              <a:defRPr/>
            </a:pP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No stationary booth – must always be walking</a:t>
            </a:r>
          </a:p>
          <a:p>
            <a:pPr marL="919163" lvl="2" indent="-239713">
              <a:spcAft>
                <a:spcPts val="600"/>
              </a:spcAft>
              <a:buFont typeface="Arial" pitchFamily="34" charset="0"/>
              <a:buChar char="•"/>
              <a:defRPr/>
            </a:pPr>
            <a:r>
              <a:rPr lang="en-US" sz="2200"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Only</a:t>
            </a: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during daylight hours</a:t>
            </a:r>
          </a:p>
          <a:p>
            <a:pPr marL="919163" lvl="2" indent="-239713">
              <a:spcAft>
                <a:spcPts val="600"/>
              </a:spcAft>
              <a:buFont typeface="Arial" pitchFamily="34" charset="0"/>
              <a:buChar char="•"/>
              <a:defRPr/>
            </a:pPr>
            <a:r>
              <a:rPr lang="en-US" sz="2200" dirty="0">
                <a:solidFill>
                  <a:schemeClr val="bg2">
                    <a:lumMod val="10000"/>
                  </a:schemeClr>
                </a:solidFill>
                <a:latin typeface="Arial" panose="020B0604020202020204" pitchFamily="34" charset="0"/>
                <a:ea typeface="MS Gothic" pitchFamily="49" charset="-128"/>
                <a:cs typeface="Arial" panose="020B0604020202020204" pitchFamily="34" charset="0"/>
              </a:rPr>
              <a:t>You may not “claim” a neighborhood</a:t>
            </a:r>
          </a:p>
          <a:p>
            <a:pPr marL="919163" lvl="2" indent="-239713">
              <a:spcAft>
                <a:spcPts val="600"/>
              </a:spcAft>
              <a:buFont typeface="Arial" pitchFamily="34" charset="0"/>
              <a:buChar char="•"/>
              <a:defRPr/>
            </a:pP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Adults </a:t>
            </a:r>
            <a:r>
              <a:rPr lang="en-US" sz="2200" u="sng" dirty="0">
                <a:solidFill>
                  <a:schemeClr val="bg2">
                    <a:lumMod val="10000"/>
                  </a:schemeClr>
                </a:solidFill>
                <a:latin typeface="Arial" panose="020B0604020202020204" pitchFamily="34" charset="0"/>
                <a:ea typeface="MS Gothic" pitchFamily="49" charset="-128"/>
                <a:cs typeface="Arial" panose="020B0604020202020204" pitchFamily="34" charset="0"/>
              </a:rPr>
              <a:t>must</a:t>
            </a:r>
            <a:r>
              <a:rPr lang="en-US" sz="2200" dirty="0">
                <a:solidFill>
                  <a:schemeClr val="bg2">
                    <a:lumMod val="10000"/>
                  </a:schemeClr>
                </a:solidFill>
                <a:latin typeface="Arial" panose="020B0604020202020204" pitchFamily="34" charset="0"/>
                <a:ea typeface="MS Gothic" pitchFamily="49" charset="-128"/>
                <a:cs typeface="Arial" panose="020B0604020202020204" pitchFamily="34" charset="0"/>
              </a:rPr>
              <a:t> always accompany girls</a:t>
            </a:r>
          </a:p>
          <a:p>
            <a:pPr marL="461963" lvl="1" indent="-239713" fontAlgn="auto">
              <a:spcBef>
                <a:spcPts val="0"/>
              </a:spcBef>
              <a:spcAft>
                <a:spcPts val="600"/>
              </a:spcAft>
              <a:buFont typeface="Arial" pitchFamily="34" charset="0"/>
              <a:buChar char="•"/>
              <a:defRPr/>
            </a:pPr>
            <a:r>
              <a:rPr lang="en-US" sz="2400" b="1" dirty="0" smtClean="0">
                <a:solidFill>
                  <a:schemeClr val="bg2">
                    <a:lumMod val="10000"/>
                  </a:schemeClr>
                </a:solidFill>
                <a:latin typeface="Arial" panose="020B0604020202020204" pitchFamily="34" charset="0"/>
                <a:ea typeface="MS Gothic" pitchFamily="49" charset="-128"/>
                <a:cs typeface="Arial" panose="020B0604020202020204" pitchFamily="34" charset="0"/>
              </a:rPr>
              <a:t>“Lemonade” Stands</a:t>
            </a:r>
          </a:p>
          <a:p>
            <a:pPr marL="919163" lvl="2" indent="-239713">
              <a:spcAft>
                <a:spcPts val="600"/>
              </a:spcAft>
              <a:buFont typeface="Arial" pitchFamily="34" charset="0"/>
              <a:buChar char="•"/>
              <a:defRPr/>
            </a:pPr>
            <a:r>
              <a:rPr lang="en-US" sz="2200"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Only</a:t>
            </a: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in residential areas</a:t>
            </a:r>
          </a:p>
          <a:p>
            <a:pPr marL="919163" lvl="2" indent="-239713">
              <a:spcAft>
                <a:spcPts val="600"/>
              </a:spcAft>
              <a:buFont typeface="Arial" pitchFamily="34" charset="0"/>
              <a:buChar char="•"/>
              <a:defRPr/>
            </a:pPr>
            <a:r>
              <a:rPr lang="en-US" sz="2200" u="sng" dirty="0">
                <a:solidFill>
                  <a:schemeClr val="bg2">
                    <a:lumMod val="10000"/>
                  </a:schemeClr>
                </a:solidFill>
                <a:latin typeface="Arial" panose="020B0604020202020204" pitchFamily="34" charset="0"/>
                <a:ea typeface="MS Gothic" pitchFamily="49" charset="-128"/>
                <a:cs typeface="Arial" panose="020B0604020202020204" pitchFamily="34" charset="0"/>
              </a:rPr>
              <a:t>Only</a:t>
            </a:r>
            <a:r>
              <a:rPr lang="en-US" sz="2200" dirty="0">
                <a:solidFill>
                  <a:schemeClr val="bg2">
                    <a:lumMod val="10000"/>
                  </a:schemeClr>
                </a:solidFill>
                <a:latin typeface="Arial" panose="020B0604020202020204" pitchFamily="34" charset="0"/>
                <a:ea typeface="MS Gothic" pitchFamily="49" charset="-128"/>
                <a:cs typeface="Arial" panose="020B0604020202020204" pitchFamily="34" charset="0"/>
              </a:rPr>
              <a:t> where the girl lives, not someone </a:t>
            </a: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you know</a:t>
            </a:r>
            <a:endParaRPr lang="en-US" sz="2200" dirty="0">
              <a:solidFill>
                <a:schemeClr val="bg2">
                  <a:lumMod val="10000"/>
                </a:schemeClr>
              </a:solidFill>
              <a:latin typeface="Arial" panose="020B0604020202020204" pitchFamily="34" charset="0"/>
              <a:ea typeface="MS Gothic" pitchFamily="49" charset="-128"/>
              <a:cs typeface="Arial" panose="020B0604020202020204" pitchFamily="34" charset="0"/>
            </a:endParaRPr>
          </a:p>
          <a:p>
            <a:pPr marL="919163" lvl="2" indent="-239713">
              <a:spcAft>
                <a:spcPts val="600"/>
              </a:spcAft>
              <a:buFont typeface="Arial" pitchFamily="34" charset="0"/>
              <a:buChar char="•"/>
              <a:defRPr/>
            </a:pP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Stationary location in front of residence – not on sidewalk, street corner, parking lot, etc. </a:t>
            </a:r>
          </a:p>
          <a:p>
            <a:pPr marL="919163" lvl="2" indent="-239713">
              <a:spcAft>
                <a:spcPts val="600"/>
              </a:spcAft>
              <a:buFont typeface="Arial" pitchFamily="34" charset="0"/>
              <a:buChar char="•"/>
              <a:defRPr/>
            </a:pP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Adult </a:t>
            </a:r>
            <a:r>
              <a:rPr lang="en-US" sz="2200"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must</a:t>
            </a:r>
            <a:r>
              <a:rPr lang="en-US" sz="22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always be present</a:t>
            </a:r>
          </a:p>
        </p:txBody>
      </p:sp>
      <p:pic>
        <p:nvPicPr>
          <p:cNvPr id="1054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539750"/>
            <a:ext cx="1905000" cy="261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97984"/>
            <a:ext cx="1397000" cy="150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848"/>
            <a:ext cx="6075363" cy="1117222"/>
          </a:xfrm>
          <a:prstGeom prst="rect">
            <a:avLst/>
          </a:prstGeom>
        </p:spPr>
      </p:pic>
      <p:sp>
        <p:nvSpPr>
          <p:cNvPr id="11" name="TextBox 10"/>
          <p:cNvSpPr txBox="1"/>
          <p:nvPr/>
        </p:nvSpPr>
        <p:spPr>
          <a:xfrm>
            <a:off x="152400" y="146376"/>
            <a:ext cx="566420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How You Can Sell Cookies</a:t>
            </a:r>
            <a:endParaRPr lang="en-US" sz="3600" dirty="0">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21426091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43600"/>
            <a:ext cx="91392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 y="976531"/>
            <a:ext cx="8229600" cy="3000821"/>
          </a:xfrm>
          <a:prstGeom prst="rect">
            <a:avLst/>
          </a:prstGeom>
          <a:noFill/>
        </p:spPr>
        <p:txBody>
          <a:bodyPr wrap="square">
            <a:spAutoFit/>
          </a:bodyPr>
          <a:lstStyle/>
          <a:p>
            <a:pPr marL="461963" lvl="1" indent="-239713" fontAlgn="auto">
              <a:spcBef>
                <a:spcPts val="0"/>
              </a:spcBef>
              <a:spcAft>
                <a:spcPts val="600"/>
              </a:spcAft>
              <a:buFont typeface="Arial" pitchFamily="34" charset="0"/>
              <a:buChar char="•"/>
              <a:defRPr/>
            </a:pPr>
            <a:r>
              <a:rPr lang="en-US" sz="2400" b="1" dirty="0" smtClean="0">
                <a:solidFill>
                  <a:schemeClr val="bg2">
                    <a:lumMod val="10000"/>
                  </a:schemeClr>
                </a:solidFill>
                <a:latin typeface="Arial" panose="020B0604020202020204" pitchFamily="34" charset="0"/>
                <a:ea typeface="MS Gothic" pitchFamily="49" charset="-128"/>
                <a:cs typeface="Arial" panose="020B0604020202020204" pitchFamily="34" charset="0"/>
              </a:rPr>
              <a:t>Internet </a:t>
            </a: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You may “advertise” that you are selling cookies, but cannot complete the transaction through the internet</a:t>
            </a:r>
            <a:endParaRPr lang="en-US" sz="2000" dirty="0">
              <a:solidFill>
                <a:schemeClr val="bg2">
                  <a:lumMod val="10000"/>
                </a:schemeClr>
              </a:solidFill>
              <a:latin typeface="Arial" panose="020B0604020202020204" pitchFamily="34" charset="0"/>
              <a:ea typeface="MS Gothic" pitchFamily="49" charset="-128"/>
              <a:cs typeface="Arial" panose="020B0604020202020204" pitchFamily="34" charset="0"/>
            </a:endParaRPr>
          </a:p>
          <a:p>
            <a:pPr marL="919163" lvl="2" indent="-239713">
              <a:spcAft>
                <a:spcPts val="600"/>
              </a:spcAft>
              <a:buFont typeface="Arial" pitchFamily="34" charset="0"/>
              <a:buChar char="•"/>
              <a:defRPr/>
            </a:pPr>
            <a:r>
              <a:rPr lang="en-US" sz="2000" dirty="0" smtClean="0">
                <a:latin typeface="Arial" panose="020B0604020202020204" pitchFamily="34" charset="0"/>
                <a:ea typeface="MS Gothic" pitchFamily="49" charset="-128"/>
                <a:cs typeface="Arial" panose="020B0604020202020204" pitchFamily="34" charset="0"/>
              </a:rPr>
              <a:t>Facebook </a:t>
            </a:r>
            <a:r>
              <a:rPr lang="en-US" sz="2000" dirty="0">
                <a:latin typeface="Arial" panose="020B0604020202020204" pitchFamily="34" charset="0"/>
                <a:ea typeface="MS Gothic" pitchFamily="49" charset="-128"/>
                <a:cs typeface="Arial" panose="020B0604020202020204" pitchFamily="34" charset="0"/>
              </a:rPr>
              <a:t>&amp; Twitter, YES!  </a:t>
            </a:r>
            <a:endParaRPr lang="en-US" sz="2000" dirty="0" smtClean="0">
              <a:latin typeface="Arial" panose="020B0604020202020204" pitchFamily="34" charset="0"/>
              <a:ea typeface="MS Gothic" pitchFamily="49" charset="-128"/>
              <a:cs typeface="Arial" panose="020B0604020202020204" pitchFamily="34" charset="0"/>
            </a:endParaRPr>
          </a:p>
          <a:p>
            <a:pPr marL="919163" lvl="2" indent="-239713">
              <a:spcAft>
                <a:spcPts val="600"/>
              </a:spcAft>
              <a:buFont typeface="Arial" pitchFamily="34" charset="0"/>
              <a:buChar char="•"/>
              <a:defRPr/>
            </a:pPr>
            <a:r>
              <a:rPr lang="en-US" sz="2000" dirty="0" smtClean="0">
                <a:latin typeface="Arial" panose="020B0604020202020204" pitchFamily="34" charset="0"/>
                <a:ea typeface="MS Gothic" pitchFamily="49" charset="-128"/>
                <a:cs typeface="Arial" panose="020B0604020202020204" pitchFamily="34" charset="0"/>
              </a:rPr>
              <a:t>Craigslist</a:t>
            </a:r>
            <a:r>
              <a:rPr lang="en-US" sz="2000" dirty="0">
                <a:latin typeface="Arial" panose="020B0604020202020204" pitchFamily="34" charset="0"/>
                <a:ea typeface="MS Gothic" pitchFamily="49" charset="-128"/>
                <a:cs typeface="Arial" panose="020B0604020202020204" pitchFamily="34" charset="0"/>
              </a:rPr>
              <a:t>, eBay, Amazon, </a:t>
            </a:r>
            <a:r>
              <a:rPr lang="en-US" sz="2000" dirty="0" smtClean="0">
                <a:latin typeface="Arial" panose="020B0604020202020204" pitchFamily="34" charset="0"/>
                <a:ea typeface="MS Gothic" pitchFamily="49" charset="-128"/>
                <a:cs typeface="Arial" panose="020B0604020202020204" pitchFamily="34" charset="0"/>
              </a:rPr>
              <a:t>NO!</a:t>
            </a:r>
          </a:p>
          <a:p>
            <a:pPr marL="919163" lvl="2" indent="-239713">
              <a:spcAft>
                <a:spcPts val="600"/>
              </a:spcAft>
              <a:buFont typeface="Arial" pitchFamily="34" charset="0"/>
              <a:buChar char="•"/>
              <a:defRPr/>
            </a:pPr>
            <a:r>
              <a:rPr lang="en-US" sz="2000" dirty="0" smtClean="0">
                <a:latin typeface="Arial" panose="020B0604020202020204" pitchFamily="34" charset="0"/>
                <a:ea typeface="MS Gothic" pitchFamily="49" charset="-128"/>
                <a:cs typeface="Arial" panose="020B0604020202020204" pitchFamily="34" charset="0"/>
              </a:rPr>
              <a:t>Little Brownie Baker Cookie </a:t>
            </a:r>
            <a:r>
              <a:rPr lang="en-US" sz="2000" dirty="0">
                <a:latin typeface="Arial" panose="020B0604020202020204" pitchFamily="34" charset="0"/>
                <a:ea typeface="MS Gothic" pitchFamily="49" charset="-128"/>
                <a:cs typeface="Arial" panose="020B0604020202020204" pitchFamily="34" charset="0"/>
              </a:rPr>
              <a:t>Club, YES</a:t>
            </a:r>
            <a:r>
              <a:rPr lang="en-US" sz="2000" dirty="0" smtClean="0">
                <a:latin typeface="Arial" panose="020B0604020202020204" pitchFamily="34" charset="0"/>
                <a:ea typeface="MS Gothic" pitchFamily="49" charset="-128"/>
                <a:cs typeface="Arial" panose="020B0604020202020204" pitchFamily="34" charset="0"/>
              </a:rPr>
              <a:t>!</a:t>
            </a:r>
          </a:p>
          <a:p>
            <a:pPr marL="1376363" lvl="3" indent="-239713">
              <a:spcAft>
                <a:spcPts val="600"/>
              </a:spcAft>
              <a:buFont typeface="Arial" pitchFamily="34" charset="0"/>
              <a:buChar char="•"/>
              <a:defRPr/>
            </a:pPr>
            <a:r>
              <a:rPr lang="en-US" sz="2000" dirty="0" smtClean="0">
                <a:latin typeface="Arial" panose="020B0604020202020204" pitchFamily="34" charset="0"/>
                <a:ea typeface="MS Gothic" pitchFamily="49" charset="-128"/>
                <a:cs typeface="Arial" panose="020B0604020202020204" pitchFamily="34" charset="0"/>
              </a:rPr>
              <a:t>Allows girl to email potential customers through a secure website and take their orders.</a:t>
            </a:r>
            <a:endParaRPr lang="en-US" sz="2000" dirty="0">
              <a:latin typeface="Arial" panose="020B0604020202020204" pitchFamily="34" charset="0"/>
              <a:ea typeface="MS Gothic" pitchFamily="49" charset="-128"/>
              <a:cs typeface="Arial" panose="020B0604020202020204" pitchFamily="34" charset="0"/>
            </a:endParaRPr>
          </a:p>
        </p:txBody>
      </p:sp>
      <p:sp>
        <p:nvSpPr>
          <p:cNvPr id="6" name="TextBox 5"/>
          <p:cNvSpPr txBox="1"/>
          <p:nvPr/>
        </p:nvSpPr>
        <p:spPr>
          <a:xfrm>
            <a:off x="0" y="4851655"/>
            <a:ext cx="8229600" cy="1154162"/>
          </a:xfrm>
          <a:prstGeom prst="rect">
            <a:avLst/>
          </a:prstGeom>
          <a:noFill/>
        </p:spPr>
        <p:txBody>
          <a:bodyPr wrap="square">
            <a:spAutoFit/>
          </a:bodyPr>
          <a:lstStyle/>
          <a:p>
            <a:pPr marL="461963" lvl="1" indent="-239713" fontAlgn="auto">
              <a:spcBef>
                <a:spcPts val="0"/>
              </a:spcBef>
              <a:spcAft>
                <a:spcPts val="600"/>
              </a:spcAft>
              <a:buFont typeface="Arial" pitchFamily="34" charset="0"/>
              <a:buChar char="•"/>
              <a:defRPr/>
            </a:pPr>
            <a:r>
              <a:rPr lang="en-US" sz="2400" b="1" dirty="0" smtClean="0">
                <a:solidFill>
                  <a:schemeClr val="bg2">
                    <a:lumMod val="10000"/>
                  </a:schemeClr>
                </a:solidFill>
                <a:latin typeface="Arial" panose="020B0604020202020204" pitchFamily="34" charset="0"/>
                <a:ea typeface="MS Gothic" pitchFamily="49" charset="-128"/>
                <a:cs typeface="Arial" panose="020B0604020202020204" pitchFamily="34" charset="0"/>
              </a:rPr>
              <a:t>Parent/Caregiver Work </a:t>
            </a: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With permission, girls may walk around parents’ or caregivers’ work place and sell to employees (not business patrons.)</a:t>
            </a:r>
          </a:p>
        </p:txBody>
      </p:sp>
      <p:sp>
        <p:nvSpPr>
          <p:cNvPr id="2" name="Rectangle 1"/>
          <p:cNvSpPr/>
          <p:nvPr/>
        </p:nvSpPr>
        <p:spPr>
          <a:xfrm>
            <a:off x="914400" y="4114800"/>
            <a:ext cx="7010400" cy="400110"/>
          </a:xfrm>
          <a:prstGeom prst="rect">
            <a:avLst/>
          </a:prstGeom>
          <a:ln>
            <a:solidFill>
              <a:schemeClr val="accent1"/>
            </a:solidFill>
          </a:ln>
        </p:spPr>
        <p:txBody>
          <a:bodyPr wrap="square">
            <a:spAutoFit/>
          </a:bodyPr>
          <a:lstStyle/>
          <a:p>
            <a:pPr algn="ctr"/>
            <a:r>
              <a:rPr lang="en-US" sz="2000" b="1" dirty="0">
                <a:latin typeface="Arial" panose="020B0604020202020204" pitchFamily="34" charset="0"/>
                <a:cs typeface="Arial" panose="020B0604020202020204" pitchFamily="34" charset="0"/>
              </a:rPr>
              <a:t>All payments and delivery must be made </a:t>
            </a:r>
            <a:r>
              <a:rPr lang="en-US" sz="2000" b="1" dirty="0" smtClean="0">
                <a:latin typeface="Arial" panose="020B0604020202020204" pitchFamily="34" charset="0"/>
                <a:cs typeface="Arial" panose="020B0604020202020204" pitchFamily="34" charset="0"/>
              </a:rPr>
              <a:t>in person </a:t>
            </a:r>
            <a:endParaRPr lang="en-US" sz="2000" b="1" dirty="0">
              <a:latin typeface="Arial" panose="020B0604020202020204" pitchFamily="34" charset="0"/>
              <a:cs typeface="Arial" panose="020B0604020202020204" pitchFamily="34" charset="0"/>
            </a:endParaRPr>
          </a:p>
        </p:txBody>
      </p:sp>
      <p:pic>
        <p:nvPicPr>
          <p:cNvPr id="1065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05000"/>
            <a:ext cx="2349500" cy="137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48"/>
            <a:ext cx="6324600" cy="1003379"/>
          </a:xfrm>
          <a:prstGeom prst="rect">
            <a:avLst/>
          </a:prstGeom>
        </p:spPr>
      </p:pic>
      <p:sp>
        <p:nvSpPr>
          <p:cNvPr id="11" name="TextBox 10"/>
          <p:cNvSpPr txBox="1"/>
          <p:nvPr/>
        </p:nvSpPr>
        <p:spPr>
          <a:xfrm>
            <a:off x="152400" y="77083"/>
            <a:ext cx="566420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How You Can Sell Cookies</a:t>
            </a:r>
            <a:endParaRPr lang="en-US" sz="3600" dirty="0">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21401654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7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752" y="1110672"/>
            <a:ext cx="2347499" cy="170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399" y="270092"/>
            <a:ext cx="5486401"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smtClean="0">
                <a:latin typeface="Amerigo BT" panose="020E0503050506020204" pitchFamily="34" charset="0"/>
                <a:ea typeface="MS PGothic" pitchFamily="34" charset="-128"/>
              </a:rPr>
              <a:t>             </a:t>
            </a:r>
            <a:r>
              <a:rPr lang="en-US" sz="3600" dirty="0" smtClean="0">
                <a:latin typeface="Arial" panose="020B0604020202020204" pitchFamily="34" charset="0"/>
                <a:ea typeface="MS PGothic" pitchFamily="34" charset="-128"/>
                <a:cs typeface="Arial" panose="020B0604020202020204" pitchFamily="34" charset="0"/>
              </a:rPr>
              <a:t>years of cookies! </a:t>
            </a:r>
            <a:endParaRPr lang="en-US" sz="3600" dirty="0">
              <a:latin typeface="Arial" panose="020B0604020202020204" pitchFamily="34" charset="0"/>
              <a:ea typeface="MS PGothic" pitchFamily="34" charset="-128"/>
              <a:cs typeface="Arial" panose="020B0604020202020204" pitchFamily="34" charset="0"/>
            </a:endParaRPr>
          </a:p>
        </p:txBody>
      </p:sp>
      <p:pic>
        <p:nvPicPr>
          <p:cNvPr id="10035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115" t="-1119" r="9916" b="-1"/>
          <a:stretch/>
        </p:blipFill>
        <p:spPr bwMode="auto">
          <a:xfrm rot="20635956">
            <a:off x="400010" y="1345646"/>
            <a:ext cx="3552739" cy="20072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24461">
            <a:off x="4900394" y="3840038"/>
            <a:ext cx="3426104" cy="14841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6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304800"/>
            <a:ext cx="19208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68"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21666" y="3581624"/>
            <a:ext cx="747634" cy="44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70"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612" y="4874566"/>
            <a:ext cx="1119855" cy="1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72"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317" y="170413"/>
            <a:ext cx="1924051" cy="132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08" y="3134132"/>
            <a:ext cx="2130434" cy="124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5"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114035"/>
            <a:ext cx="1128630" cy="121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8"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10500" y="1610186"/>
            <a:ext cx="1295400" cy="165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80"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7600" y="4383429"/>
            <a:ext cx="1600200" cy="213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6"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54012">
            <a:off x="3244344" y="4943743"/>
            <a:ext cx="1311348" cy="131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82"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8491" y="4903146"/>
            <a:ext cx="13620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7" name="Picture 2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69407" y="2791457"/>
            <a:ext cx="1862136" cy="101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69"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90828" y="5780860"/>
            <a:ext cx="1784111" cy="85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84" name="Picture 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77006" y="1110672"/>
            <a:ext cx="4305877" cy="430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79" name="Picture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5383" y="4386927"/>
            <a:ext cx="17907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70233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48"/>
            <a:ext cx="6324600" cy="1246048"/>
          </a:xfrm>
          <a:prstGeom prst="rect">
            <a:avLst/>
          </a:prstGeom>
        </p:spPr>
      </p:pic>
      <p:pic>
        <p:nvPicPr>
          <p:cNvPr id="1105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8663"/>
            <a:ext cx="913923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 y="146376"/>
            <a:ext cx="566420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How You Can Sell Cookies</a:t>
            </a:r>
            <a:endParaRPr lang="en-US" sz="3600" dirty="0">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0160" y="1219200"/>
            <a:ext cx="8991600" cy="4308872"/>
          </a:xfrm>
          <a:prstGeom prst="rect">
            <a:avLst/>
          </a:prstGeom>
          <a:noFill/>
        </p:spPr>
        <p:txBody>
          <a:bodyPr wrap="square">
            <a:spAutoFit/>
          </a:bodyPr>
          <a:lstStyle/>
          <a:p>
            <a:pPr marL="461963" lvl="1" indent="-239713" fontAlgn="auto">
              <a:spcBef>
                <a:spcPts val="0"/>
              </a:spcBef>
              <a:spcAft>
                <a:spcPts val="600"/>
              </a:spcAft>
              <a:buFont typeface="Arial" pitchFamily="34" charset="0"/>
              <a:buChar char="•"/>
              <a:defRPr/>
            </a:pPr>
            <a:r>
              <a:rPr lang="en-US" sz="2400" b="1" dirty="0" err="1" smtClean="0">
                <a:solidFill>
                  <a:schemeClr val="bg2">
                    <a:lumMod val="10000"/>
                  </a:schemeClr>
                </a:solidFill>
                <a:latin typeface="Arial" panose="020B0604020202020204" pitchFamily="34" charset="0"/>
                <a:ea typeface="MS Gothic" pitchFamily="49" charset="-128"/>
                <a:cs typeface="Arial" panose="020B0604020202020204" pitchFamily="34" charset="0"/>
              </a:rPr>
              <a:t>Boothing</a:t>
            </a:r>
            <a:r>
              <a:rPr lang="en-US" sz="2400" b="1"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 February 10 to March 12, 2017</a:t>
            </a: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Stationary location in front of </a:t>
            </a:r>
            <a:r>
              <a:rPr lang="en-US" sz="2000"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non-residential</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establishments.</a:t>
            </a:r>
            <a:endParaRPr lang="en-US" sz="2000" dirty="0">
              <a:solidFill>
                <a:schemeClr val="bg2">
                  <a:lumMod val="10000"/>
                </a:schemeClr>
              </a:solidFill>
              <a:latin typeface="Arial" panose="020B0604020202020204" pitchFamily="34" charset="0"/>
              <a:ea typeface="MS Gothic" pitchFamily="49" charset="-128"/>
              <a:cs typeface="Arial" panose="020B0604020202020204" pitchFamily="34" charset="0"/>
            </a:endParaRP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Booth locations are pre-authorized by GSGLA, chosen by Troop Cookie Chair.</a:t>
            </a:r>
          </a:p>
          <a:p>
            <a:pPr marL="919163" lvl="2" indent="-239713">
              <a:spcAft>
                <a:spcPts val="600"/>
              </a:spcAft>
              <a:buFont typeface="Arial" pitchFamily="34" charset="0"/>
              <a:buChar char="•"/>
              <a:defRPr/>
            </a:pPr>
            <a:r>
              <a:rPr lang="en-US" sz="2000" dirty="0">
                <a:solidFill>
                  <a:schemeClr val="bg2">
                    <a:lumMod val="10000"/>
                  </a:schemeClr>
                </a:solidFill>
                <a:latin typeface="Arial" panose="020B0604020202020204" pitchFamily="34" charset="0"/>
                <a:ea typeface="MS Gothic" pitchFamily="49" charset="-128"/>
                <a:cs typeface="Arial" panose="020B0604020202020204" pitchFamily="34" charset="0"/>
              </a:rPr>
              <a:t>You </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may </a:t>
            </a:r>
            <a:r>
              <a:rPr lang="en-US" sz="2000" b="1"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not</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set up a booth in front of a business without obtaining Service Unit approval.</a:t>
            </a: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If you know of a location where a booth would be appropriate, you must contact your </a:t>
            </a:r>
            <a:r>
              <a:rPr lang="en-US" sz="2000" dirty="0">
                <a:solidFill>
                  <a:schemeClr val="bg2">
                    <a:lumMod val="10000"/>
                  </a:schemeClr>
                </a:solidFill>
                <a:latin typeface="Arial" panose="020B0604020202020204" pitchFamily="34" charset="0"/>
                <a:ea typeface="MS Gothic" pitchFamily="49" charset="-128"/>
                <a:cs typeface="Arial" panose="020B0604020202020204" pitchFamily="34" charset="0"/>
              </a:rPr>
              <a:t>Troop Cookie Chair </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who will submit the suggestion to the Service Unit Cookie Chair.</a:t>
            </a: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“Special” one-time-only booths may be requested in special instances (e.g. at a church, sporting event, school events, etc. )</a:t>
            </a:r>
            <a:endParaRPr lang="en-US" sz="2000" dirty="0">
              <a:solidFill>
                <a:schemeClr val="bg2">
                  <a:lumMod val="10000"/>
                </a:schemeClr>
              </a:solidFill>
              <a:latin typeface="Arial" panose="020B0604020202020204" pitchFamily="34" charset="0"/>
              <a:ea typeface="MS Gothic" pitchFamily="49" charset="-128"/>
              <a:cs typeface="Arial" panose="020B0604020202020204" pitchFamily="34" charset="0"/>
            </a:endParaRPr>
          </a:p>
          <a:p>
            <a:pPr marL="919163" lvl="2" indent="-239713">
              <a:spcAft>
                <a:spcPts val="600"/>
              </a:spcAft>
              <a:buFont typeface="Arial" pitchFamily="34" charset="0"/>
              <a:buChar char="•"/>
              <a:defRPr/>
            </a:pP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You must </a:t>
            </a:r>
            <a:r>
              <a:rPr lang="en-US" sz="2000" u="sng" dirty="0" smtClean="0">
                <a:solidFill>
                  <a:schemeClr val="bg2">
                    <a:lumMod val="10000"/>
                  </a:schemeClr>
                </a:solidFill>
                <a:latin typeface="Arial" panose="020B0604020202020204" pitchFamily="34" charset="0"/>
                <a:ea typeface="MS Gothic" pitchFamily="49" charset="-128"/>
                <a:cs typeface="Arial" panose="020B0604020202020204" pitchFamily="34" charset="0"/>
              </a:rPr>
              <a:t>strictly</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follow </a:t>
            </a:r>
            <a:r>
              <a:rPr lang="en-US" sz="2000" dirty="0" err="1" smtClean="0">
                <a:solidFill>
                  <a:schemeClr val="bg2">
                    <a:lumMod val="10000"/>
                  </a:schemeClr>
                </a:solidFill>
                <a:latin typeface="Arial" panose="020B0604020202020204" pitchFamily="34" charset="0"/>
                <a:ea typeface="MS Gothic" pitchFamily="49" charset="-128"/>
                <a:cs typeface="Arial" panose="020B0604020202020204" pitchFamily="34" charset="0"/>
              </a:rPr>
              <a:t>boothing</a:t>
            </a:r>
            <a:r>
              <a:rPr lang="en-US" sz="2000" dirty="0" smtClean="0">
                <a:solidFill>
                  <a:schemeClr val="bg2">
                    <a:lumMod val="10000"/>
                  </a:schemeClr>
                </a:solidFill>
                <a:latin typeface="Arial" panose="020B0604020202020204" pitchFamily="34" charset="0"/>
                <a:ea typeface="MS Gothic" pitchFamily="49" charset="-128"/>
                <a:cs typeface="Arial" panose="020B0604020202020204" pitchFamily="34" charset="0"/>
              </a:rPr>
              <a:t> rules and regulations.</a:t>
            </a:r>
          </a:p>
        </p:txBody>
      </p:sp>
      <p:pic>
        <p:nvPicPr>
          <p:cNvPr id="1024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78148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477000" cy="1143000"/>
          </a:xfrm>
          <a:prstGeom prst="rect">
            <a:avLst/>
          </a:prstGeom>
        </p:spPr>
      </p:pic>
      <p:pic>
        <p:nvPicPr>
          <p:cNvPr id="983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875">
            <a:off x="6453923" y="1725551"/>
            <a:ext cx="2359805" cy="2277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4265" y="201145"/>
            <a:ext cx="5803354"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err="1" smtClean="0">
                <a:latin typeface="Arial" panose="020B0604020202020204" pitchFamily="34" charset="0"/>
                <a:ea typeface="MS PGothic" pitchFamily="34" charset="-128"/>
                <a:cs typeface="Arial" panose="020B0604020202020204" pitchFamily="34" charset="0"/>
              </a:rPr>
              <a:t>Boothing</a:t>
            </a:r>
            <a:r>
              <a:rPr lang="en-US" sz="3600" dirty="0" smtClean="0">
                <a:latin typeface="Arial" panose="020B0604020202020204" pitchFamily="34" charset="0"/>
                <a:ea typeface="MS PGothic" pitchFamily="34" charset="-128"/>
                <a:cs typeface="Arial" panose="020B0604020202020204" pitchFamily="34" charset="0"/>
              </a:rPr>
              <a:t>  Rules and Safety</a:t>
            </a:r>
            <a:endParaRPr lang="en-US" sz="3600" dirty="0">
              <a:latin typeface="Arial" panose="020B0604020202020204" pitchFamily="34" charset="0"/>
              <a:ea typeface="MS PGothic" pitchFamily="34" charset="-128"/>
              <a:cs typeface="Arial" panose="020B0604020202020204" pitchFamily="34" charset="0"/>
            </a:endParaRPr>
          </a:p>
        </p:txBody>
      </p:sp>
      <p:sp>
        <p:nvSpPr>
          <p:cNvPr id="13" name="TextBox 12"/>
          <p:cNvSpPr txBox="1"/>
          <p:nvPr/>
        </p:nvSpPr>
        <p:spPr>
          <a:xfrm>
            <a:off x="228600" y="1600200"/>
            <a:ext cx="9078021" cy="5016758"/>
          </a:xfrm>
          <a:prstGeom prst="rect">
            <a:avLst/>
          </a:prstGeom>
          <a:noFill/>
        </p:spPr>
        <p:txBody>
          <a:bodyPr wrap="square" rtlCol="0">
            <a:spAutoFit/>
          </a:bodyPr>
          <a:lstStyle/>
          <a:p>
            <a:r>
              <a:rPr lang="en-US" sz="1900" b="1" dirty="0">
                <a:latin typeface="Arial" panose="020B0604020202020204" pitchFamily="34" charset="0"/>
                <a:ea typeface="MS Gothic" pitchFamily="49" charset="-128"/>
                <a:cs typeface="Arial" panose="020B0604020202020204" pitchFamily="34" charset="0"/>
              </a:rPr>
              <a:t>Hours / Days</a:t>
            </a:r>
          </a:p>
          <a:p>
            <a:pPr marL="231775" indent="-231775">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8AM – 8 </a:t>
            </a:r>
            <a:r>
              <a:rPr lang="en-US" dirty="0" smtClean="0">
                <a:latin typeface="Arial" panose="020B0604020202020204" pitchFamily="34" charset="0"/>
                <a:ea typeface="MS Gothic" pitchFamily="49" charset="-128"/>
                <a:cs typeface="Arial" panose="020B0604020202020204" pitchFamily="34" charset="0"/>
              </a:rPr>
              <a:t>PM</a:t>
            </a:r>
            <a:r>
              <a:rPr lang="en-US" dirty="0">
                <a:latin typeface="Arial" panose="020B0604020202020204" pitchFamily="34" charset="0"/>
                <a:ea typeface="MS Gothic" pitchFamily="49" charset="-128"/>
                <a:cs typeface="Arial" panose="020B0604020202020204" pitchFamily="34" charset="0"/>
              </a:rPr>
              <a:t>, </a:t>
            </a:r>
            <a:r>
              <a:rPr lang="en-US" dirty="0" smtClean="0">
                <a:latin typeface="Arial" panose="020B0604020202020204" pitchFamily="34" charset="0"/>
                <a:ea typeface="MS Gothic" pitchFamily="49" charset="-128"/>
                <a:cs typeface="Arial" panose="020B0604020202020204" pitchFamily="34" charset="0"/>
              </a:rPr>
              <a:t>(only </a:t>
            </a:r>
            <a:r>
              <a:rPr lang="en-US" dirty="0">
                <a:latin typeface="Arial" panose="020B0604020202020204" pitchFamily="34" charset="0"/>
                <a:ea typeface="MS Gothic" pitchFamily="49" charset="-128"/>
                <a:cs typeface="Arial" panose="020B0604020202020204" pitchFamily="34" charset="0"/>
              </a:rPr>
              <a:t>Junior level and older allowed after 6 PM</a:t>
            </a:r>
            <a:r>
              <a:rPr lang="en-US" dirty="0" smtClean="0">
                <a:latin typeface="Arial" panose="020B0604020202020204" pitchFamily="34" charset="0"/>
                <a:ea typeface="MS Gothic" pitchFamily="49" charset="-128"/>
                <a:cs typeface="Arial" panose="020B0604020202020204" pitchFamily="34" charset="0"/>
              </a:rPr>
              <a:t>.)</a:t>
            </a:r>
            <a:endParaRPr lang="en-US" dirty="0">
              <a:latin typeface="Arial" panose="020B0604020202020204" pitchFamily="34" charset="0"/>
              <a:ea typeface="MS Gothic" pitchFamily="49" charset="-128"/>
              <a:cs typeface="Arial" panose="020B0604020202020204" pitchFamily="34" charset="0"/>
            </a:endParaRPr>
          </a:p>
          <a:p>
            <a:pPr marL="231775" indent="-231775">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Outside </a:t>
            </a:r>
            <a:r>
              <a:rPr lang="en-US" dirty="0">
                <a:latin typeface="Arial" panose="020B0604020202020204" pitchFamily="34" charset="0"/>
                <a:ea typeface="MS Gothic" pitchFamily="49" charset="-128"/>
                <a:cs typeface="Arial" panose="020B0604020202020204" pitchFamily="34" charset="0"/>
              </a:rPr>
              <a:t>regular school hours.</a:t>
            </a:r>
          </a:p>
          <a:p>
            <a:pPr marL="231775" indent="-231775">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Daisies </a:t>
            </a:r>
            <a:r>
              <a:rPr lang="en-US" dirty="0">
                <a:latin typeface="Arial" panose="020B0604020202020204" pitchFamily="34" charset="0"/>
                <a:ea typeface="MS Gothic" pitchFamily="49" charset="-128"/>
                <a:cs typeface="Arial" panose="020B0604020202020204" pitchFamily="34" charset="0"/>
              </a:rPr>
              <a:t>should booth only for one hour at a time</a:t>
            </a:r>
            <a:r>
              <a:rPr lang="en-US" dirty="0" smtClean="0">
                <a:latin typeface="Arial" panose="020B0604020202020204" pitchFamily="34" charset="0"/>
                <a:ea typeface="MS Gothic" pitchFamily="49" charset="-128"/>
                <a:cs typeface="Arial" panose="020B0604020202020204" pitchFamily="34" charset="0"/>
              </a:rPr>
              <a:t>.</a:t>
            </a:r>
          </a:p>
          <a:p>
            <a:endParaRPr lang="en-US" sz="2000" dirty="0" smtClean="0">
              <a:latin typeface="Arial" panose="020B0604020202020204" pitchFamily="34" charset="0"/>
              <a:ea typeface="MS Gothic" pitchFamily="49" charset="-128"/>
              <a:cs typeface="Arial" panose="020B0604020202020204" pitchFamily="34" charset="0"/>
            </a:endParaRPr>
          </a:p>
          <a:p>
            <a:r>
              <a:rPr lang="en-US" sz="2000" b="1" dirty="0" smtClean="0">
                <a:latin typeface="Arial" panose="020B0604020202020204" pitchFamily="34" charset="0"/>
                <a:ea typeface="MS Gothic" pitchFamily="49" charset="-128"/>
                <a:cs typeface="Arial" panose="020B0604020202020204" pitchFamily="34" charset="0"/>
              </a:rPr>
              <a:t>Participants</a:t>
            </a:r>
            <a:endParaRPr lang="en-US" sz="2000" b="1" dirty="0">
              <a:latin typeface="Arial" panose="020B0604020202020204" pitchFamily="34" charset="0"/>
              <a:ea typeface="MS Gothic" pitchFamily="49" charset="-128"/>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MS Gothic" pitchFamily="49" charset="-128"/>
                <a:cs typeface="Arial" panose="020B0604020202020204" pitchFamily="34" charset="0"/>
              </a:rPr>
              <a:t>Minimum of 2 girls and 2 adults at each door</a:t>
            </a:r>
          </a:p>
          <a:p>
            <a:pPr marL="285750" indent="-285750">
              <a:buFont typeface="Arial" panose="020B0604020202020204" pitchFamily="34" charset="0"/>
              <a:buChar char="•"/>
            </a:pPr>
            <a:r>
              <a:rPr lang="en-US" dirty="0" smtClean="0">
                <a:latin typeface="Arial" panose="020B0604020202020204" pitchFamily="34" charset="0"/>
                <a:ea typeface="MS Gothic" pitchFamily="49" charset="-128"/>
                <a:cs typeface="Arial" panose="020B0604020202020204" pitchFamily="34" charset="0"/>
              </a:rPr>
              <a:t>Exception</a:t>
            </a:r>
          </a:p>
          <a:p>
            <a:pPr marL="688975" lvl="1"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Senior/Ambassadors – OK for two girls and one female adult per door.</a:t>
            </a:r>
          </a:p>
          <a:p>
            <a:pPr marL="688975" lvl="1" indent="-231775">
              <a:buFont typeface="Arial" pitchFamily="34" charset="0"/>
              <a:buChar char="•"/>
            </a:pPr>
            <a:r>
              <a:rPr lang="en-US" dirty="0" err="1" smtClean="0">
                <a:latin typeface="Arial" panose="020B0604020202020204" pitchFamily="34" charset="0"/>
                <a:ea typeface="MS Gothic" pitchFamily="49" charset="-128"/>
                <a:cs typeface="Arial" panose="020B0604020202020204" pitchFamily="34" charset="0"/>
              </a:rPr>
              <a:t>Cadette</a:t>
            </a:r>
            <a:r>
              <a:rPr lang="en-US" dirty="0" smtClean="0">
                <a:latin typeface="Arial" panose="020B0604020202020204" pitchFamily="34" charset="0"/>
                <a:ea typeface="MS Gothic" pitchFamily="49" charset="-128"/>
                <a:cs typeface="Arial" panose="020B0604020202020204" pitchFamily="34" charset="0"/>
              </a:rPr>
              <a:t>/Senior/Ambassador - One Girl / One Parent starting on Feb___. </a:t>
            </a:r>
          </a:p>
          <a:p>
            <a:pPr marL="688975" lvl="1" indent="-231775">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Female or Parent must be a registered Girl Scout if 2/1 or 1/1</a:t>
            </a:r>
          </a:p>
          <a:p>
            <a:pPr>
              <a:spcAft>
                <a:spcPts val="600"/>
              </a:spcAft>
            </a:pPr>
            <a:r>
              <a:rPr lang="en-US" sz="2000" b="1" dirty="0">
                <a:latin typeface="Arial" panose="020B0604020202020204" pitchFamily="34" charset="0"/>
                <a:ea typeface="MS Gothic" pitchFamily="49" charset="-128"/>
                <a:cs typeface="Arial" panose="020B0604020202020204" pitchFamily="34" charset="0"/>
              </a:rPr>
              <a:t>Safety</a:t>
            </a: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Bring money to make change. (Adults </a:t>
            </a:r>
            <a:r>
              <a:rPr lang="en-US" dirty="0">
                <a:latin typeface="Arial" panose="020B0604020202020204" pitchFamily="34" charset="0"/>
                <a:ea typeface="MS Gothic" pitchFamily="49" charset="-128"/>
                <a:cs typeface="Arial" panose="020B0604020202020204" pitchFamily="34" charset="0"/>
              </a:rPr>
              <a:t>handle all money for Daisies</a:t>
            </a:r>
            <a:r>
              <a:rPr lang="en-US" dirty="0" smtClean="0">
                <a:latin typeface="Arial" panose="020B0604020202020204" pitchFamily="34" charset="0"/>
                <a:ea typeface="MS Gothic" pitchFamily="49" charset="-128"/>
                <a:cs typeface="Arial" panose="020B0604020202020204" pitchFamily="34" charset="0"/>
              </a:rPr>
              <a:t>.)</a:t>
            </a:r>
            <a:endParaRPr lang="en-US" dirty="0">
              <a:latin typeface="Arial" panose="020B0604020202020204" pitchFamily="34" charset="0"/>
              <a:ea typeface="MS Gothic" pitchFamily="49" charset="-128"/>
              <a:cs typeface="Arial" panose="020B0604020202020204" pitchFamily="34" charset="0"/>
            </a:endParaRPr>
          </a:p>
          <a:p>
            <a:pPr marL="231775" indent="-231775">
              <a:spcAft>
                <a:spcPts val="600"/>
              </a:spcAft>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Adults hold large bills and make plans to deposit quickly.</a:t>
            </a:r>
          </a:p>
          <a:p>
            <a:pPr marL="231775" indent="-231775">
              <a:spcAft>
                <a:spcPts val="600"/>
              </a:spcAft>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Girls </a:t>
            </a:r>
            <a:r>
              <a:rPr lang="en-US" u="sng" dirty="0">
                <a:latin typeface="Arial" panose="020B0604020202020204" pitchFamily="34" charset="0"/>
                <a:ea typeface="MS Gothic" pitchFamily="49" charset="-128"/>
                <a:cs typeface="Arial" panose="020B0604020202020204" pitchFamily="34" charset="0"/>
              </a:rPr>
              <a:t>never</a:t>
            </a:r>
            <a:r>
              <a:rPr lang="en-US" dirty="0">
                <a:latin typeface="Arial" panose="020B0604020202020204" pitchFamily="34" charset="0"/>
                <a:ea typeface="MS Gothic" pitchFamily="49" charset="-128"/>
                <a:cs typeface="Arial" panose="020B0604020202020204" pitchFamily="34" charset="0"/>
              </a:rPr>
              <a:t> approach cars, nor follow customers to their car</a:t>
            </a:r>
            <a:r>
              <a:rPr lang="en-US" dirty="0" smtClean="0">
                <a:latin typeface="Arial" panose="020B0604020202020204" pitchFamily="34" charset="0"/>
                <a:ea typeface="MS Gothic" pitchFamily="49" charset="-128"/>
                <a:cs typeface="Arial" panose="020B0604020202020204" pitchFamily="34" charset="0"/>
              </a:rPr>
              <a:t>.</a:t>
            </a: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Always bring water, important phone numbers and your reservation confirmation.</a:t>
            </a:r>
          </a:p>
        </p:txBody>
      </p:sp>
      <p:sp>
        <p:nvSpPr>
          <p:cNvPr id="2" name="Rectangle 1"/>
          <p:cNvSpPr/>
          <p:nvPr/>
        </p:nvSpPr>
        <p:spPr>
          <a:xfrm>
            <a:off x="76200" y="1200090"/>
            <a:ext cx="8839200"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Communicate with your Troop Cookie Chair about site do’s and don’ts.</a:t>
            </a:r>
          </a:p>
        </p:txBody>
      </p:sp>
    </p:spTree>
    <p:extLst>
      <p:ext uri="{BB962C8B-B14F-4D97-AF65-F5344CB8AC3E}">
        <p14:creationId xmlns:p14="http://schemas.microsoft.com/office/powerpoint/2010/main" val="133752021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477000" cy="1143000"/>
          </a:xfrm>
          <a:prstGeom prst="rect">
            <a:avLst/>
          </a:prstGeom>
        </p:spPr>
      </p:pic>
      <p:sp>
        <p:nvSpPr>
          <p:cNvPr id="8" name="TextBox 7"/>
          <p:cNvSpPr txBox="1"/>
          <p:nvPr/>
        </p:nvSpPr>
        <p:spPr>
          <a:xfrm>
            <a:off x="182577" y="152400"/>
            <a:ext cx="6096001"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err="1" smtClean="0">
                <a:latin typeface="Arial" panose="020B0604020202020204" pitchFamily="34" charset="0"/>
                <a:ea typeface="MS PGothic" pitchFamily="34" charset="-128"/>
                <a:cs typeface="Arial" panose="020B0604020202020204" pitchFamily="34" charset="0"/>
              </a:rPr>
              <a:t>Boothing</a:t>
            </a:r>
            <a:r>
              <a:rPr lang="en-US" sz="3600" dirty="0" smtClean="0">
                <a:latin typeface="Arial" panose="020B0604020202020204" pitchFamily="34" charset="0"/>
                <a:ea typeface="MS PGothic" pitchFamily="34" charset="-128"/>
                <a:cs typeface="Arial" panose="020B0604020202020204" pitchFamily="34" charset="0"/>
              </a:rPr>
              <a:t>  Rules and Safety</a:t>
            </a:r>
            <a:endParaRPr lang="en-US" sz="3600" dirty="0">
              <a:latin typeface="Arial" panose="020B0604020202020204" pitchFamily="34" charset="0"/>
              <a:ea typeface="MS PGothic" pitchFamily="34" charset="-128"/>
              <a:cs typeface="Arial" panose="020B0604020202020204" pitchFamily="34" charset="0"/>
            </a:endParaRPr>
          </a:p>
        </p:txBody>
      </p:sp>
      <p:pic>
        <p:nvPicPr>
          <p:cNvPr id="112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0"/>
            <a:ext cx="2286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7000" y="1518077"/>
            <a:ext cx="9017000" cy="5324535"/>
          </a:xfrm>
          <a:prstGeom prst="rect">
            <a:avLst/>
          </a:prstGeom>
          <a:noFill/>
        </p:spPr>
        <p:txBody>
          <a:bodyPr wrap="square" rtlCol="0">
            <a:spAutoFit/>
          </a:bodyPr>
          <a:lstStyle/>
          <a:p>
            <a:pPr>
              <a:spcAft>
                <a:spcPts val="600"/>
              </a:spcAft>
            </a:pPr>
            <a:r>
              <a:rPr lang="en-US" sz="2000" b="1" dirty="0" smtClean="0">
                <a:latin typeface="Arial" panose="020B0604020202020204" pitchFamily="34" charset="0"/>
                <a:ea typeface="MS Gothic" pitchFamily="49" charset="-128"/>
                <a:cs typeface="Arial" panose="020B0604020202020204" pitchFamily="34" charset="0"/>
              </a:rPr>
              <a:t>Appearance and Conduct </a:t>
            </a: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Girls </a:t>
            </a:r>
            <a:r>
              <a:rPr lang="en-US" dirty="0">
                <a:latin typeface="Arial" panose="020B0604020202020204" pitchFamily="34" charset="0"/>
                <a:ea typeface="MS Gothic" pitchFamily="49" charset="-128"/>
                <a:cs typeface="Arial" panose="020B0604020202020204" pitchFamily="34" charset="0"/>
              </a:rPr>
              <a:t>should wear a membership pin, uniform, sash, vest or Girl Scout T-shirt. Adult also should be appropriately dressed.</a:t>
            </a:r>
          </a:p>
          <a:p>
            <a:pPr marL="688975" lvl="1"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No </a:t>
            </a:r>
            <a:r>
              <a:rPr lang="en-US" dirty="0">
                <a:latin typeface="Arial" panose="020B0604020202020204" pitchFamily="34" charset="0"/>
                <a:ea typeface="MS Gothic" pitchFamily="49" charset="-128"/>
                <a:cs typeface="Arial" panose="020B0604020202020204" pitchFamily="34" charset="0"/>
              </a:rPr>
              <a:t>tank tops, no open-toed </a:t>
            </a:r>
            <a:r>
              <a:rPr lang="en-US" dirty="0" smtClean="0">
                <a:latin typeface="Arial" panose="020B0604020202020204" pitchFamily="34" charset="0"/>
                <a:ea typeface="MS Gothic" pitchFamily="49" charset="-128"/>
                <a:cs typeface="Arial" panose="020B0604020202020204" pitchFamily="34" charset="0"/>
              </a:rPr>
              <a:t>shoes for girls or adults.</a:t>
            </a:r>
            <a:endParaRPr lang="en-US" dirty="0">
              <a:latin typeface="Arial" panose="020B0604020202020204" pitchFamily="34" charset="0"/>
              <a:ea typeface="MS Gothic" pitchFamily="49" charset="-128"/>
              <a:cs typeface="Arial" panose="020B0604020202020204" pitchFamily="34" charset="0"/>
            </a:endParaRP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Girls </a:t>
            </a:r>
            <a:r>
              <a:rPr lang="en-US" dirty="0">
                <a:latin typeface="Arial" panose="020B0604020202020204" pitchFamily="34" charset="0"/>
                <a:ea typeface="MS Gothic" pitchFamily="49" charset="-128"/>
                <a:cs typeface="Arial" panose="020B0604020202020204" pitchFamily="34" charset="0"/>
              </a:rPr>
              <a:t>should be facing customers, not talking or playing with each other and NOT using their cell phones</a:t>
            </a:r>
            <a:r>
              <a:rPr lang="en-US" dirty="0" smtClean="0">
                <a:latin typeface="Arial" panose="020B0604020202020204" pitchFamily="34" charset="0"/>
                <a:ea typeface="MS Gothic" pitchFamily="49" charset="-128"/>
                <a:cs typeface="Arial" panose="020B0604020202020204" pitchFamily="34" charset="0"/>
              </a:rPr>
              <a:t>.</a:t>
            </a: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No eating while at the booth.</a:t>
            </a:r>
            <a:endParaRPr lang="en-US" dirty="0">
              <a:latin typeface="Arial" panose="020B0604020202020204" pitchFamily="34" charset="0"/>
              <a:ea typeface="MS Gothic" pitchFamily="49" charset="-128"/>
              <a:cs typeface="Arial" panose="020B0604020202020204" pitchFamily="34" charset="0"/>
            </a:endParaRP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Girls should greet </a:t>
            </a:r>
            <a:r>
              <a:rPr lang="en-US" dirty="0">
                <a:latin typeface="Arial" panose="020B0604020202020204" pitchFamily="34" charset="0"/>
                <a:ea typeface="MS Gothic" pitchFamily="49" charset="-128"/>
                <a:cs typeface="Arial" panose="020B0604020202020204" pitchFamily="34" charset="0"/>
              </a:rPr>
              <a:t>people warmly, smile and remain pleasant under all circumstances</a:t>
            </a:r>
            <a:r>
              <a:rPr lang="en-US" dirty="0" smtClean="0">
                <a:latin typeface="Arial" panose="020B0604020202020204" pitchFamily="34" charset="0"/>
                <a:ea typeface="MS Gothic" pitchFamily="49" charset="-128"/>
                <a:cs typeface="Arial" panose="020B0604020202020204" pitchFamily="34" charset="0"/>
              </a:rPr>
              <a:t>.</a:t>
            </a:r>
          </a:p>
          <a:p>
            <a:pPr marL="231775" indent="-231775">
              <a:spcAft>
                <a:spcPts val="600"/>
              </a:spcAft>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Arrive on time </a:t>
            </a:r>
            <a:r>
              <a:rPr lang="en-US" dirty="0" smtClean="0">
                <a:latin typeface="Arial" panose="020B0604020202020204" pitchFamily="34" charset="0"/>
                <a:ea typeface="MS Gothic" pitchFamily="49" charset="-128"/>
                <a:cs typeface="Arial" panose="020B0604020202020204" pitchFamily="34" charset="0"/>
              </a:rPr>
              <a:t>and start </a:t>
            </a:r>
            <a:r>
              <a:rPr lang="en-US" dirty="0">
                <a:latin typeface="Arial" panose="020B0604020202020204" pitchFamily="34" charset="0"/>
                <a:ea typeface="MS Gothic" pitchFamily="49" charset="-128"/>
                <a:cs typeface="Arial" panose="020B0604020202020204" pitchFamily="34" charset="0"/>
              </a:rPr>
              <a:t>packing up 5-10 minutes before shift is over</a:t>
            </a:r>
            <a:r>
              <a:rPr lang="en-US" dirty="0" smtClean="0">
                <a:latin typeface="Arial" panose="020B0604020202020204" pitchFamily="34" charset="0"/>
                <a:ea typeface="MS Gothic" pitchFamily="49" charset="-128"/>
                <a:cs typeface="Arial" panose="020B0604020202020204" pitchFamily="34" charset="0"/>
              </a:rPr>
              <a:t>.</a:t>
            </a:r>
            <a:endParaRPr lang="en-US" dirty="0">
              <a:latin typeface="Arial" panose="020B0604020202020204" pitchFamily="34" charset="0"/>
              <a:ea typeface="MS Gothic" pitchFamily="49" charset="-128"/>
              <a:cs typeface="Arial" panose="020B0604020202020204" pitchFamily="34" charset="0"/>
            </a:endParaRP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No tagalongs (e.g. siblings, friends, relatives ) at the booth.</a:t>
            </a:r>
            <a:endParaRPr lang="en-US" dirty="0">
              <a:latin typeface="Arial" panose="020B0604020202020204" pitchFamily="34" charset="0"/>
              <a:ea typeface="MS Gothic" pitchFamily="49" charset="-128"/>
              <a:cs typeface="Arial" panose="020B0604020202020204" pitchFamily="34" charset="0"/>
            </a:endParaRP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The girls, and not the adults, should take the lead in selling the cookies. </a:t>
            </a:r>
          </a:p>
          <a:p>
            <a:pPr marL="231775" indent="-231775">
              <a:spcAft>
                <a:spcPts val="600"/>
              </a:spcAft>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Be ready to answer questions about the cookies and what your troop is going to do with its cookie proceeds. </a:t>
            </a:r>
          </a:p>
          <a:p>
            <a:pPr marL="231775" indent="-231775">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LEAVE </a:t>
            </a:r>
            <a:r>
              <a:rPr lang="en-US" dirty="0">
                <a:latin typeface="Arial" panose="020B0604020202020204" pitchFamily="34" charset="0"/>
                <a:ea typeface="MS Gothic" pitchFamily="49" charset="-128"/>
                <a:cs typeface="Arial" panose="020B0604020202020204" pitchFamily="34" charset="0"/>
              </a:rPr>
              <a:t>NO TRACE - Clean up all trash. Do NOT use the trash cans at the location.  You must take all your trash with you, including empty cases. </a:t>
            </a:r>
          </a:p>
        </p:txBody>
      </p:sp>
    </p:spTree>
    <p:extLst>
      <p:ext uri="{BB962C8B-B14F-4D97-AF65-F5344CB8AC3E}">
        <p14:creationId xmlns:p14="http://schemas.microsoft.com/office/powerpoint/2010/main" val="1804928364"/>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31"/>
            <a:ext cx="8534400" cy="1360081"/>
          </a:xfrm>
          <a:prstGeom prst="rect">
            <a:avLst/>
          </a:prstGeom>
          <a:solidFill>
            <a:schemeClr val="bg1"/>
          </a:solidFill>
        </p:spPr>
      </p:pic>
      <p:pic>
        <p:nvPicPr>
          <p:cNvPr id="972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5988050"/>
            <a:ext cx="913923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7042" y="1524000"/>
            <a:ext cx="4060256" cy="1815882"/>
          </a:xfrm>
          <a:prstGeom prst="rect">
            <a:avLst/>
          </a:prstGeom>
          <a:noFill/>
          <a:ln w="28575" cmpd="sng">
            <a:solidFill>
              <a:srgbClr val="00B050"/>
            </a:solidFill>
            <a:prstDash val="sysDot"/>
          </a:ln>
        </p:spPr>
        <p:txBody>
          <a:bodyPr wrap="square" rtlCol="0">
            <a:spAutoFit/>
          </a:bodyPr>
          <a:lstStyle/>
          <a:p>
            <a:pPr algn="ctr"/>
            <a:r>
              <a:rPr lang="en-US" sz="2800" b="1" dirty="0" smtClean="0">
                <a:latin typeface="Arial" panose="020B0604020202020204" pitchFamily="34" charset="0"/>
                <a:ea typeface="MS Gothic" pitchFamily="49" charset="-128"/>
                <a:cs typeface="Arial" panose="020B0604020202020204" pitchFamily="34" charset="0"/>
              </a:rPr>
              <a:t>You are representing all Girl Scouts.  Please act and dress accordingly. </a:t>
            </a:r>
            <a:endParaRPr lang="en-US" sz="2800" b="1" dirty="0">
              <a:latin typeface="Arial" panose="020B0604020202020204" pitchFamily="34" charset="0"/>
              <a:ea typeface="MS Gothic" pitchFamily="49" charset="-128"/>
              <a:cs typeface="Arial" panose="020B0604020202020204" pitchFamily="34" charset="0"/>
            </a:endParaRPr>
          </a:p>
        </p:txBody>
      </p:sp>
      <p:sp>
        <p:nvSpPr>
          <p:cNvPr id="15" name="TextBox 14"/>
          <p:cNvSpPr txBox="1"/>
          <p:nvPr/>
        </p:nvSpPr>
        <p:spPr>
          <a:xfrm>
            <a:off x="257042" y="274766"/>
            <a:ext cx="8030182"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Important Information About Booths</a:t>
            </a:r>
            <a:endParaRPr lang="en-US" sz="3600" dirty="0">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4724400" y="1524000"/>
            <a:ext cx="3810000" cy="2585323"/>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Girls Scouts is encountering more and more locations that are reluctant to allow booths.  This means that it is  very important that we follow the rules of the existing locations very strictly and that we make a very good impression so that Girl Scouts will continue to be welcome. </a:t>
            </a:r>
            <a:endParaRPr lang="en-US" dirty="0">
              <a:latin typeface="Arial" panose="020B0604020202020204" pitchFamily="34" charset="0"/>
              <a:cs typeface="Arial" panose="020B0604020202020204" pitchFamily="34" charset="0"/>
            </a:endParaRPr>
          </a:p>
        </p:txBody>
      </p:sp>
      <p:pic>
        <p:nvPicPr>
          <p:cNvPr id="1136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390900"/>
            <a:ext cx="28956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114800"/>
            <a:ext cx="23098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2017" t="10362" b="5284"/>
          <a:stretch/>
        </p:blipFill>
        <p:spPr>
          <a:xfrm>
            <a:off x="6520650" y="4114800"/>
            <a:ext cx="2229650" cy="1603275"/>
          </a:xfrm>
          <a:prstGeom prst="rect">
            <a:avLst/>
          </a:prstGeom>
        </p:spPr>
      </p:pic>
    </p:spTree>
    <p:extLst>
      <p:ext uri="{BB962C8B-B14F-4D97-AF65-F5344CB8AC3E}">
        <p14:creationId xmlns:p14="http://schemas.microsoft.com/office/powerpoint/2010/main" val="381139666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4141"/>
            <a:ext cx="7554307" cy="1162381"/>
          </a:xfrm>
          <a:prstGeom prst="rect">
            <a:avLst/>
          </a:prstGeom>
          <a:solidFill>
            <a:schemeClr val="bg1"/>
          </a:solidFill>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5943600"/>
            <a:ext cx="9139237" cy="8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5120" y="219721"/>
            <a:ext cx="7038394"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Handling Money and Cookies</a:t>
            </a:r>
            <a:endParaRPr lang="en-US" sz="3600" dirty="0">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76807" y="1158240"/>
            <a:ext cx="8790994" cy="5047536"/>
          </a:xfrm>
          <a:prstGeom prst="rect">
            <a:avLst/>
          </a:prstGeom>
          <a:noFill/>
        </p:spPr>
        <p:txBody>
          <a:bodyPr wrap="square" rtlCol="0">
            <a:spAutoFit/>
          </a:bodyPr>
          <a:lstStyle/>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Payment is collected only when cookies are delivered, except for Gift of Caring.</a:t>
            </a: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Checks should be made payable to “Girl Scout Troop XXXX.”</a:t>
            </a: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Girls should not accept bills larger than $20.</a:t>
            </a: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“Money Mondays” - Turn </a:t>
            </a:r>
            <a:r>
              <a:rPr lang="en-US" dirty="0">
                <a:latin typeface="Arial" panose="020B0604020202020204" pitchFamily="34" charset="0"/>
                <a:ea typeface="MS Gothic" pitchFamily="49" charset="-128"/>
                <a:cs typeface="Arial" panose="020B0604020202020204" pitchFamily="34" charset="0"/>
              </a:rPr>
              <a:t>in any money collected in the prior </a:t>
            </a:r>
            <a:r>
              <a:rPr lang="en-US" dirty="0" smtClean="0">
                <a:latin typeface="Arial" panose="020B0604020202020204" pitchFamily="34" charset="0"/>
                <a:ea typeface="MS Gothic" pitchFamily="49" charset="-128"/>
                <a:cs typeface="Arial" panose="020B0604020202020204" pitchFamily="34" charset="0"/>
              </a:rPr>
              <a:t>week.</a:t>
            </a:r>
            <a:endParaRPr lang="en-US" dirty="0">
              <a:latin typeface="Arial" panose="020B0604020202020204" pitchFamily="34" charset="0"/>
              <a:ea typeface="MS Gothic" pitchFamily="49" charset="-128"/>
              <a:cs typeface="Arial" panose="020B0604020202020204" pitchFamily="34" charset="0"/>
            </a:endParaRP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Monies should be submitted to the Troop Cookie Chair in their original format. i.e., if you receive cash, you turn in the cash.  Money should </a:t>
            </a:r>
            <a:r>
              <a:rPr lang="en-US" b="1" u="sng" dirty="0" smtClean="0">
                <a:latin typeface="Arial" panose="020B0604020202020204" pitchFamily="34" charset="0"/>
                <a:ea typeface="MS Gothic" pitchFamily="49" charset="-128"/>
                <a:cs typeface="Arial" panose="020B0604020202020204" pitchFamily="34" charset="0"/>
              </a:rPr>
              <a:t>never be deposited into a personal bank account.</a:t>
            </a:r>
            <a:r>
              <a:rPr lang="en-US" dirty="0" smtClean="0">
                <a:latin typeface="Arial" panose="020B0604020202020204" pitchFamily="34" charset="0"/>
                <a:ea typeface="MS Gothic" pitchFamily="49" charset="-128"/>
                <a:cs typeface="Arial" panose="020B0604020202020204" pitchFamily="34" charset="0"/>
              </a:rPr>
              <a:t> (</a:t>
            </a:r>
            <a:r>
              <a:rPr lang="en-US" i="1" dirty="0" smtClean="0">
                <a:latin typeface="Arial" panose="020B0604020202020204" pitchFamily="34" charset="0"/>
                <a:ea typeface="MS Gothic" pitchFamily="49" charset="-128"/>
                <a:cs typeface="Arial" panose="020B0604020202020204" pitchFamily="34" charset="0"/>
              </a:rPr>
              <a:t>Good intentions or not, that is  embezzling.) </a:t>
            </a:r>
            <a:endParaRPr lang="en-US" b="1" i="1" u="sng" dirty="0" smtClean="0">
              <a:latin typeface="Arial" panose="020B0604020202020204" pitchFamily="34" charset="0"/>
              <a:ea typeface="MS Gothic" pitchFamily="49" charset="-128"/>
              <a:cs typeface="Arial" panose="020B0604020202020204" pitchFamily="34" charset="0"/>
            </a:endParaRP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Your Troop Cookie Chair (TCC) will receipt every cookie and money transaction.  Keep your copy of the receipt for your records. </a:t>
            </a:r>
          </a:p>
          <a:p>
            <a:pPr marL="230188" indent="-230188">
              <a:spcBef>
                <a:spcPts val="600"/>
              </a:spcBef>
              <a:spcAft>
                <a:spcPts val="600"/>
              </a:spcAft>
              <a:buFont typeface="Arial" pitchFamily="34" charset="0"/>
              <a:buChar char="•"/>
            </a:pPr>
            <a:r>
              <a:rPr lang="en-US" dirty="0">
                <a:latin typeface="Arial" panose="020B0604020202020204" pitchFamily="34" charset="0"/>
                <a:ea typeface="MS Gothic" pitchFamily="49" charset="-128"/>
                <a:cs typeface="Arial" panose="020B0604020202020204" pitchFamily="34" charset="0"/>
              </a:rPr>
              <a:t>Touch-base </a:t>
            </a:r>
            <a:r>
              <a:rPr lang="en-US" dirty="0" smtClean="0">
                <a:latin typeface="Arial" panose="020B0604020202020204" pitchFamily="34" charset="0"/>
                <a:ea typeface="MS Gothic" pitchFamily="49" charset="-128"/>
                <a:cs typeface="Arial" panose="020B0604020202020204" pitchFamily="34" charset="0"/>
              </a:rPr>
              <a:t>Tuesdays  - Contact </a:t>
            </a:r>
            <a:r>
              <a:rPr lang="en-US" dirty="0">
                <a:latin typeface="Arial" panose="020B0604020202020204" pitchFamily="34" charset="0"/>
                <a:ea typeface="MS Gothic" pitchFamily="49" charset="-128"/>
                <a:cs typeface="Arial" panose="020B0604020202020204" pitchFamily="34" charset="0"/>
              </a:rPr>
              <a:t>the </a:t>
            </a:r>
            <a:r>
              <a:rPr lang="en-US" dirty="0" smtClean="0">
                <a:latin typeface="Arial" panose="020B0604020202020204" pitchFamily="34" charset="0"/>
                <a:ea typeface="MS Gothic" pitchFamily="49" charset="-128"/>
                <a:cs typeface="Arial" panose="020B0604020202020204" pitchFamily="34" charset="0"/>
              </a:rPr>
              <a:t>TCC </a:t>
            </a:r>
            <a:r>
              <a:rPr lang="en-US" dirty="0">
                <a:latin typeface="Arial" panose="020B0604020202020204" pitchFamily="34" charset="0"/>
                <a:ea typeface="MS Gothic" pitchFamily="49" charset="-128"/>
                <a:cs typeface="Arial" panose="020B0604020202020204" pitchFamily="34" charset="0"/>
              </a:rPr>
              <a:t>and let the TCC know if any additional cookies are </a:t>
            </a:r>
            <a:r>
              <a:rPr lang="en-US" dirty="0" smtClean="0">
                <a:latin typeface="Arial" panose="020B0604020202020204" pitchFamily="34" charset="0"/>
                <a:ea typeface="MS Gothic" pitchFamily="49" charset="-128"/>
                <a:cs typeface="Arial" panose="020B0604020202020204" pitchFamily="34" charset="0"/>
              </a:rPr>
              <a:t>needed </a:t>
            </a:r>
            <a:r>
              <a:rPr lang="en-US" dirty="0">
                <a:latin typeface="Arial" panose="020B0604020202020204" pitchFamily="34" charset="0"/>
                <a:ea typeface="MS Gothic" pitchFamily="49" charset="-128"/>
                <a:cs typeface="Arial" panose="020B0604020202020204" pitchFamily="34" charset="0"/>
              </a:rPr>
              <a:t>or if the girl is having trouble selling her inventory</a:t>
            </a:r>
            <a:r>
              <a:rPr lang="en-US" dirty="0" smtClean="0">
                <a:latin typeface="Arial" panose="020B0604020202020204" pitchFamily="34" charset="0"/>
                <a:ea typeface="MS Gothic" pitchFamily="49" charset="-128"/>
                <a:cs typeface="Arial" panose="020B0604020202020204" pitchFamily="34" charset="0"/>
              </a:rPr>
              <a:t>.  Communication is critical!</a:t>
            </a:r>
          </a:p>
          <a:p>
            <a:pPr marL="230188" indent="-230188">
              <a:spcBef>
                <a:spcPts val="600"/>
              </a:spcBef>
              <a:spcAft>
                <a:spcPts val="600"/>
              </a:spcAft>
              <a:buFont typeface="Arial" pitchFamily="34" charset="0"/>
              <a:buChar char="•"/>
            </a:pPr>
            <a:r>
              <a:rPr lang="en-US" dirty="0" smtClean="0">
                <a:latin typeface="Arial" panose="020B0604020202020204" pitchFamily="34" charset="0"/>
                <a:ea typeface="MS Gothic" pitchFamily="49" charset="-128"/>
                <a:cs typeface="Arial" panose="020B0604020202020204" pitchFamily="34" charset="0"/>
              </a:rPr>
              <a:t>Cookies should be stored indoors in a controlled environment away from pets and pests. </a:t>
            </a:r>
          </a:p>
        </p:txBody>
      </p:sp>
      <p:pic>
        <p:nvPicPr>
          <p:cNvPr id="993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6265" y="122555"/>
            <a:ext cx="884555" cy="88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1643647"/>
            <a:ext cx="926496" cy="119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03283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34000" cy="1170801"/>
          </a:xfrm>
          <a:prstGeom prst="rect">
            <a:avLst/>
          </a:prstGeom>
        </p:spPr>
      </p:pic>
      <p:sp>
        <p:nvSpPr>
          <p:cNvPr id="8" name="TextBox 7"/>
          <p:cNvSpPr txBox="1"/>
          <p:nvPr/>
        </p:nvSpPr>
        <p:spPr>
          <a:xfrm>
            <a:off x="152400" y="208975"/>
            <a:ext cx="3581399"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Gothic" pitchFamily="49" charset="-128"/>
                <a:cs typeface="Arial" panose="020B0604020202020204" pitchFamily="34" charset="0"/>
              </a:rPr>
              <a:t>Consequences</a:t>
            </a:r>
            <a:endParaRPr lang="en-US" sz="3600" dirty="0">
              <a:latin typeface="Arial" panose="020B0604020202020204" pitchFamily="34" charset="0"/>
              <a:ea typeface="MS Gothic" pitchFamily="49" charset="-128"/>
              <a:cs typeface="Arial" panose="020B0604020202020204" pitchFamily="34" charset="0"/>
            </a:endParaRPr>
          </a:p>
        </p:txBody>
      </p:sp>
      <p:pic>
        <p:nvPicPr>
          <p:cNvPr id="1044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177803" y="122903"/>
            <a:ext cx="2966197" cy="6506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304800" y="1447800"/>
            <a:ext cx="8153400" cy="1981200"/>
          </a:xfrm>
          <a:prstGeom prst="rect">
            <a:avLst/>
          </a:prstGeom>
        </p:spPr>
        <p:txBody>
          <a:bodyPr vert="horz" lIns="91440" tIns="45720" rIns="91440" bIns="45720" rtlCol="0">
            <a:noAutofit/>
          </a:bodyPr>
          <a:lstStyle/>
          <a:p>
            <a:pPr marL="63500">
              <a:spcAft>
                <a:spcPts val="600"/>
              </a:spcAft>
            </a:pPr>
            <a:r>
              <a:rPr lang="en-US" sz="2400" dirty="0" smtClean="0">
                <a:latin typeface="Arial" panose="020B0604020202020204" pitchFamily="34" charset="0"/>
                <a:ea typeface="MS PGothic" pitchFamily="34" charset="-128"/>
                <a:cs typeface="Arial" panose="020B0604020202020204" pitchFamily="34" charset="0"/>
              </a:rPr>
              <a:t>Troops</a:t>
            </a:r>
            <a:r>
              <a:rPr lang="en-US" sz="2400" dirty="0">
                <a:latin typeface="Arial" panose="020B0604020202020204" pitchFamily="34" charset="0"/>
                <a:ea typeface="MS PGothic" pitchFamily="34" charset="-128"/>
                <a:cs typeface="Arial" panose="020B0604020202020204" pitchFamily="34" charset="0"/>
              </a:rPr>
              <a:t>, girls and parents must follow all of the rules </a:t>
            </a:r>
            <a:r>
              <a:rPr lang="en-US" sz="2400" dirty="0" smtClean="0">
                <a:latin typeface="Arial" panose="020B0604020202020204" pitchFamily="34" charset="0"/>
                <a:ea typeface="MS PGothic" pitchFamily="34" charset="-128"/>
                <a:cs typeface="Arial" panose="020B0604020202020204" pitchFamily="34" charset="0"/>
              </a:rPr>
              <a:t>of </a:t>
            </a:r>
            <a:r>
              <a:rPr lang="en-US" sz="2400" dirty="0">
                <a:latin typeface="Arial" panose="020B0604020202020204" pitchFamily="34" charset="0"/>
                <a:ea typeface="MS PGothic" pitchFamily="34" charset="-128"/>
                <a:cs typeface="Arial" panose="020B0604020202020204" pitchFamily="34" charset="0"/>
              </a:rPr>
              <a:t>the Cookie Program</a:t>
            </a:r>
            <a:r>
              <a:rPr lang="en-US" sz="2400" dirty="0" smtClean="0">
                <a:latin typeface="Arial" panose="020B0604020202020204" pitchFamily="34" charset="0"/>
                <a:ea typeface="MS PGothic" pitchFamily="34" charset="-128"/>
                <a:cs typeface="Arial" panose="020B0604020202020204" pitchFamily="34" charset="0"/>
              </a:rPr>
              <a:t>. Possible consequences for failing to follow the rules:</a:t>
            </a:r>
            <a:endParaRPr lang="en-US" sz="2400" dirty="0">
              <a:latin typeface="Arial" panose="020B0604020202020204" pitchFamily="34" charset="0"/>
              <a:ea typeface="MS PGothic" pitchFamily="34" charset="-128"/>
              <a:cs typeface="Arial" panose="020B0604020202020204" pitchFamily="34" charset="0"/>
            </a:endParaRPr>
          </a:p>
          <a:p>
            <a:pPr marL="342900" indent="-342900">
              <a:spcAft>
                <a:spcPts val="600"/>
              </a:spcAft>
              <a:buFont typeface="Arial" panose="020B0604020202020204" pitchFamily="34" charset="0"/>
              <a:buChar char="•"/>
            </a:pPr>
            <a:r>
              <a:rPr lang="en-US" sz="2000" dirty="0" smtClean="0">
                <a:latin typeface="Arial" panose="020B0604020202020204" pitchFamily="34" charset="0"/>
                <a:ea typeface="MS PGothic" pitchFamily="34" charset="-128"/>
                <a:cs typeface="Arial" panose="020B0604020202020204" pitchFamily="34" charset="0"/>
              </a:rPr>
              <a:t>Loss of girl or troop rewards earned</a:t>
            </a:r>
          </a:p>
          <a:p>
            <a:pPr marL="342900" indent="-342900">
              <a:spcAft>
                <a:spcPts val="600"/>
              </a:spcAft>
              <a:buFont typeface="Arial" panose="020B0604020202020204" pitchFamily="34" charset="0"/>
              <a:buChar char="•"/>
            </a:pPr>
            <a:r>
              <a:rPr lang="en-US" sz="2000" dirty="0" smtClean="0">
                <a:latin typeface="Arial" panose="020B0604020202020204" pitchFamily="34" charset="0"/>
                <a:ea typeface="MS PGothic" pitchFamily="34" charset="-128"/>
                <a:cs typeface="Arial" panose="020B0604020202020204" pitchFamily="34" charset="0"/>
              </a:rPr>
              <a:t>Loss of troop proceeds</a:t>
            </a:r>
          </a:p>
          <a:p>
            <a:pPr marL="342900" indent="-342900">
              <a:spcAft>
                <a:spcPts val="600"/>
              </a:spcAft>
              <a:buFont typeface="Arial" panose="020B0604020202020204" pitchFamily="34" charset="0"/>
              <a:buChar char="•"/>
            </a:pPr>
            <a:r>
              <a:rPr lang="en-US" sz="2000" dirty="0" smtClean="0">
                <a:latin typeface="Arial" panose="020B0604020202020204" pitchFamily="34" charset="0"/>
                <a:ea typeface="MS PGothic" pitchFamily="34" charset="-128"/>
                <a:cs typeface="Arial" panose="020B0604020202020204" pitchFamily="34" charset="0"/>
              </a:rPr>
              <a:t>No future </a:t>
            </a:r>
            <a:r>
              <a:rPr lang="en-US" sz="2000" dirty="0" err="1" smtClean="0">
                <a:latin typeface="Arial" panose="020B0604020202020204" pitchFamily="34" charset="0"/>
                <a:ea typeface="MS PGothic" pitchFamily="34" charset="-128"/>
                <a:cs typeface="Arial" panose="020B0604020202020204" pitchFamily="34" charset="0"/>
              </a:rPr>
              <a:t>boothing</a:t>
            </a:r>
            <a:endParaRPr lang="en-US" sz="2000" dirty="0" smtClean="0">
              <a:latin typeface="Arial" panose="020B0604020202020204" pitchFamily="34" charset="0"/>
              <a:ea typeface="MS PGothic" pitchFamily="34" charset="-128"/>
              <a:cs typeface="Arial" panose="020B0604020202020204" pitchFamily="34" charset="0"/>
            </a:endParaRPr>
          </a:p>
          <a:p>
            <a:pPr>
              <a:spcAft>
                <a:spcPts val="600"/>
              </a:spcAft>
            </a:pPr>
            <a:endParaRPr lang="en-US" sz="2000" dirty="0">
              <a:latin typeface="Amerigo BT" panose="020E0503050506020204" pitchFamily="34" charset="0"/>
              <a:ea typeface="MS PGothic" pitchFamily="34" charset="-128"/>
            </a:endParaRPr>
          </a:p>
        </p:txBody>
      </p:sp>
      <p:pic>
        <p:nvPicPr>
          <p:cNvPr id="1044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 y="4191000"/>
            <a:ext cx="23145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9000" y="3182302"/>
            <a:ext cx="4958603" cy="3170099"/>
          </a:xfrm>
          <a:prstGeom prst="rect">
            <a:avLst/>
          </a:prstGeom>
          <a:ln>
            <a:solidFill>
              <a:schemeClr val="accent1"/>
            </a:solidFill>
          </a:ln>
        </p:spPr>
        <p:txBody>
          <a:bodyPr wrap="square">
            <a:spAutoFit/>
          </a:bodyPr>
          <a:lstStyle/>
          <a:p>
            <a:r>
              <a:rPr lang="en-US" sz="2000" b="1" dirty="0" smtClean="0">
                <a:latin typeface="Arial" panose="020B0604020202020204" pitchFamily="34" charset="0"/>
                <a:cs typeface="Arial" panose="020B0604020202020204" pitchFamily="34" charset="0"/>
              </a:rPr>
              <a:t>Most common violations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Selling for the incorrect price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Doing a walkabout in a commercial area</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Selling in front of a school without approval</a:t>
            </a:r>
          </a:p>
          <a:p>
            <a:pPr marL="285750" indent="-285750">
              <a:buFont typeface="Arial" panose="020B0604020202020204" pitchFamily="34" charset="0"/>
              <a:buChar char="•"/>
            </a:pPr>
            <a:r>
              <a:rPr lang="en-US" dirty="0" err="1" smtClean="0">
                <a:latin typeface="Arial" panose="020B0604020202020204" pitchFamily="34" charset="0"/>
                <a:cs typeface="Arial" panose="020B0604020202020204" pitchFamily="34" charset="0"/>
              </a:rPr>
              <a:t>Boothing</a:t>
            </a:r>
            <a:r>
              <a:rPr lang="en-US" dirty="0" smtClean="0">
                <a:latin typeface="Arial" panose="020B0604020202020204" pitchFamily="34" charset="0"/>
                <a:cs typeface="Arial" panose="020B0604020202020204" pitchFamily="34" charset="0"/>
              </a:rPr>
              <a:t> outside of GSGLA borders</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Girls selling or delivering alone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Incorrect girl/adult ratio at booth</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Inappropriate behavior at booth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Not cleaning up after at booth site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Failure to pay for cookies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50141">
            <a:off x="6292336" y="587780"/>
            <a:ext cx="1031503" cy="1031503"/>
          </a:xfrm>
          <a:prstGeom prst="rect">
            <a:avLst/>
          </a:prstGeom>
        </p:spPr>
      </p:pic>
      <p:pic>
        <p:nvPicPr>
          <p:cNvPr id="1003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5901" y="2547302"/>
            <a:ext cx="127000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57564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3" y="0"/>
            <a:ext cx="3764733" cy="1219200"/>
          </a:xfrm>
          <a:prstGeom prst="rect">
            <a:avLst/>
          </a:prstGeom>
        </p:spPr>
      </p:pic>
      <p:pic>
        <p:nvPicPr>
          <p:cNvPr id="1198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0404">
            <a:off x="6081772" y="411102"/>
            <a:ext cx="2816225"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228600"/>
            <a:ext cx="289560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Order Cards</a:t>
            </a:r>
            <a:endParaRPr lang="en-US" sz="3600" dirty="0">
              <a:latin typeface="Arial" panose="020B0604020202020204" pitchFamily="34" charset="0"/>
              <a:ea typeface="MS PGothic" pitchFamily="34" charset="-128"/>
              <a:cs typeface="Arial" panose="020B0604020202020204" pitchFamily="34" charset="0"/>
            </a:endParaRPr>
          </a:p>
        </p:txBody>
      </p:sp>
      <p:pic>
        <p:nvPicPr>
          <p:cNvPr id="68610" name="Picture 2"/>
          <p:cNvPicPr>
            <a:picLocks noChangeAspect="1" noChangeArrowheads="1"/>
          </p:cNvPicPr>
          <p:nvPr/>
        </p:nvPicPr>
        <p:blipFill>
          <a:blip r:embed="rId5" cstate="print"/>
          <a:srcRect/>
          <a:stretch>
            <a:fillRect/>
          </a:stretch>
        </p:blipFill>
        <p:spPr bwMode="auto">
          <a:xfrm>
            <a:off x="4786964" y="3787541"/>
            <a:ext cx="3657600" cy="2821539"/>
          </a:xfrm>
          <a:prstGeom prst="rect">
            <a:avLst/>
          </a:prstGeom>
          <a:noFill/>
          <a:ln w="9525">
            <a:solidFill>
              <a:schemeClr val="tx1"/>
            </a:solidFill>
            <a:miter lim="800000"/>
            <a:headEnd/>
            <a:tailEnd/>
          </a:ln>
        </p:spPr>
      </p:pic>
      <p:sp>
        <p:nvSpPr>
          <p:cNvPr id="9" name="Content Placeholder 2"/>
          <p:cNvSpPr txBox="1">
            <a:spLocks/>
          </p:cNvSpPr>
          <p:nvPr/>
        </p:nvSpPr>
        <p:spPr>
          <a:xfrm>
            <a:off x="381000" y="1417637"/>
            <a:ext cx="8305800" cy="2392363"/>
          </a:xfrm>
          <a:prstGeom prst="rect">
            <a:avLst/>
          </a:prstGeom>
        </p:spPr>
        <p:txBody>
          <a:bodyPr vert="horz" lIns="91440" tIns="45720" rIns="91440" bIns="45720" rtlCol="0">
            <a:normAutofit/>
          </a:bodyPr>
          <a:lstStyle/>
          <a:p>
            <a:pPr marL="228600" lvl="0" indent="-228600">
              <a:spcBef>
                <a:spcPct val="20000"/>
              </a:spcBef>
              <a:buFont typeface="Arial" pitchFamily="34" charset="0"/>
              <a:buChar char="•"/>
              <a:defRPr/>
            </a:pPr>
            <a:r>
              <a:rPr lang="en-US" sz="2400" dirty="0" smtClean="0">
                <a:latin typeface="Arial" panose="020B0604020202020204" pitchFamily="34" charset="0"/>
                <a:ea typeface="MS Gothic" pitchFamily="49" charset="-128"/>
                <a:cs typeface="Arial" panose="020B0604020202020204" pitchFamily="34" charset="0"/>
              </a:rPr>
              <a:t>Girls will receive at cookie distribution.</a:t>
            </a:r>
          </a:p>
          <a:p>
            <a:pPr marL="22860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effectLst/>
                <a:uLnTx/>
                <a:uFillTx/>
                <a:latin typeface="Arial" panose="020B0604020202020204" pitchFamily="34" charset="0"/>
                <a:ea typeface="MS Gothic" pitchFamily="49" charset="-128"/>
                <a:cs typeface="Arial" panose="020B0604020202020204" pitchFamily="34" charset="0"/>
              </a:rPr>
              <a:t>Girls can track customer orders and </a:t>
            </a:r>
          </a:p>
          <a:p>
            <a:pPr marR="0" lvl="0" defTabSz="914400" rtl="0" eaLnBrk="1" fontAlgn="auto" latinLnBrk="0" hangingPunct="1">
              <a:lnSpc>
                <a:spcPct val="100000"/>
              </a:lnSpc>
              <a:spcBef>
                <a:spcPct val="20000"/>
              </a:spcBef>
              <a:spcAft>
                <a:spcPts val="0"/>
              </a:spcAft>
              <a:buClrTx/>
              <a:buSzTx/>
              <a:tabLst/>
              <a:defRPr/>
            </a:pPr>
            <a:r>
              <a:rPr lang="en-US" sz="2400" dirty="0">
                <a:latin typeface="Arial" panose="020B0604020202020204" pitchFamily="34" charset="0"/>
                <a:ea typeface="MS Gothic" pitchFamily="49" charset="-128"/>
                <a:cs typeface="Arial" panose="020B0604020202020204" pitchFamily="34" charset="0"/>
              </a:rPr>
              <a:t> </a:t>
            </a:r>
            <a:r>
              <a:rPr lang="en-US" sz="2400" dirty="0" smtClean="0">
                <a:latin typeface="Arial" panose="020B0604020202020204" pitchFamily="34" charset="0"/>
                <a:ea typeface="MS Gothic" pitchFamily="49" charset="-128"/>
                <a:cs typeface="Arial" panose="020B0604020202020204" pitchFamily="34" charset="0"/>
              </a:rPr>
              <a:t>  </a:t>
            </a:r>
            <a:r>
              <a:rPr kumimoji="0" lang="en-US" sz="2400" b="0" i="0" u="none" strike="noStrike" kern="1200" cap="none" spc="0" normalizeH="0" baseline="0" noProof="0" dirty="0" smtClean="0">
                <a:ln>
                  <a:noFill/>
                </a:ln>
                <a:effectLst/>
                <a:uLnTx/>
                <a:uFillTx/>
                <a:latin typeface="Arial" panose="020B0604020202020204" pitchFamily="34" charset="0"/>
                <a:ea typeface="MS Gothic" pitchFamily="49" charset="-128"/>
                <a:cs typeface="Arial" panose="020B0604020202020204" pitchFamily="34" charset="0"/>
              </a:rPr>
              <a:t>contact information for call backs.</a:t>
            </a:r>
          </a:p>
          <a:p>
            <a:pPr marL="228600" marR="0" lvl="0" indent="-2286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effectLst/>
                <a:uLnTx/>
                <a:uFillTx/>
                <a:latin typeface="Arial" panose="020B0604020202020204" pitchFamily="34" charset="0"/>
                <a:ea typeface="MS Gothic" pitchFamily="49" charset="-128"/>
                <a:cs typeface="Arial" panose="020B0604020202020204" pitchFamily="34" charset="0"/>
              </a:rPr>
              <a:t>Rewards displayed on the back of the card.</a:t>
            </a:r>
          </a:p>
        </p:txBody>
      </p:sp>
      <p:pic>
        <p:nvPicPr>
          <p:cNvPr id="68611" name="Picture 3"/>
          <p:cNvPicPr>
            <a:picLocks noChangeAspect="1" noChangeArrowheads="1"/>
          </p:cNvPicPr>
          <p:nvPr/>
        </p:nvPicPr>
        <p:blipFill>
          <a:blip r:embed="rId6" cstate="print"/>
          <a:srcRect/>
          <a:stretch>
            <a:fillRect/>
          </a:stretch>
        </p:blipFill>
        <p:spPr bwMode="auto">
          <a:xfrm>
            <a:off x="685800" y="3810000"/>
            <a:ext cx="3657600" cy="283547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9587833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362"/>
            <a:ext cx="5410200" cy="1540404"/>
          </a:xfrm>
          <a:prstGeom prst="rect">
            <a:avLst/>
          </a:prstGeom>
        </p:spPr>
      </p:pic>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204825"/>
            <a:ext cx="2968625" cy="651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1460" y="263461"/>
            <a:ext cx="287274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Cookie Club</a:t>
            </a:r>
            <a:endParaRPr lang="en-US" sz="3600" dirty="0">
              <a:latin typeface="Arial" panose="020B0604020202020204" pitchFamily="34" charset="0"/>
              <a:ea typeface="MS PGothic" pitchFamily="34" charset="-128"/>
              <a:cs typeface="Arial" panose="020B0604020202020204" pitchFamily="34" charset="0"/>
            </a:endParaRPr>
          </a:p>
        </p:txBody>
      </p:sp>
      <p:sp>
        <p:nvSpPr>
          <p:cNvPr id="15" name="Content Placeholder 2"/>
          <p:cNvSpPr txBox="1">
            <a:spLocks/>
          </p:cNvSpPr>
          <p:nvPr/>
        </p:nvSpPr>
        <p:spPr>
          <a:xfrm>
            <a:off x="70400" y="1447800"/>
            <a:ext cx="8153400" cy="4953000"/>
          </a:xfrm>
          <a:prstGeom prst="rect">
            <a:avLst/>
          </a:prstGeom>
        </p:spPr>
        <p:txBody>
          <a:bodyPr vert="horz" lIns="91440" tIns="45720" rIns="91440" bIns="45720" rtlCol="0">
            <a:normAutofit/>
          </a:bodyPr>
          <a:lstStyle/>
          <a:p>
            <a:pPr lvl="0">
              <a:spcBef>
                <a:spcPct val="20000"/>
              </a:spcBef>
              <a:defRPr/>
            </a:pPr>
            <a:endParaRPr lang="en-US" sz="2400" dirty="0" smtClean="0">
              <a:latin typeface="Amerigo BT" panose="020E0503050506020204" pitchFamily="34" charset="0"/>
              <a:ea typeface="MS Gothic" pitchFamily="49" charset="-128"/>
            </a:endParaRPr>
          </a:p>
        </p:txBody>
      </p:sp>
      <p:sp>
        <p:nvSpPr>
          <p:cNvPr id="3" name="Rectangle 2"/>
          <p:cNvSpPr/>
          <p:nvPr/>
        </p:nvSpPr>
        <p:spPr>
          <a:xfrm>
            <a:off x="184819" y="875556"/>
            <a:ext cx="5638800" cy="400110"/>
          </a:xfrm>
          <a:prstGeom prst="rect">
            <a:avLst/>
          </a:prstGeom>
        </p:spPr>
        <p:txBody>
          <a:bodyPr wrap="square">
            <a:spAutoFit/>
          </a:bodyPr>
          <a:lstStyle/>
          <a:p>
            <a:r>
              <a:rPr lang="en-US" sz="2000" b="1" dirty="0" smtClean="0">
                <a:solidFill>
                  <a:schemeClr val="bg1"/>
                </a:solidFill>
                <a:latin typeface="Arial" panose="020B0604020202020204" pitchFamily="34" charset="0"/>
                <a:cs typeface="Arial" panose="020B0604020202020204" pitchFamily="34" charset="0"/>
                <a:hlinkClick r:id="rId5"/>
              </a:rPr>
              <a:t>www.littlebrowniebaker.com</a:t>
            </a:r>
            <a:endParaRPr lang="en-US" sz="2000" b="1" dirty="0">
              <a:solidFill>
                <a:schemeClr val="bg1"/>
              </a:solidFill>
              <a:latin typeface="Arial" panose="020B0604020202020204" pitchFamily="34" charset="0"/>
              <a:cs typeface="Arial" panose="020B0604020202020204" pitchFamily="34" charset="0"/>
            </a:endParaRPr>
          </a:p>
        </p:txBody>
      </p:sp>
      <p:pic>
        <p:nvPicPr>
          <p:cNvPr id="9933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8000" y="1722437"/>
            <a:ext cx="33782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0"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24432" t="15171" r="29646" b="12280"/>
          <a:stretch/>
        </p:blipFill>
        <p:spPr bwMode="auto">
          <a:xfrm>
            <a:off x="159922" y="2489417"/>
            <a:ext cx="4372924" cy="388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85360" y="2362200"/>
            <a:ext cx="3657600" cy="3416320"/>
          </a:xfrm>
          <a:prstGeom prst="rect">
            <a:avLst/>
          </a:prstGeom>
        </p:spPr>
        <p:txBody>
          <a:bodyPr wrap="square">
            <a:spAutoFit/>
          </a:bodyPr>
          <a:lstStyle/>
          <a:p>
            <a:r>
              <a:rPr lang="en-US" dirty="0">
                <a:latin typeface="Arial" panose="020B0604020202020204" pitchFamily="34" charset="0"/>
                <a:cs typeface="Arial" panose="020B0604020202020204" pitchFamily="34" charset="0"/>
              </a:rPr>
              <a:t>In Cookie Club, girls email customers customizable </a:t>
            </a:r>
            <a:r>
              <a:rPr lang="en-US" dirty="0" err="1">
                <a:latin typeface="Arial" panose="020B0604020202020204" pitchFamily="34" charset="0"/>
                <a:cs typeface="Arial" panose="020B0604020202020204" pitchFamily="34" charset="0"/>
              </a:rPr>
              <a:t>eCards</a:t>
            </a:r>
            <a:r>
              <a:rPr lang="en-US" dirty="0">
                <a:latin typeface="Arial" panose="020B0604020202020204" pitchFamily="34" charset="0"/>
                <a:cs typeface="Arial" panose="020B0604020202020204" pitchFamily="34" charset="0"/>
              </a:rPr>
              <a:t> asking for online orders. Customers place orders online, and the orders are automatically recorded in the girl’s Cookie Club account. It’s the faster, easier way to reach high </a:t>
            </a:r>
            <a:r>
              <a:rPr lang="en-US" dirty="0" smtClean="0">
                <a:latin typeface="Arial" panose="020B0604020202020204" pitchFamily="34" charset="0"/>
                <a:cs typeface="Arial" panose="020B0604020202020204" pitchFamily="34" charset="0"/>
              </a:rPr>
              <a:t>goals.  Girls can also play cookie games, learn cookie crafts and learn how to decorate their booths and sell cookies. </a:t>
            </a:r>
            <a:endParaRPr lang="en-US" dirty="0">
              <a:latin typeface="Arial" panose="020B0604020202020204" pitchFamily="34" charset="0"/>
              <a:cs typeface="Arial" panose="020B0604020202020204" pitchFamily="34" charset="0"/>
            </a:endParaRPr>
          </a:p>
        </p:txBody>
      </p:sp>
      <p:pic>
        <p:nvPicPr>
          <p:cNvPr id="10137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9080" y="1103531"/>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87833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85"/>
            <a:ext cx="4373660" cy="1245278"/>
          </a:xfrm>
          <a:prstGeom prst="rect">
            <a:avLst/>
          </a:prstGeom>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18596"/>
            <a:ext cx="16394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998663" y="5422900"/>
            <a:ext cx="4181475" cy="1016000"/>
          </a:xfrm>
          <a:prstGeom prst="rect">
            <a:avLst/>
          </a:prstGeom>
          <a:noFill/>
        </p:spPr>
        <p:txBody>
          <a:bodyPr>
            <a:spAutoFit/>
          </a:bodyPr>
          <a:lstStyle/>
          <a:p>
            <a:pPr fontAlgn="auto">
              <a:spcBef>
                <a:spcPts val="0"/>
              </a:spcBef>
              <a:spcAft>
                <a:spcPts val="0"/>
              </a:spcAft>
              <a:defRPr/>
            </a:pPr>
            <a:r>
              <a:rPr lang="en-US" sz="4000" b="1" dirty="0">
                <a:solidFill>
                  <a:schemeClr val="bg1"/>
                </a:solidFill>
                <a:latin typeface="+mj-lt"/>
                <a:ea typeface="+mn-ea"/>
                <a:cs typeface="Omnes Bold"/>
              </a:rPr>
              <a:t>Cookies</a:t>
            </a:r>
          </a:p>
          <a:p>
            <a:pPr fontAlgn="auto">
              <a:spcBef>
                <a:spcPts val="0"/>
              </a:spcBef>
              <a:spcAft>
                <a:spcPts val="0"/>
              </a:spcAft>
              <a:defRPr/>
            </a:pPr>
            <a:r>
              <a:rPr lang="en-US" sz="2000" b="1" dirty="0">
                <a:solidFill>
                  <a:schemeClr val="bg1"/>
                </a:solidFill>
                <a:latin typeface="+mj-lt"/>
                <a:ea typeface="+mn-ea"/>
                <a:cs typeface="Omnes Bold"/>
              </a:rPr>
              <a:t>Responsible Ingredients</a:t>
            </a:r>
          </a:p>
        </p:txBody>
      </p:sp>
      <p:sp>
        <p:nvSpPr>
          <p:cNvPr id="7" name="TextBox 6"/>
          <p:cNvSpPr txBox="1"/>
          <p:nvPr/>
        </p:nvSpPr>
        <p:spPr>
          <a:xfrm>
            <a:off x="202724" y="191724"/>
            <a:ext cx="3591877"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Cookie Central</a:t>
            </a:r>
            <a:endParaRPr lang="en-US" sz="3600" dirty="0">
              <a:latin typeface="Arial" panose="020B0604020202020204" pitchFamily="34" charset="0"/>
              <a:ea typeface="MS PGothic" pitchFamily="34" charset="-128"/>
              <a:cs typeface="Arial" panose="020B0604020202020204" pitchFamily="34" charset="0"/>
            </a:endParaRPr>
          </a:p>
        </p:txBody>
      </p:sp>
      <p:sp>
        <p:nvSpPr>
          <p:cNvPr id="9" name="Rectangle 13"/>
          <p:cNvSpPr>
            <a:spLocks noChangeArrowheads="1"/>
          </p:cNvSpPr>
          <p:nvPr/>
        </p:nvSpPr>
        <p:spPr bwMode="auto">
          <a:xfrm>
            <a:off x="4191001" y="1348151"/>
            <a:ext cx="4764722" cy="4970591"/>
          </a:xfrm>
          <a:prstGeom prst="rect">
            <a:avLst/>
          </a:prstGeom>
          <a:noFill/>
          <a:ln w="9525">
            <a:noFill/>
            <a:miter lim="800000"/>
            <a:headEnd/>
            <a:tailEnd/>
          </a:ln>
        </p:spPr>
        <p:txBody>
          <a:bodyPr wrap="square">
            <a:spAutoFit/>
          </a:bodyPr>
          <a:lstStyle/>
          <a:p>
            <a:pPr algn="ctr">
              <a:spcBef>
                <a:spcPts val="600"/>
              </a:spcBef>
              <a:defRPr/>
            </a:pPr>
            <a:r>
              <a:rPr lang="en-US" b="1" dirty="0" smtClean="0">
                <a:latin typeface="Arial" panose="020B0604020202020204" pitchFamily="34" charset="0"/>
                <a:ea typeface="MS Gothic" pitchFamily="49" charset="-128"/>
                <a:cs typeface="Arial" panose="020B0604020202020204" pitchFamily="34" charset="0"/>
              </a:rPr>
              <a:t>Should you have any questions, please contact your Troop Cookie Chair.</a:t>
            </a:r>
          </a:p>
          <a:p>
            <a:pPr marL="341313" indent="-341313">
              <a:spcBef>
                <a:spcPts val="600"/>
              </a:spcBef>
              <a:defRPr/>
            </a:pPr>
            <a:endParaRPr lang="en-US" dirty="0" smtClean="0">
              <a:latin typeface="Arial" panose="020B0604020202020204" pitchFamily="34" charset="0"/>
              <a:ea typeface="MS Gothic" pitchFamily="49" charset="-128"/>
              <a:cs typeface="Arial" panose="020B0604020202020204" pitchFamily="34" charset="0"/>
            </a:endParaRPr>
          </a:p>
          <a:p>
            <a:pPr>
              <a:spcBef>
                <a:spcPts val="600"/>
              </a:spcBef>
              <a:defRPr/>
            </a:pPr>
            <a:r>
              <a:rPr lang="en-US" dirty="0" smtClean="0">
                <a:latin typeface="Arial" panose="020B0604020202020204" pitchFamily="34" charset="0"/>
                <a:ea typeface="MS Gothic" pitchFamily="49" charset="-128"/>
                <a:cs typeface="Arial" panose="020B0604020202020204" pitchFamily="34" charset="0"/>
              </a:rPr>
              <a:t>Information can also be found at Cookie Central on the GSGLA website </a:t>
            </a:r>
            <a:r>
              <a:rPr lang="en-US" dirty="0">
                <a:latin typeface="Arial" panose="020B0604020202020204" pitchFamily="34" charset="0"/>
                <a:ea typeface="MS Gothic" pitchFamily="49" charset="-128"/>
                <a:cs typeface="Arial" panose="020B0604020202020204" pitchFamily="34" charset="0"/>
                <a:hlinkClick r:id="rId5"/>
              </a:rPr>
              <a:t>http://</a:t>
            </a:r>
            <a:r>
              <a:rPr lang="en-US" dirty="0" smtClean="0">
                <a:latin typeface="Arial" panose="020B0604020202020204" pitchFamily="34" charset="0"/>
                <a:ea typeface="MS Gothic" pitchFamily="49" charset="-128"/>
                <a:cs typeface="Arial" panose="020B0604020202020204" pitchFamily="34" charset="0"/>
                <a:hlinkClick r:id="rId5"/>
              </a:rPr>
              <a:t>www.girlscoutsla.org</a:t>
            </a:r>
            <a:r>
              <a:rPr lang="en-US" dirty="0" smtClean="0">
                <a:latin typeface="Arial" panose="020B0604020202020204" pitchFamily="34" charset="0"/>
                <a:ea typeface="MS Gothic" pitchFamily="49" charset="-128"/>
                <a:cs typeface="Arial" panose="020B0604020202020204" pitchFamily="34" charset="0"/>
              </a:rPr>
              <a:t> including:</a:t>
            </a:r>
            <a:endParaRPr lang="en-US" dirty="0">
              <a:latin typeface="Arial" panose="020B0604020202020204" pitchFamily="34" charset="0"/>
              <a:ea typeface="MS Gothic" pitchFamily="49" charset="-128"/>
              <a:cs typeface="Arial" panose="020B0604020202020204" pitchFamily="34" charset="0"/>
            </a:endParaRPr>
          </a:p>
          <a:p>
            <a:pPr marL="342900" indent="-342900">
              <a:spcBef>
                <a:spcPts val="600"/>
              </a:spcBef>
              <a:buFont typeface="Arial" panose="020B0604020202020204" pitchFamily="34" charset="0"/>
              <a:buChar char="•"/>
              <a:defRPr/>
            </a:pPr>
            <a:r>
              <a:rPr lang="en-US" dirty="0" smtClean="0">
                <a:latin typeface="Arial" panose="020B0604020202020204" pitchFamily="34" charset="0"/>
                <a:ea typeface="MS Gothic" pitchFamily="49" charset="-128"/>
                <a:cs typeface="Arial" panose="020B0604020202020204" pitchFamily="34" charset="0"/>
              </a:rPr>
              <a:t>Important dates</a:t>
            </a:r>
          </a:p>
          <a:p>
            <a:pPr marL="342900" indent="-342900">
              <a:spcBef>
                <a:spcPts val="600"/>
              </a:spcBef>
              <a:buFont typeface="Arial" panose="020B0604020202020204" pitchFamily="34" charset="0"/>
              <a:buChar char="•"/>
              <a:defRPr/>
            </a:pPr>
            <a:r>
              <a:rPr lang="en-US" dirty="0" smtClean="0">
                <a:latin typeface="Arial" panose="020B0604020202020204" pitchFamily="34" charset="0"/>
                <a:ea typeface="MS Gothic" pitchFamily="49" charset="-128"/>
                <a:cs typeface="Arial" panose="020B0604020202020204" pitchFamily="34" charset="0"/>
              </a:rPr>
              <a:t>Cookie </a:t>
            </a:r>
            <a:r>
              <a:rPr lang="en-US" dirty="0">
                <a:latin typeface="Arial" panose="020B0604020202020204" pitchFamily="34" charset="0"/>
                <a:ea typeface="MS Gothic" pitchFamily="49" charset="-128"/>
                <a:cs typeface="Arial" panose="020B0604020202020204" pitchFamily="34" charset="0"/>
              </a:rPr>
              <a:t>Locator &amp; mobile app</a:t>
            </a:r>
          </a:p>
          <a:p>
            <a:pPr marL="342900" indent="-342900">
              <a:spcBef>
                <a:spcPts val="600"/>
              </a:spcBef>
              <a:buFont typeface="Arial" panose="020B0604020202020204" pitchFamily="34" charset="0"/>
              <a:buChar char="•"/>
              <a:defRPr/>
            </a:pPr>
            <a:r>
              <a:rPr lang="en-US" dirty="0">
                <a:latin typeface="Arial" panose="020B0604020202020204" pitchFamily="34" charset="0"/>
                <a:ea typeface="MS Gothic" pitchFamily="49" charset="-128"/>
                <a:cs typeface="Arial" panose="020B0604020202020204" pitchFamily="34" charset="0"/>
              </a:rPr>
              <a:t>Link to Cookie </a:t>
            </a:r>
            <a:r>
              <a:rPr lang="en-US" dirty="0" smtClean="0">
                <a:latin typeface="Arial" panose="020B0604020202020204" pitchFamily="34" charset="0"/>
                <a:ea typeface="MS Gothic" pitchFamily="49" charset="-128"/>
                <a:cs typeface="Arial" panose="020B0604020202020204" pitchFamily="34" charset="0"/>
              </a:rPr>
              <a:t>Club</a:t>
            </a:r>
          </a:p>
          <a:p>
            <a:pPr marL="342900" indent="-342900">
              <a:spcBef>
                <a:spcPts val="600"/>
              </a:spcBef>
              <a:buFont typeface="Arial" panose="020B0604020202020204" pitchFamily="34" charset="0"/>
              <a:buChar char="•"/>
              <a:defRPr/>
            </a:pPr>
            <a:r>
              <a:rPr lang="en-US" dirty="0" smtClean="0">
                <a:latin typeface="Arial" panose="020B0604020202020204" pitchFamily="34" charset="0"/>
                <a:ea typeface="MS Gothic" pitchFamily="49" charset="-128"/>
                <a:cs typeface="Arial" panose="020B0604020202020204" pitchFamily="34" charset="0"/>
              </a:rPr>
              <a:t>Templates for signs</a:t>
            </a:r>
            <a:endParaRPr lang="en-US" dirty="0">
              <a:latin typeface="Arial" panose="020B0604020202020204" pitchFamily="34" charset="0"/>
              <a:ea typeface="MS Gothic" pitchFamily="49" charset="-128"/>
              <a:cs typeface="Arial" panose="020B0604020202020204" pitchFamily="34" charset="0"/>
            </a:endParaRPr>
          </a:p>
          <a:p>
            <a:pPr marL="342900" indent="-342900">
              <a:spcBef>
                <a:spcPts val="600"/>
              </a:spcBef>
              <a:buFont typeface="Arial" panose="020B0604020202020204" pitchFamily="34" charset="0"/>
              <a:buChar char="•"/>
              <a:defRPr/>
            </a:pPr>
            <a:r>
              <a:rPr lang="en-US" dirty="0">
                <a:latin typeface="Arial" panose="020B0604020202020204" pitchFamily="34" charset="0"/>
                <a:ea typeface="MS Gothic" pitchFamily="49" charset="-128"/>
                <a:cs typeface="Arial" panose="020B0604020202020204" pitchFamily="34" charset="0"/>
              </a:rPr>
              <a:t>Tips &amp; Activities from </a:t>
            </a:r>
            <a:r>
              <a:rPr lang="en-US" dirty="0" smtClean="0">
                <a:latin typeface="Arial" panose="020B0604020202020204" pitchFamily="34" charset="0"/>
                <a:ea typeface="MS Gothic" pitchFamily="49" charset="-128"/>
                <a:cs typeface="Arial" panose="020B0604020202020204" pitchFamily="34" charset="0"/>
              </a:rPr>
              <a:t>Little Brownie Baker</a:t>
            </a:r>
          </a:p>
          <a:p>
            <a:pPr marL="342900" indent="-342900">
              <a:spcBef>
                <a:spcPts val="600"/>
              </a:spcBef>
              <a:buFont typeface="Arial" panose="020B0604020202020204" pitchFamily="34" charset="0"/>
              <a:buChar char="•"/>
              <a:defRPr/>
            </a:pPr>
            <a:r>
              <a:rPr lang="en-US" dirty="0">
                <a:latin typeface="Arial" panose="020B0604020202020204" pitchFamily="34" charset="0"/>
                <a:ea typeface="MS Gothic" pitchFamily="49" charset="-128"/>
                <a:cs typeface="Arial" panose="020B0604020202020204" pitchFamily="34" charset="0"/>
              </a:rPr>
              <a:t>C</a:t>
            </a:r>
            <a:r>
              <a:rPr lang="en-US" dirty="0" smtClean="0">
                <a:latin typeface="Arial" panose="020B0604020202020204" pitchFamily="34" charset="0"/>
                <a:ea typeface="MS Gothic" pitchFamily="49" charset="-128"/>
                <a:cs typeface="Arial" panose="020B0604020202020204" pitchFamily="34" charset="0"/>
              </a:rPr>
              <a:t>ookie </a:t>
            </a:r>
            <a:r>
              <a:rPr lang="en-US" dirty="0">
                <a:latin typeface="Arial" panose="020B0604020202020204" pitchFamily="34" charset="0"/>
                <a:ea typeface="MS Gothic" pitchFamily="49" charset="-128"/>
                <a:cs typeface="Arial" panose="020B0604020202020204" pitchFamily="34" charset="0"/>
              </a:rPr>
              <a:t>recipes, Volunteer Guides, &amp; more!</a:t>
            </a:r>
          </a:p>
          <a:p>
            <a:pPr marL="342900" indent="-342900">
              <a:spcBef>
                <a:spcPts val="600"/>
              </a:spcBef>
              <a:buFont typeface="Arial" panose="020B0604020202020204" pitchFamily="34" charset="0"/>
              <a:buChar char="•"/>
              <a:defRPr/>
            </a:pPr>
            <a:r>
              <a:rPr lang="en-US" dirty="0">
                <a:latin typeface="Arial" panose="020B0604020202020204" pitchFamily="34" charset="0"/>
                <a:ea typeface="MS Gothic" pitchFamily="49" charset="-128"/>
                <a:cs typeface="Arial" panose="020B0604020202020204" pitchFamily="34" charset="0"/>
              </a:rPr>
              <a:t>EVERYTHING you need for a successful Cookie </a:t>
            </a:r>
            <a:r>
              <a:rPr lang="en-US" dirty="0" smtClean="0">
                <a:latin typeface="Arial" panose="020B0604020202020204" pitchFamily="34" charset="0"/>
                <a:ea typeface="MS Gothic" pitchFamily="49" charset="-128"/>
                <a:cs typeface="Arial" panose="020B0604020202020204" pitchFamily="34" charset="0"/>
              </a:rPr>
              <a:t>Program</a:t>
            </a:r>
            <a:r>
              <a:rPr lang="en-US" sz="2000" dirty="0" smtClean="0">
                <a:latin typeface="Arial" panose="020B0604020202020204" pitchFamily="34" charset="0"/>
                <a:ea typeface="MS Gothic" pitchFamily="49" charset="-128"/>
                <a:cs typeface="Arial" panose="020B0604020202020204" pitchFamily="34" charset="0"/>
              </a:rPr>
              <a:t>!</a:t>
            </a:r>
            <a:endParaRPr lang="en-US" sz="2000" dirty="0">
              <a:latin typeface="Arial" panose="020B0604020202020204" pitchFamily="34" charset="0"/>
              <a:ea typeface="MS Gothic" pitchFamily="49" charset="-128"/>
              <a:cs typeface="Arial" panose="020B0604020202020204" pitchFamily="34" charset="0"/>
            </a:endParaRPr>
          </a:p>
        </p:txBody>
      </p:sp>
      <p:pic>
        <p:nvPicPr>
          <p:cNvPr id="1044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2" y="1504992"/>
            <a:ext cx="3771901" cy="493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41284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66" y="1197391"/>
            <a:ext cx="8559403" cy="155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700" y="2832099"/>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0" y="3200400"/>
            <a:ext cx="2819400" cy="2819400"/>
          </a:xfrm>
          <a:prstGeom prst="rect">
            <a:avLst/>
          </a:prstGeom>
        </p:spPr>
      </p:pic>
      <p:pic>
        <p:nvPicPr>
          <p:cNvPr id="1075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82406"/>
            <a:ext cx="1981200"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743200" y="1197391"/>
            <a:ext cx="3429000" cy="2003009"/>
            <a:chOff x="2743200" y="998160"/>
            <a:chExt cx="3429000" cy="2003009"/>
          </a:xfrm>
        </p:grpSpPr>
        <p:sp>
          <p:nvSpPr>
            <p:cNvPr id="3" name="Rectangle 2"/>
            <p:cNvSpPr/>
            <p:nvPr/>
          </p:nvSpPr>
          <p:spPr>
            <a:xfrm>
              <a:off x="3743229" y="998160"/>
              <a:ext cx="1600200" cy="319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Thank you</a:t>
              </a:r>
              <a:endParaRPr lang="en-US" dirty="0">
                <a:latin typeface="Arial" panose="020B0604020202020204" pitchFamily="34" charset="0"/>
                <a:cs typeface="Arial" panose="020B0604020202020204" pitchFamily="34" charset="0"/>
              </a:endParaRPr>
            </a:p>
          </p:txBody>
        </p:sp>
        <p:sp>
          <p:nvSpPr>
            <p:cNvPr id="8" name="Rectangle 7"/>
            <p:cNvSpPr/>
            <p:nvPr/>
          </p:nvSpPr>
          <p:spPr>
            <a:xfrm>
              <a:off x="3395614" y="1388269"/>
              <a:ext cx="2124171" cy="377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a:t>
              </a:r>
              <a:r>
                <a:rPr lang="en-US" dirty="0" smtClean="0">
                  <a:latin typeface="Arial" panose="020B0604020202020204" pitchFamily="34" charset="0"/>
                  <a:cs typeface="Arial" panose="020B0604020202020204" pitchFamily="34" charset="0"/>
                </a:rPr>
                <a:t>or allowing your </a:t>
              </a:r>
              <a:endParaRPr lang="en-US" dirty="0">
                <a:latin typeface="Arial" panose="020B0604020202020204" pitchFamily="34" charset="0"/>
                <a:cs typeface="Arial" panose="020B0604020202020204" pitchFamily="34" charset="0"/>
              </a:endParaRPr>
            </a:p>
          </p:txBody>
        </p:sp>
        <p:sp>
          <p:nvSpPr>
            <p:cNvPr id="9" name="Rectangle 8"/>
            <p:cNvSpPr/>
            <p:nvPr/>
          </p:nvSpPr>
          <p:spPr>
            <a:xfrm>
              <a:off x="3263900" y="1828800"/>
              <a:ext cx="2603500" cy="4699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hild to participate in</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743200" y="2362200"/>
              <a:ext cx="3429000" cy="6389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GSGLA’s 2017 Cookie Program</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79605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29" y="-14335"/>
            <a:ext cx="4527829" cy="1225071"/>
          </a:xfrm>
          <a:prstGeom prst="rect">
            <a:avLst/>
          </a:prstGeom>
        </p:spPr>
      </p:pic>
      <p:pic>
        <p:nvPicPr>
          <p:cNvPr id="1024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57" y="5835451"/>
            <a:ext cx="9136743" cy="104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 y="161330"/>
            <a:ext cx="3914193"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5 Skills for Girls</a:t>
            </a:r>
            <a:endParaRPr lang="en-US" sz="3600" dirty="0">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53571" y="1210736"/>
            <a:ext cx="8229600" cy="4662815"/>
          </a:xfrm>
          <a:prstGeom prst="rect">
            <a:avLst/>
          </a:prstGeom>
          <a:noFill/>
        </p:spPr>
        <p:txBody>
          <a:bodyPr wrap="square" rtlCol="0">
            <a:spAutoFit/>
          </a:bodyPr>
          <a:lstStyle/>
          <a:p>
            <a:pPr>
              <a:spcAft>
                <a:spcPts val="600"/>
              </a:spcAft>
            </a:pPr>
            <a:r>
              <a:rPr lang="en-US" sz="3200" b="1" i="1" dirty="0" smtClean="0">
                <a:latin typeface="Arial" panose="020B0604020202020204" pitchFamily="34" charset="0"/>
                <a:ea typeface="MS Gothic" pitchFamily="49" charset="-128"/>
                <a:cs typeface="Arial" panose="020B0604020202020204" pitchFamily="34" charset="0"/>
              </a:rPr>
              <a:t>This is what it is all about!</a:t>
            </a:r>
          </a:p>
          <a:p>
            <a:pPr marL="514350" indent="-514350">
              <a:buFont typeface="+mj-lt"/>
              <a:buAutoNum type="arabicPeriod"/>
            </a:pPr>
            <a:r>
              <a:rPr lang="en-US" sz="2800" dirty="0" smtClean="0">
                <a:latin typeface="Arial" panose="020B0604020202020204" pitchFamily="34" charset="0"/>
                <a:ea typeface="MS Gothic" pitchFamily="49" charset="-128"/>
                <a:cs typeface="Arial" panose="020B0604020202020204" pitchFamily="34" charset="0"/>
              </a:rPr>
              <a:t>Goal Setting</a:t>
            </a:r>
          </a:p>
          <a:p>
            <a:pPr marL="514350" indent="-514350">
              <a:buFont typeface="+mj-lt"/>
              <a:buAutoNum type="arabicPeriod"/>
            </a:pPr>
            <a:r>
              <a:rPr lang="en-US" sz="2800" dirty="0" smtClean="0">
                <a:latin typeface="Arial" panose="020B0604020202020204" pitchFamily="34" charset="0"/>
                <a:ea typeface="MS Gothic" pitchFamily="49" charset="-128"/>
                <a:cs typeface="Arial" panose="020B0604020202020204" pitchFamily="34" charset="0"/>
              </a:rPr>
              <a:t>Decision Making</a:t>
            </a:r>
          </a:p>
          <a:p>
            <a:pPr marL="514350" indent="-514350">
              <a:buFont typeface="+mj-lt"/>
              <a:buAutoNum type="arabicPeriod"/>
            </a:pPr>
            <a:r>
              <a:rPr lang="en-US" sz="2800" dirty="0" smtClean="0">
                <a:latin typeface="Arial" panose="020B0604020202020204" pitchFamily="34" charset="0"/>
                <a:ea typeface="MS Gothic" pitchFamily="49" charset="-128"/>
                <a:cs typeface="Arial" panose="020B0604020202020204" pitchFamily="34" charset="0"/>
              </a:rPr>
              <a:t>Money Management</a:t>
            </a:r>
          </a:p>
          <a:p>
            <a:pPr marL="514350" indent="-514350">
              <a:buFont typeface="+mj-lt"/>
              <a:buAutoNum type="arabicPeriod"/>
            </a:pPr>
            <a:r>
              <a:rPr lang="en-US" sz="2800" dirty="0" smtClean="0">
                <a:latin typeface="Arial" panose="020B0604020202020204" pitchFamily="34" charset="0"/>
                <a:ea typeface="MS Gothic" pitchFamily="49" charset="-128"/>
                <a:cs typeface="Arial" panose="020B0604020202020204" pitchFamily="34" charset="0"/>
              </a:rPr>
              <a:t>People Skills</a:t>
            </a:r>
          </a:p>
          <a:p>
            <a:pPr marL="514350" indent="-514350">
              <a:buFont typeface="+mj-lt"/>
              <a:buAutoNum type="arabicPeriod"/>
            </a:pPr>
            <a:r>
              <a:rPr lang="en-US" sz="2800" dirty="0" smtClean="0">
                <a:latin typeface="Arial" panose="020B0604020202020204" pitchFamily="34" charset="0"/>
                <a:ea typeface="MS Gothic" pitchFamily="49" charset="-128"/>
                <a:cs typeface="Arial" panose="020B0604020202020204" pitchFamily="34" charset="0"/>
              </a:rPr>
              <a:t>Business Ethics</a:t>
            </a:r>
          </a:p>
          <a:p>
            <a:pPr marL="690563" lvl="1" indent="-233363"/>
            <a:endParaRPr lang="en-US" sz="2400" i="1" dirty="0" smtClean="0">
              <a:latin typeface="Arial" panose="020B0604020202020204" pitchFamily="34" charset="0"/>
              <a:ea typeface="MS Gothic" pitchFamily="49" charset="-128"/>
              <a:cs typeface="Arial" panose="020B0604020202020204" pitchFamily="34" charset="0"/>
            </a:endParaRPr>
          </a:p>
          <a:p>
            <a:pPr lvl="1"/>
            <a:r>
              <a:rPr lang="en-US" sz="2400" i="1" dirty="0" smtClean="0">
                <a:latin typeface="Arial" panose="020B0604020202020204" pitchFamily="34" charset="0"/>
                <a:ea typeface="MS Gothic" pitchFamily="49" charset="-128"/>
                <a:cs typeface="Arial" panose="020B0604020202020204" pitchFamily="34" charset="0"/>
              </a:rPr>
              <a:t>Girls learn these 5 Skills today, that will serve them for the rest of their lives.  Future employers are looking for people who can lead, get along with others, and influence outcomes.  Let’s change the world!</a:t>
            </a:r>
            <a:endParaRPr lang="en-US" sz="2400" i="1" dirty="0">
              <a:latin typeface="Arial" panose="020B0604020202020204" pitchFamily="34" charset="0"/>
              <a:ea typeface="MS Gothic" pitchFamily="49" charset="-128"/>
              <a:cs typeface="Arial" panose="020B0604020202020204"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4588328" y="2666900"/>
            <a:ext cx="3600450" cy="1470025"/>
          </a:xfrm>
          <a:prstGeom prst="rect">
            <a:avLst/>
          </a:prstGeom>
          <a:noFill/>
          <a:ln w="9525" algn="in">
            <a:noFill/>
            <a:miter lim="800000"/>
            <a:headEnd/>
            <a:tailEnd/>
          </a:ln>
          <a:effectLst/>
        </p:spPr>
      </p:pic>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18" y="161330"/>
            <a:ext cx="2725853" cy="235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70841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6" y="-22853"/>
            <a:ext cx="4102616" cy="1230665"/>
          </a:xfrm>
          <a:prstGeom prst="rect">
            <a:avLst/>
          </a:prstGeom>
        </p:spPr>
      </p:pic>
      <p:pic>
        <p:nvPicPr>
          <p:cNvPr id="1003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858"/>
          <a:stretch/>
        </p:blipFill>
        <p:spPr bwMode="auto">
          <a:xfrm>
            <a:off x="4186188" y="0"/>
            <a:ext cx="5054600" cy="127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340" y="121396"/>
            <a:ext cx="3563257"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Pins &amp; Badges</a:t>
            </a:r>
            <a:endParaRPr lang="en-US" sz="3600" dirty="0">
              <a:latin typeface="Arial" panose="020B0604020202020204" pitchFamily="34" charset="0"/>
              <a:ea typeface="MS PGothic" pitchFamily="34" charset="-128"/>
              <a:cs typeface="Arial" panose="020B0604020202020204" pitchFamily="34" charset="0"/>
            </a:endParaRPr>
          </a:p>
        </p:txBody>
      </p:sp>
      <p:pic>
        <p:nvPicPr>
          <p:cNvPr id="11" name="Picture 10" descr="badges.png"/>
          <p:cNvPicPr>
            <a:picLocks noChangeAspect="1"/>
          </p:cNvPicPr>
          <p:nvPr/>
        </p:nvPicPr>
        <p:blipFill>
          <a:blip r:embed="rId5" cstate="print"/>
          <a:srcRect t="23333" b="6667"/>
          <a:stretch>
            <a:fillRect/>
          </a:stretch>
        </p:blipFill>
        <p:spPr>
          <a:xfrm>
            <a:off x="3581401" y="1207812"/>
            <a:ext cx="5334000" cy="5533292"/>
          </a:xfrm>
          <a:prstGeom prst="rect">
            <a:avLst/>
          </a:prstGeom>
        </p:spPr>
      </p:pic>
      <p:sp>
        <p:nvSpPr>
          <p:cNvPr id="12" name="TextBox 11"/>
          <p:cNvSpPr txBox="1"/>
          <p:nvPr/>
        </p:nvSpPr>
        <p:spPr>
          <a:xfrm>
            <a:off x="348343" y="2133600"/>
            <a:ext cx="2895600" cy="3539430"/>
          </a:xfrm>
          <a:prstGeom prst="rect">
            <a:avLst/>
          </a:prstGeom>
          <a:noFill/>
        </p:spPr>
        <p:txBody>
          <a:bodyPr wrap="square" rtlCol="0">
            <a:spAutoFit/>
          </a:bodyPr>
          <a:lstStyle/>
          <a:p>
            <a:pPr algn="ctr"/>
            <a:r>
              <a:rPr lang="en-US" sz="2000" dirty="0" smtClean="0">
                <a:latin typeface="Arial" panose="020B0604020202020204" pitchFamily="34" charset="0"/>
                <a:ea typeface="MS Gothic" pitchFamily="49" charset="-128"/>
                <a:cs typeface="Arial" panose="020B0604020202020204" pitchFamily="34" charset="0"/>
              </a:rPr>
              <a:t>Girls earn the Cookie Activity Pin as they learn the 5 Skills.</a:t>
            </a:r>
            <a:endParaRPr lang="en-US" sz="2000" dirty="0" smtClean="0">
              <a:latin typeface="Arial" panose="020B0604020202020204" pitchFamily="34" charset="0"/>
              <a:cs typeface="Arial" panose="020B0604020202020204" pitchFamily="34" charset="0"/>
            </a:endParaRPr>
          </a:p>
          <a:p>
            <a:pPr algn="ctr"/>
            <a:endParaRPr lang="en-US" sz="2000" dirty="0" smtClean="0">
              <a:latin typeface="Amerigo BT" panose="020E0503050506020204" pitchFamily="34" charset="0"/>
              <a:cs typeface="Arial" pitchFamily="34" charset="0"/>
            </a:endParaRPr>
          </a:p>
          <a:p>
            <a:pPr algn="ctr"/>
            <a:endParaRPr lang="en-US" sz="2000" dirty="0" smtClean="0">
              <a:latin typeface="Amerigo BT" panose="020E0503050506020204" pitchFamily="34" charset="0"/>
              <a:cs typeface="Arial" pitchFamily="34" charset="0"/>
            </a:endParaRPr>
          </a:p>
          <a:p>
            <a:pPr algn="ctr"/>
            <a:endParaRPr lang="en-US" sz="2000" dirty="0" smtClean="0">
              <a:latin typeface="Amerigo BT" panose="020E0503050506020204" pitchFamily="34" charset="0"/>
              <a:cs typeface="Arial" pitchFamily="34" charset="0"/>
            </a:endParaRPr>
          </a:p>
          <a:p>
            <a:pPr algn="ctr"/>
            <a:r>
              <a:rPr lang="en-US" sz="2000" dirty="0" smtClean="0">
                <a:latin typeface="Arial" panose="020B0604020202020204" pitchFamily="34" charset="0"/>
                <a:ea typeface="MS Gothic" pitchFamily="49" charset="-128"/>
                <a:cs typeface="Arial" panose="020B0604020202020204" pitchFamily="34" charset="0"/>
              </a:rPr>
              <a:t>Cookie Business and Financial Literacy Badges are a way for girls to prepare for the Cookie Program</a:t>
            </a:r>
            <a:r>
              <a:rPr lang="en-US" sz="2400" dirty="0" smtClean="0">
                <a:latin typeface="Arial" panose="020B0604020202020204" pitchFamily="34" charset="0"/>
                <a:ea typeface="MS Gothic" pitchFamily="49" charset="-128"/>
                <a:cs typeface="Arial" panose="020B0604020202020204" pitchFamily="34" charset="0"/>
              </a:rPr>
              <a:t>.</a:t>
            </a:r>
            <a:endParaRPr lang="en-US" sz="2400" dirty="0">
              <a:latin typeface="Arial" panose="020B0604020202020204" pitchFamily="34" charset="0"/>
              <a:ea typeface="MS Gothic" pitchFamily="49" charset="-128"/>
              <a:cs typeface="Arial" panose="020B0604020202020204" pitchFamily="34" charset="0"/>
            </a:endParaRPr>
          </a:p>
        </p:txBody>
      </p:sp>
      <p:pic>
        <p:nvPicPr>
          <p:cNvPr id="1003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74" y="1285474"/>
            <a:ext cx="1976437" cy="84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435" y="5897442"/>
            <a:ext cx="1556206" cy="8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2017 Cookie Activity Pin"/>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3064669"/>
            <a:ext cx="1144016" cy="1072187"/>
          </a:xfrm>
          <a:prstGeom prst="rect">
            <a:avLst/>
          </a:prstGeom>
          <a:noFill/>
          <a:ln>
            <a:noFill/>
          </a:ln>
        </p:spPr>
      </p:pic>
    </p:spTree>
    <p:extLst>
      <p:ext uri="{BB962C8B-B14F-4D97-AF65-F5344CB8AC3E}">
        <p14:creationId xmlns:p14="http://schemas.microsoft.com/office/powerpoint/2010/main" val="91170841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 y="-50061"/>
            <a:ext cx="4418091" cy="1130911"/>
          </a:xfrm>
          <a:prstGeom prst="rect">
            <a:avLst/>
          </a:prstGeom>
        </p:spPr>
      </p:pic>
      <p:pic>
        <p:nvPicPr>
          <p:cNvPr id="972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72599"/>
            <a:ext cx="3001325" cy="141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458" y="4745996"/>
            <a:ext cx="2337776" cy="171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95799"/>
            <a:ext cx="2905437" cy="163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9856" y="5210643"/>
            <a:ext cx="3267821" cy="134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9587" y="2170097"/>
            <a:ext cx="3105120" cy="147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1" y="1756469"/>
            <a:ext cx="2206340" cy="158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2867" y="115489"/>
            <a:ext cx="3958183"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Super 6 Cookies</a:t>
            </a:r>
            <a:endParaRPr lang="en-US" sz="3600" dirty="0">
              <a:latin typeface="Arial" panose="020B0604020202020204" pitchFamily="34" charset="0"/>
              <a:ea typeface="MS PGothic" pitchFamily="34" charset="-128"/>
              <a:cs typeface="Arial" panose="020B0604020202020204" pitchFamily="34" charset="0"/>
            </a:endParaRPr>
          </a:p>
        </p:txBody>
      </p:sp>
      <p:pic>
        <p:nvPicPr>
          <p:cNvPr id="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3975" y="446662"/>
            <a:ext cx="37814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62772" y="1745903"/>
            <a:ext cx="4114800"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$5 per box</a:t>
            </a:r>
            <a:endParaRPr lang="en-US" sz="6000" dirty="0">
              <a:latin typeface="Arial" panose="020B0604020202020204" pitchFamily="34" charset="0"/>
              <a:cs typeface="Arial" panose="020B0604020202020204" pitchFamily="34" charset="0"/>
            </a:endParaRPr>
          </a:p>
        </p:txBody>
      </p:sp>
      <p:sp>
        <p:nvSpPr>
          <p:cNvPr id="9" name="Rectangle 8"/>
          <p:cNvSpPr/>
          <p:nvPr/>
        </p:nvSpPr>
        <p:spPr>
          <a:xfrm>
            <a:off x="109479" y="3041904"/>
            <a:ext cx="2773421" cy="707886"/>
          </a:xfrm>
          <a:prstGeom prst="rect">
            <a:avLst/>
          </a:prstGeom>
          <a:noFill/>
        </p:spPr>
        <p:txBody>
          <a:bodyPr wrap="square" lIns="91440" tIns="45720" rIns="91440" bIns="45720">
            <a:spAutoFit/>
          </a:bodyPr>
          <a:lstStyle/>
          <a:p>
            <a:pPr algn="ctr"/>
            <a:r>
              <a:rPr lang="en-US" sz="40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Thin Mints</a:t>
            </a:r>
            <a:endParaRPr lang="en-US" sz="40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5867400" y="3961003"/>
            <a:ext cx="2773421" cy="707886"/>
          </a:xfrm>
          <a:prstGeom prst="rect">
            <a:avLst/>
          </a:prstGeom>
          <a:noFill/>
        </p:spPr>
        <p:txBody>
          <a:bodyPr wrap="square" lIns="91440" tIns="45720" rIns="91440" bIns="45720">
            <a:spAutoFit/>
          </a:bodyPr>
          <a:lstStyle/>
          <a:p>
            <a:pPr algn="ctr"/>
            <a:r>
              <a:rPr lang="en-US" sz="40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Tagalongs</a:t>
            </a:r>
          </a:p>
        </p:txBody>
      </p:sp>
      <p:sp>
        <p:nvSpPr>
          <p:cNvPr id="26" name="Rectangle 25"/>
          <p:cNvSpPr/>
          <p:nvPr/>
        </p:nvSpPr>
        <p:spPr>
          <a:xfrm>
            <a:off x="2801641" y="4530845"/>
            <a:ext cx="2773421" cy="707886"/>
          </a:xfrm>
          <a:prstGeom prst="rect">
            <a:avLst/>
          </a:prstGeom>
          <a:noFill/>
        </p:spPr>
        <p:txBody>
          <a:bodyPr wrap="square" lIns="91440" tIns="45720" rIns="91440" bIns="45720">
            <a:spAutoFit/>
          </a:bodyPr>
          <a:lstStyle/>
          <a:p>
            <a:pPr algn="ctr"/>
            <a:r>
              <a:rPr lang="en-US" sz="40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Trefoils</a:t>
            </a:r>
            <a:endParaRPr lang="en-US" sz="40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endParaRPr>
          </a:p>
        </p:txBody>
      </p:sp>
      <p:sp>
        <p:nvSpPr>
          <p:cNvPr id="27" name="Rectangle 26"/>
          <p:cNvSpPr/>
          <p:nvPr/>
        </p:nvSpPr>
        <p:spPr>
          <a:xfrm>
            <a:off x="-61402" y="5884184"/>
            <a:ext cx="2773421" cy="707886"/>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Do-Si-Dos</a:t>
            </a:r>
            <a:endParaRPr lang="en-US" sz="40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endParaRPr>
          </a:p>
        </p:txBody>
      </p:sp>
      <p:sp>
        <p:nvSpPr>
          <p:cNvPr id="28" name="Rectangle 27"/>
          <p:cNvSpPr/>
          <p:nvPr/>
        </p:nvSpPr>
        <p:spPr>
          <a:xfrm>
            <a:off x="2905437" y="3413510"/>
            <a:ext cx="2773421" cy="707886"/>
          </a:xfrm>
          <a:prstGeom prst="rect">
            <a:avLst/>
          </a:prstGeom>
          <a:noFill/>
        </p:spPr>
        <p:txBody>
          <a:bodyPr wrap="square" lIns="91440" tIns="45720" rIns="91440" bIns="45720">
            <a:spAutoFit/>
          </a:bodyPr>
          <a:lstStyle/>
          <a:p>
            <a:pPr algn="ctr"/>
            <a:r>
              <a:rPr lang="en-US" sz="4000" b="1" dirty="0" err="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Samoas</a:t>
            </a:r>
            <a:endParaRPr lang="en-US" sz="40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endParaRPr>
          </a:p>
        </p:txBody>
      </p:sp>
      <p:sp>
        <p:nvSpPr>
          <p:cNvPr id="29" name="Rectangle 28"/>
          <p:cNvSpPr/>
          <p:nvPr/>
        </p:nvSpPr>
        <p:spPr>
          <a:xfrm>
            <a:off x="4679651" y="5605397"/>
            <a:ext cx="3401483" cy="1323439"/>
          </a:xfrm>
          <a:prstGeom prst="rect">
            <a:avLst/>
          </a:prstGeom>
          <a:noFill/>
        </p:spPr>
        <p:txBody>
          <a:bodyPr wrap="square" lIns="91440" tIns="45720" rIns="91440" bIns="45720">
            <a:spAutoFit/>
          </a:bodyPr>
          <a:lstStyle/>
          <a:p>
            <a:pPr algn="ctr"/>
            <a:r>
              <a:rPr lang="en-US" sz="40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Arial" panose="020B0604020202020204" pitchFamily="34" charset="0"/>
                <a:cs typeface="Arial" panose="020B0604020202020204" pitchFamily="34" charset="0"/>
              </a:rPr>
              <a:t>Savannah Smiles</a:t>
            </a:r>
          </a:p>
        </p:txBody>
      </p:sp>
    </p:spTree>
    <p:extLst>
      <p:ext uri="{BB962C8B-B14F-4D97-AF65-F5344CB8AC3E}">
        <p14:creationId xmlns:p14="http://schemas.microsoft.com/office/powerpoint/2010/main" val="139587833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25"/>
            <a:ext cx="4091420" cy="1356574"/>
          </a:xfrm>
          <a:prstGeom prst="rect">
            <a:avLst/>
          </a:prstGeom>
        </p:spPr>
      </p:pic>
      <p:pic>
        <p:nvPicPr>
          <p:cNvPr id="972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190" y="0"/>
            <a:ext cx="3155835" cy="680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0357" y="1427192"/>
            <a:ext cx="2634838" cy="166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63570" y="188387"/>
            <a:ext cx="376428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NEW  - </a:t>
            </a:r>
            <a:r>
              <a:rPr lang="en-US" sz="3600" dirty="0" err="1" smtClean="0">
                <a:latin typeface="Arial" panose="020B0604020202020204" pitchFamily="34" charset="0"/>
                <a:ea typeface="MS PGothic" pitchFamily="34" charset="-128"/>
                <a:cs typeface="Arial" panose="020B0604020202020204" pitchFamily="34" charset="0"/>
              </a:rPr>
              <a:t>S’Mores</a:t>
            </a:r>
            <a:r>
              <a:rPr lang="en-US" sz="3600" dirty="0" smtClean="0">
                <a:latin typeface="Arial" panose="020B0604020202020204" pitchFamily="34" charset="0"/>
                <a:ea typeface="MS PGothic" pitchFamily="34" charset="-128"/>
                <a:cs typeface="Arial" panose="020B0604020202020204" pitchFamily="34" charset="0"/>
              </a:rPr>
              <a:t>!!</a:t>
            </a:r>
            <a:endParaRPr lang="en-US" sz="3600" dirty="0">
              <a:latin typeface="Arial" panose="020B0604020202020204" pitchFamily="34" charset="0"/>
              <a:ea typeface="MS PGothic" pitchFamily="34" charset="-128"/>
              <a:cs typeface="Arial" panose="020B0604020202020204" pitchFamily="34" charset="0"/>
            </a:endParaRPr>
          </a:p>
        </p:txBody>
      </p:sp>
      <p:pic>
        <p:nvPicPr>
          <p:cNvPr id="972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190" y="1782155"/>
            <a:ext cx="22987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507" y="5503863"/>
            <a:ext cx="198120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5714" t="6975" r="6944" b="4861"/>
          <a:stretch/>
        </p:blipFill>
        <p:spPr bwMode="auto">
          <a:xfrm>
            <a:off x="135699" y="2221117"/>
            <a:ext cx="3048000" cy="454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20685234">
            <a:off x="3369431" y="3268183"/>
            <a:ext cx="2579325" cy="147732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Crunchy Graham Cracker Sandwich Cookie with Creamy Chocolate and Marshmallow Filling</a:t>
            </a:r>
            <a:endParaRPr lang="en-US" dirty="0">
              <a:latin typeface="Arial" panose="020B0604020202020204" pitchFamily="34" charset="0"/>
              <a:cs typeface="Arial" panose="020B0604020202020204" pitchFamily="34" charset="0"/>
            </a:endParaRPr>
          </a:p>
        </p:txBody>
      </p:sp>
      <p:sp>
        <p:nvSpPr>
          <p:cNvPr id="21" name="TextBox 20"/>
          <p:cNvSpPr txBox="1"/>
          <p:nvPr/>
        </p:nvSpPr>
        <p:spPr>
          <a:xfrm>
            <a:off x="3810000" y="5538789"/>
            <a:ext cx="2975554" cy="1200329"/>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Gluten Free </a:t>
            </a:r>
          </a:p>
          <a:p>
            <a:r>
              <a:rPr lang="en-US" sz="4000" dirty="0" smtClean="0">
                <a:latin typeface="Arial" panose="020B0604020202020204" pitchFamily="34" charset="0"/>
                <a:cs typeface="Arial" panose="020B0604020202020204" pitchFamily="34" charset="0"/>
              </a:rPr>
              <a:t>Toffee-</a:t>
            </a:r>
            <a:r>
              <a:rPr lang="en-US" sz="4000" dirty="0" err="1" smtClean="0">
                <a:latin typeface="Arial" panose="020B0604020202020204" pitchFamily="34" charset="0"/>
                <a:cs typeface="Arial" panose="020B0604020202020204" pitchFamily="34" charset="0"/>
              </a:rPr>
              <a:t>tastic</a:t>
            </a:r>
            <a:endParaRPr lang="en-US" sz="4000" dirty="0">
              <a:latin typeface="Arial" panose="020B0604020202020204" pitchFamily="34" charset="0"/>
              <a:cs typeface="Arial" panose="020B0604020202020204" pitchFamily="34" charset="0"/>
            </a:endParaRPr>
          </a:p>
        </p:txBody>
      </p:sp>
      <p:sp>
        <p:nvSpPr>
          <p:cNvPr id="12" name="TextBox 11"/>
          <p:cNvSpPr txBox="1"/>
          <p:nvPr/>
        </p:nvSpPr>
        <p:spPr>
          <a:xfrm>
            <a:off x="4091420" y="411529"/>
            <a:ext cx="3939540" cy="1015663"/>
          </a:xfrm>
          <a:prstGeom prst="rect">
            <a:avLst/>
          </a:prstGeom>
          <a:noFill/>
        </p:spPr>
        <p:txBody>
          <a:bodyPr wrap="square" rtlCol="0">
            <a:spAutoFit/>
          </a:bodyPr>
          <a:lstStyle/>
          <a:p>
            <a:r>
              <a:rPr lang="en-US" sz="6000" dirty="0" smtClean="0">
                <a:latin typeface="Arial" panose="020B0604020202020204" pitchFamily="34" charset="0"/>
                <a:cs typeface="Arial" panose="020B0604020202020204" pitchFamily="34" charset="0"/>
              </a:rPr>
              <a:t>$6 per box</a:t>
            </a:r>
            <a:endParaRPr lang="en-US" sz="6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04" y="1326049"/>
            <a:ext cx="2197897" cy="1185158"/>
          </a:xfrm>
          <a:prstGeom prst="rect">
            <a:avLst/>
          </a:prstGeom>
        </p:spPr>
      </p:pic>
    </p:spTree>
    <p:extLst>
      <p:ext uri="{BB962C8B-B14F-4D97-AF65-F5344CB8AC3E}">
        <p14:creationId xmlns:p14="http://schemas.microsoft.com/office/powerpoint/2010/main" val="139587833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3" y="-885031"/>
            <a:ext cx="3970699" cy="2249428"/>
          </a:xfrm>
          <a:prstGeom prst="rect">
            <a:avLst/>
          </a:prstGeom>
        </p:spPr>
      </p:pic>
      <p:sp>
        <p:nvSpPr>
          <p:cNvPr id="8" name="Rectangle 7"/>
          <p:cNvSpPr/>
          <p:nvPr/>
        </p:nvSpPr>
        <p:spPr>
          <a:xfrm>
            <a:off x="0" y="2606080"/>
            <a:ext cx="9144000" cy="381000"/>
          </a:xfrm>
          <a:prstGeom prst="rect">
            <a:avLst/>
          </a:prstGeom>
          <a:solidFill>
            <a:srgbClr val="E1D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 y="187147"/>
            <a:ext cx="3383280"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Arial" panose="020B0604020202020204" pitchFamily="34" charset="0"/>
                <a:ea typeface="MS PGothic" pitchFamily="34" charset="-128"/>
                <a:cs typeface="Arial" panose="020B0604020202020204" pitchFamily="34" charset="0"/>
              </a:rPr>
              <a:t>Gift of Caring</a:t>
            </a:r>
            <a:endParaRPr lang="en-US" sz="3600" dirty="0">
              <a:latin typeface="Arial" panose="020B0604020202020204" pitchFamily="34" charset="0"/>
              <a:ea typeface="MS PGothic" pitchFamily="34" charset="-128"/>
              <a:cs typeface="Arial" panose="020B0604020202020204" pitchFamily="34" charset="0"/>
            </a:endParaRPr>
          </a:p>
        </p:txBody>
      </p:sp>
      <p:pic>
        <p:nvPicPr>
          <p:cNvPr id="10" name="Picture 11" descr="bsmlogo.gif"/>
          <p:cNvPicPr>
            <a:picLocks noChangeArrowheads="1"/>
          </p:cNvPicPr>
          <p:nvPr/>
        </p:nvPicPr>
        <p:blipFill>
          <a:blip r:embed="rId4" cstate="print">
            <a:clrChange>
              <a:clrFrom>
                <a:srgbClr val="000000">
                  <a:alpha val="0"/>
                </a:srgbClr>
              </a:clrFrom>
              <a:clrTo>
                <a:srgbClr val="000000">
                  <a:alpha val="0"/>
                </a:srgbClr>
              </a:clrTo>
            </a:clrChange>
          </a:blip>
          <a:srcRect/>
          <a:stretch>
            <a:fillRect/>
          </a:stretch>
        </p:blipFill>
        <p:spPr bwMode="auto">
          <a:xfrm>
            <a:off x="7915273" y="5322095"/>
            <a:ext cx="1143000" cy="990600"/>
          </a:xfrm>
          <a:prstGeom prst="rect">
            <a:avLst/>
          </a:prstGeom>
          <a:solidFill>
            <a:srgbClr val="FFFFFF"/>
          </a:solidFill>
          <a:ln w="9525" algn="ctr">
            <a:solidFill>
              <a:srgbClr val="000000"/>
            </a:solidFill>
            <a:miter lim="800000"/>
            <a:headEnd/>
            <a:tailEnd/>
          </a:ln>
        </p:spPr>
      </p:pic>
      <p:pic>
        <p:nvPicPr>
          <p:cNvPr id="11" name="Picture 237" descr="Goodwill SoCal CMYK"/>
          <p:cNvPicPr>
            <a:picLocks noChangeArrowheads="1"/>
          </p:cNvPicPr>
          <p:nvPr/>
        </p:nvPicPr>
        <p:blipFill>
          <a:blip r:embed="rId5" cstate="print"/>
          <a:srcRect/>
          <a:stretch>
            <a:fillRect/>
          </a:stretch>
        </p:blipFill>
        <p:spPr bwMode="auto">
          <a:xfrm>
            <a:off x="5562600" y="5881191"/>
            <a:ext cx="1847850" cy="827088"/>
          </a:xfrm>
          <a:prstGeom prst="rect">
            <a:avLst/>
          </a:prstGeom>
          <a:solidFill>
            <a:srgbClr val="FFFFFF"/>
          </a:solidFill>
          <a:ln w="9525" algn="ctr">
            <a:solidFill>
              <a:srgbClr val="000000"/>
            </a:solid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4241482" y="5065216"/>
            <a:ext cx="1228725" cy="895350"/>
          </a:xfrm>
          <a:prstGeom prst="rect">
            <a:avLst/>
          </a:prstGeom>
          <a:noFill/>
          <a:ln w="9525" algn="in">
            <a:noFill/>
            <a:miter lim="800000"/>
            <a:headEnd/>
            <a:tailEnd/>
          </a:ln>
          <a:effectLst/>
        </p:spPr>
      </p:pic>
      <p:pic>
        <p:nvPicPr>
          <p:cNvPr id="13" name="Picture 249" descr="OpGrat"/>
          <p:cNvPicPr>
            <a:picLocks noChangeArrowheads="1"/>
          </p:cNvPicPr>
          <p:nvPr/>
        </p:nvPicPr>
        <p:blipFill>
          <a:blip r:embed="rId7" cstate="print"/>
          <a:srcRect/>
          <a:stretch>
            <a:fillRect/>
          </a:stretch>
        </p:blipFill>
        <p:spPr bwMode="auto">
          <a:xfrm>
            <a:off x="2004060" y="6043414"/>
            <a:ext cx="2230437" cy="685800"/>
          </a:xfrm>
          <a:prstGeom prst="rect">
            <a:avLst/>
          </a:prstGeom>
          <a:solidFill>
            <a:srgbClr val="FFFFFF"/>
          </a:solidFill>
          <a:ln w="9525" algn="ctr">
            <a:solidFill>
              <a:srgbClr val="000000"/>
            </a:solidFill>
            <a:miter lim="800000"/>
            <a:headEnd/>
            <a:tailEnd/>
          </a:ln>
        </p:spPr>
      </p:pic>
      <p:pic>
        <p:nvPicPr>
          <p:cNvPr id="14" name="Picture 7"/>
          <p:cNvPicPr>
            <a:picLocks noChangeAspect="1" noChangeArrowheads="1"/>
          </p:cNvPicPr>
          <p:nvPr/>
        </p:nvPicPr>
        <p:blipFill>
          <a:blip r:embed="rId8" cstate="print"/>
          <a:srcRect/>
          <a:stretch>
            <a:fillRect/>
          </a:stretch>
        </p:blipFill>
        <p:spPr bwMode="auto">
          <a:xfrm>
            <a:off x="45720" y="5300662"/>
            <a:ext cx="1828800" cy="690563"/>
          </a:xfrm>
          <a:prstGeom prst="rect">
            <a:avLst/>
          </a:prstGeom>
          <a:noFill/>
          <a:ln w="9525" algn="in">
            <a:solidFill>
              <a:srgbClr val="5C6E26"/>
            </a:solidFill>
            <a:miter lim="800000"/>
            <a:headEnd/>
            <a:tailEnd/>
          </a:ln>
          <a:effectLst/>
        </p:spPr>
      </p:pic>
      <p:pic>
        <p:nvPicPr>
          <p:cNvPr id="9830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0106" y="0"/>
            <a:ext cx="2048967" cy="166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74320" y="1587341"/>
            <a:ext cx="8412479" cy="3477875"/>
          </a:xfrm>
          <a:prstGeom prst="rect">
            <a:avLst/>
          </a:prstGeom>
          <a:noFill/>
        </p:spPr>
        <p:txBody>
          <a:bodyPr wrap="square" rtlCol="0">
            <a:spAutoFit/>
          </a:bodyPr>
          <a:lstStyle/>
          <a:p>
            <a:r>
              <a:rPr lang="en-US" sz="2200" dirty="0" smtClean="0">
                <a:latin typeface="Arial" panose="020B0604020202020204" pitchFamily="34" charset="0"/>
                <a:ea typeface="MS Gothic" pitchFamily="49" charset="-128"/>
                <a:cs typeface="Arial" panose="020B0604020202020204" pitchFamily="34" charset="0"/>
              </a:rPr>
              <a:t>Gift of Caring is a great way for your customers to support the Girl Scouts and other great organizations without consuming any calories!</a:t>
            </a:r>
          </a:p>
          <a:p>
            <a:r>
              <a:rPr lang="en-US" sz="2200" dirty="0" smtClean="0">
                <a:latin typeface="Arial" panose="020B0604020202020204" pitchFamily="34" charset="0"/>
                <a:ea typeface="MS Gothic" pitchFamily="49" charset="-128"/>
                <a:cs typeface="Arial" panose="020B0604020202020204" pitchFamily="34" charset="0"/>
              </a:rPr>
              <a:t>  </a:t>
            </a:r>
          </a:p>
          <a:p>
            <a:endParaRPr lang="en-US" sz="2200" dirty="0">
              <a:latin typeface="Arial" panose="020B0604020202020204" pitchFamily="34" charset="0"/>
              <a:ea typeface="MS Gothic" pitchFamily="49" charset="-128"/>
              <a:cs typeface="Arial" panose="020B0604020202020204" pitchFamily="34" charset="0"/>
            </a:endParaRPr>
          </a:p>
          <a:p>
            <a:r>
              <a:rPr lang="en-US" sz="2200" dirty="0" smtClean="0">
                <a:latin typeface="Arial" panose="020B0604020202020204" pitchFamily="34" charset="0"/>
                <a:ea typeface="MS Gothic" pitchFamily="49" charset="-128"/>
                <a:cs typeface="Arial" panose="020B0604020202020204" pitchFamily="34" charset="0"/>
              </a:rPr>
              <a:t>Encourage each customer to donate a box of cookies to Gift of Caring for $5.  At the end of the sale, the cookies are delivered to the great organizations listed below.  Many customers who don’t want to buy cookies will still donate if you just </a:t>
            </a:r>
            <a:r>
              <a:rPr lang="en-US" sz="2200" b="1" dirty="0" smtClean="0">
                <a:latin typeface="Arial" panose="020B0604020202020204" pitchFamily="34" charset="0"/>
                <a:ea typeface="MS Gothic" pitchFamily="49" charset="-128"/>
                <a:cs typeface="Arial" panose="020B0604020202020204" pitchFamily="34" charset="0"/>
              </a:rPr>
              <a:t>remember to ask</a:t>
            </a:r>
            <a:r>
              <a:rPr lang="en-US" sz="2200" dirty="0" smtClean="0">
                <a:latin typeface="Arial" panose="020B0604020202020204" pitchFamily="34" charset="0"/>
                <a:ea typeface="MS Gothic" pitchFamily="49" charset="-128"/>
                <a:cs typeface="Arial" panose="020B0604020202020204" pitchFamily="34" charset="0"/>
              </a:rPr>
              <a:t>.  Receipts for this tax deductible donation are available. </a:t>
            </a:r>
            <a:endParaRPr lang="en-US" sz="2200" dirty="0">
              <a:latin typeface="Arial" panose="020B060402020202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208265748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62"/>
            <a:ext cx="3733800" cy="125616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40" y="1820180"/>
            <a:ext cx="4591060" cy="3812276"/>
          </a:xfrm>
          <a:prstGeom prst="rect">
            <a:avLst/>
          </a:prstGeom>
        </p:spPr>
      </p:pic>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18792" y="198411"/>
            <a:ext cx="29718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2017 Rewards</a:t>
            </a:r>
            <a:endParaRPr lang="en-US" sz="3200" b="1" i="1" dirty="0">
              <a:latin typeface="Arial" panose="020B0604020202020204" pitchFamily="34" charset="0"/>
              <a:cs typeface="Arial" panose="020B0604020202020204" pitchFamily="34" charset="0"/>
            </a:endParaRPr>
          </a:p>
        </p:txBody>
      </p:sp>
      <p:sp>
        <p:nvSpPr>
          <p:cNvPr id="14" name="TextBox 20"/>
          <p:cNvSpPr txBox="1">
            <a:spLocks noChangeArrowheads="1"/>
          </p:cNvSpPr>
          <p:nvPr/>
        </p:nvSpPr>
        <p:spPr bwMode="auto">
          <a:xfrm>
            <a:off x="1301817" y="1465792"/>
            <a:ext cx="6782777"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smtClean="0">
                <a:latin typeface="Arial" panose="020B0604020202020204" pitchFamily="34" charset="0"/>
                <a:cs typeface="Arial" panose="020B0604020202020204" pitchFamily="34" charset="0"/>
              </a:rPr>
              <a:t>Starting Inventory Rewards – 75%</a:t>
            </a:r>
            <a:endParaRPr lang="en-US" altLang="en-US" sz="2800" dirty="0">
              <a:latin typeface="Arial" panose="020B0604020202020204" pitchFamily="34" charset="0"/>
              <a:cs typeface="Arial" panose="020B0604020202020204" pitchFamily="34" charset="0"/>
            </a:endParaRPr>
          </a:p>
        </p:txBody>
      </p:sp>
      <p:sp>
        <p:nvSpPr>
          <p:cNvPr id="16" name="TextBox 15"/>
          <p:cNvSpPr txBox="1"/>
          <p:nvPr/>
        </p:nvSpPr>
        <p:spPr>
          <a:xfrm>
            <a:off x="4191000" y="1981200"/>
            <a:ext cx="685800" cy="335562"/>
          </a:xfrm>
          <a:prstGeom prst="rect">
            <a:avLst/>
          </a:prstGeom>
          <a:noFill/>
        </p:spPr>
        <p:txBody>
          <a:bodyPr wrap="square" rtlCol="0">
            <a:spAutoFit/>
          </a:bodyPr>
          <a:lstStyle/>
          <a:p>
            <a:endParaRPr lang="en-US" dirty="0"/>
          </a:p>
        </p:txBody>
      </p:sp>
      <p:sp>
        <p:nvSpPr>
          <p:cNvPr id="19" name="TextBox 19"/>
          <p:cNvSpPr txBox="1">
            <a:spLocks noChangeArrowheads="1"/>
          </p:cNvSpPr>
          <p:nvPr/>
        </p:nvSpPr>
        <p:spPr bwMode="auto">
          <a:xfrm>
            <a:off x="1600200" y="5786789"/>
            <a:ext cx="1828011"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Tote Bag</a:t>
            </a:r>
            <a:endParaRPr lang="en-US" altLang="en-US" sz="2000" dirty="0">
              <a:latin typeface="Arial" panose="020B0604020202020204" pitchFamily="34" charset="0"/>
              <a:cs typeface="Arial" panose="020B0604020202020204" pitchFamily="34" charset="0"/>
            </a:endParaRPr>
          </a:p>
        </p:txBody>
      </p:sp>
      <p:sp>
        <p:nvSpPr>
          <p:cNvPr id="20" name="TextBox 10"/>
          <p:cNvSpPr txBox="1">
            <a:spLocks noChangeArrowheads="1"/>
          </p:cNvSpPr>
          <p:nvPr/>
        </p:nvSpPr>
        <p:spPr bwMode="auto">
          <a:xfrm>
            <a:off x="5513958" y="5873312"/>
            <a:ext cx="248704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Troop Leader  Vintage Cookie Tray</a:t>
            </a:r>
            <a:endParaRPr lang="en-US" altLang="en-US" sz="20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206" y="2382507"/>
            <a:ext cx="3822144" cy="2835700"/>
          </a:xfrm>
          <a:prstGeom prst="rect">
            <a:avLst/>
          </a:prstGeom>
        </p:spPr>
      </p:pic>
    </p:spTree>
    <p:extLst>
      <p:ext uri="{BB962C8B-B14F-4D97-AF65-F5344CB8AC3E}">
        <p14:creationId xmlns:p14="http://schemas.microsoft.com/office/powerpoint/2010/main" val="1981267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62"/>
            <a:ext cx="8515350" cy="125616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351" y="1115463"/>
            <a:ext cx="2304820" cy="1764180"/>
          </a:xfrm>
          <a:prstGeom prst="rect">
            <a:avLst/>
          </a:prstGeom>
        </p:spPr>
      </p:pic>
      <p:sp>
        <p:nvSpPr>
          <p:cNvPr id="2" name="Title 1"/>
          <p:cNvSpPr>
            <a:spLocks noGrp="1"/>
          </p:cNvSpPr>
          <p:nvPr>
            <p:ph type="title"/>
          </p:nvPr>
        </p:nvSpPr>
        <p:spPr>
          <a:xfrm>
            <a:off x="628650" y="365127"/>
            <a:ext cx="7886700" cy="549274"/>
          </a:xfrm>
        </p:spPr>
        <p:txBody>
          <a:bodyPr>
            <a:normAutofit fontScale="90000"/>
          </a:bodyPr>
          <a:lstStyle/>
          <a:p>
            <a:r>
              <a:rPr lang="en-US" dirty="0" smtClean="0"/>
              <a:t>ACH</a:t>
            </a:r>
            <a:endParaRPr lang="en-US" dirty="0"/>
          </a:p>
        </p:txBody>
      </p:sp>
      <p:sp>
        <p:nvSpPr>
          <p:cNvPr id="6" name="Content Placeholder 5"/>
          <p:cNvSpPr>
            <a:spLocks noGrp="1"/>
          </p:cNvSpPr>
          <p:nvPr>
            <p:ph idx="1"/>
          </p:nvPr>
        </p:nvSpPr>
        <p:spPr>
          <a:xfrm>
            <a:off x="228600" y="1216553"/>
            <a:ext cx="8458200" cy="5641447"/>
          </a:xfrm>
        </p:spPr>
        <p:txBody>
          <a:bodyPr>
            <a:normAutofit/>
          </a:bodyPr>
          <a:lstStyle/>
          <a:p>
            <a:pPr marL="457200" indent="-228600">
              <a:spcBef>
                <a:spcPts val="0"/>
              </a:spcBef>
              <a:defRPr/>
            </a:pPr>
            <a:endParaRPr lang="en-US" sz="2400" i="1" dirty="0">
              <a:latin typeface="Trefoil Sans" panose="00000500000000000000" pitchFamily="50" charset="0"/>
              <a:cs typeface="Arial" panose="020B0604020202020204" pitchFamily="34" charset="0"/>
            </a:endParaRPr>
          </a:p>
          <a:p>
            <a:pPr marL="457200" indent="-228600">
              <a:spcBef>
                <a:spcPts val="0"/>
              </a:spcBef>
              <a:defRPr/>
            </a:pPr>
            <a:endParaRPr lang="en-US" sz="2400" i="1" dirty="0" smtClean="0">
              <a:latin typeface="Trefoil Sans" panose="00000500000000000000" pitchFamily="50" charset="0"/>
              <a:cs typeface="Arial" panose="020B0604020202020204" pitchFamily="34" charset="0"/>
            </a:endParaRPr>
          </a:p>
          <a:p>
            <a:pPr marL="457200" indent="-228600">
              <a:spcBef>
                <a:spcPts val="0"/>
              </a:spcBef>
              <a:defRPr/>
            </a:pPr>
            <a:endParaRPr lang="en-US" sz="2400" i="1" dirty="0">
              <a:latin typeface="Trefoil Sans" panose="00000500000000000000" pitchFamily="50" charset="0"/>
              <a:cs typeface="Arial" panose="020B0604020202020204" pitchFamily="34" charset="0"/>
            </a:endParaRPr>
          </a:p>
          <a:p>
            <a:endParaRPr lang="en-US" sz="2400" dirty="0">
              <a:latin typeface="Trefoil Sans" panose="00000500000000000000" pitchFamily="50" charset="0"/>
            </a:endParaRPr>
          </a:p>
        </p:txBody>
      </p:sp>
      <p:sp>
        <p:nvSpPr>
          <p:cNvPr id="11" name="TextBox 10"/>
          <p:cNvSpPr txBox="1"/>
          <p:nvPr/>
        </p:nvSpPr>
        <p:spPr>
          <a:xfrm>
            <a:off x="239194" y="289952"/>
            <a:ext cx="776180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defRPr/>
            </a:pPr>
            <a:r>
              <a:rPr lang="en-US" sz="3200" b="1" i="1" dirty="0" smtClean="0">
                <a:latin typeface="Arial" panose="020B0604020202020204" pitchFamily="34" charset="0"/>
                <a:cs typeface="Arial" panose="020B0604020202020204" pitchFamily="34" charset="0"/>
              </a:rPr>
              <a:t>Participation &amp; Special Patch Rewards</a:t>
            </a:r>
            <a:endParaRPr lang="en-US" sz="3200" b="1" i="1" dirty="0">
              <a:latin typeface="Arial" panose="020B0604020202020204" pitchFamily="34" charset="0"/>
              <a:cs typeface="Arial" panose="020B0604020202020204" pitchFamily="34" charset="0"/>
            </a:endParaRPr>
          </a:p>
        </p:txBody>
      </p:sp>
      <p:sp>
        <p:nvSpPr>
          <p:cNvPr id="12" name="TextBox 18"/>
          <p:cNvSpPr txBox="1">
            <a:spLocks noChangeArrowheads="1"/>
          </p:cNvSpPr>
          <p:nvPr/>
        </p:nvSpPr>
        <p:spPr bwMode="auto">
          <a:xfrm>
            <a:off x="323850" y="5395716"/>
            <a:ext cx="4552950"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2016 Fall / 2017 Cookie Combo Patch</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Girls must have met the </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2016 Fall Program criteria AND</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Sell 250+ boxes of cookies</a:t>
            </a:r>
            <a:endParaRPr lang="en-US" altLang="en-US" sz="2000" dirty="0">
              <a:latin typeface="Arial" panose="020B0604020202020204" pitchFamily="34" charset="0"/>
              <a:cs typeface="Arial" panose="020B0604020202020204" pitchFamily="34" charset="0"/>
            </a:endParaRPr>
          </a:p>
        </p:txBody>
      </p:sp>
      <p:sp>
        <p:nvSpPr>
          <p:cNvPr id="18" name="TextBox 10"/>
          <p:cNvSpPr txBox="1">
            <a:spLocks noChangeArrowheads="1"/>
          </p:cNvSpPr>
          <p:nvPr/>
        </p:nvSpPr>
        <p:spPr bwMode="auto">
          <a:xfrm>
            <a:off x="5827370" y="5549603"/>
            <a:ext cx="29019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Cookie Club Patch</a:t>
            </a:r>
          </a:p>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24+ valid emails sent via Cookie Club</a:t>
            </a:r>
            <a:endParaRPr lang="en-US"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9030" y="3562761"/>
            <a:ext cx="2278630" cy="189710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54" y="2976516"/>
            <a:ext cx="4307941" cy="236365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400" y="1176048"/>
            <a:ext cx="2212905" cy="948937"/>
          </a:xfrm>
          <a:prstGeom prst="rect">
            <a:avLst/>
          </a:prstGeom>
        </p:spPr>
      </p:pic>
      <p:sp>
        <p:nvSpPr>
          <p:cNvPr id="15" name="TextBox 20"/>
          <p:cNvSpPr txBox="1">
            <a:spLocks noChangeArrowheads="1"/>
          </p:cNvSpPr>
          <p:nvPr/>
        </p:nvSpPr>
        <p:spPr bwMode="auto">
          <a:xfrm>
            <a:off x="4190999" y="1433589"/>
            <a:ext cx="967658"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OR</a:t>
            </a:r>
            <a:endParaRPr lang="en-US" altLang="en-US" sz="2000" dirty="0">
              <a:latin typeface="Arial" panose="020B0604020202020204" pitchFamily="34" charset="0"/>
              <a:cs typeface="Arial" panose="020B0604020202020204" pitchFamily="34" charset="0"/>
            </a:endParaRPr>
          </a:p>
        </p:txBody>
      </p:sp>
      <p:sp>
        <p:nvSpPr>
          <p:cNvPr id="16" name="TextBox 20"/>
          <p:cNvSpPr txBox="1">
            <a:spLocks noChangeArrowheads="1"/>
          </p:cNvSpPr>
          <p:nvPr/>
        </p:nvSpPr>
        <p:spPr bwMode="auto">
          <a:xfrm>
            <a:off x="1130264" y="2158734"/>
            <a:ext cx="2543175"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smtClean="0">
                <a:latin typeface="Arial" panose="020B0604020202020204" pitchFamily="34" charset="0"/>
                <a:cs typeface="Arial" panose="020B0604020202020204" pitchFamily="34" charset="0"/>
              </a:rPr>
              <a:t>12 - 23 </a:t>
            </a:r>
            <a:endParaRPr lang="en-US" altLang="en-US" sz="2000" dirty="0">
              <a:latin typeface="Arial" panose="020B0604020202020204" pitchFamily="34" charset="0"/>
              <a:cs typeface="Arial" panose="020B0604020202020204" pitchFamily="34" charset="0"/>
            </a:endParaRPr>
          </a:p>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Participation Patch</a:t>
            </a:r>
          </a:p>
        </p:txBody>
      </p:sp>
      <p:sp>
        <p:nvSpPr>
          <p:cNvPr id="17" name="TextBox 20"/>
          <p:cNvSpPr txBox="1">
            <a:spLocks noChangeArrowheads="1"/>
          </p:cNvSpPr>
          <p:nvPr/>
        </p:nvSpPr>
        <p:spPr bwMode="auto">
          <a:xfrm>
            <a:off x="5722173" y="2810009"/>
            <a:ext cx="2543175"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24+ </a:t>
            </a:r>
          </a:p>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Participation Patch</a:t>
            </a:r>
          </a:p>
        </p:txBody>
      </p:sp>
    </p:spTree>
    <p:extLst>
      <p:ext uri="{BB962C8B-B14F-4D97-AF65-F5344CB8AC3E}">
        <p14:creationId xmlns:p14="http://schemas.microsoft.com/office/powerpoint/2010/main" val="103315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atie_x0020_Francis_x0020_Video xmlns="ea461bb9-e24b-4c41-9a6b-56f8be384aa5">
      <Url xsi:nil="true"/>
      <Description xsi:nil="true"/>
    </Katie_x0020_Francis_x0020_Video>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F86056F1BB2F46AAFDFB506AB4A179" ma:contentTypeVersion="1" ma:contentTypeDescription="Create a new document." ma:contentTypeScope="" ma:versionID="c000be88da2b464c8e4dfcf42e752b7e">
  <xsd:schema xmlns:xsd="http://www.w3.org/2001/XMLSchema" xmlns:xs="http://www.w3.org/2001/XMLSchema" xmlns:p="http://schemas.microsoft.com/office/2006/metadata/properties" xmlns:ns2="ea461bb9-e24b-4c41-9a6b-56f8be384aa5" targetNamespace="http://schemas.microsoft.com/office/2006/metadata/properties" ma:root="true" ma:fieldsID="cf8f9fcb52f7ba366da958887ca2552d" ns2:_="">
    <xsd:import namespace="ea461bb9-e24b-4c41-9a6b-56f8be384aa5"/>
    <xsd:element name="properties">
      <xsd:complexType>
        <xsd:sequence>
          <xsd:element name="documentManagement">
            <xsd:complexType>
              <xsd:all>
                <xsd:element ref="ns2:Katie_x0020_Francis_x0020_Vide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61bb9-e24b-4c41-9a6b-56f8be384aa5" elementFormDefault="qualified">
    <xsd:import namespace="http://schemas.microsoft.com/office/2006/documentManagement/types"/>
    <xsd:import namespace="http://schemas.microsoft.com/office/infopath/2007/PartnerControls"/>
    <xsd:element name="Katie_x0020_Francis_x0020_Video" ma:index="8" nillable="true" ma:displayName="Katie Francis Video" ma:format="Hyperlink" ma:internalName="Katie_x0020_Francis_x0020_Video">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3AFD34-C9B8-40C1-A322-FDC82F9D542D}">
  <ds:schemaRefs>
    <ds:schemaRef ds:uri="ea461bb9-e24b-4c41-9a6b-56f8be384aa5"/>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28437DA-CED6-4AFB-8A93-9867A9F10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461bb9-e24b-4c41-9a6b-56f8be384a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9AEFE9-AE61-4E7F-9B50-3B62B9ED6B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8075</TotalTime>
  <Words>1861</Words>
  <Application>Microsoft Office PowerPoint</Application>
  <PresentationFormat>On-screen Show (4:3)</PresentationFormat>
  <Paragraphs>282</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MS Gothic</vt:lpstr>
      <vt:lpstr>MS PGothic</vt:lpstr>
      <vt:lpstr>Amerigo BT</vt:lpstr>
      <vt:lpstr>Arial</vt:lpstr>
      <vt:lpstr>Calibri</vt:lpstr>
      <vt:lpstr>Omnes Bold</vt:lpstr>
      <vt:lpstr>Omnes_GirlScouts Bold</vt:lpstr>
      <vt:lpstr>Trefoil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vt:lpstr>
      <vt:lpstr>ACH</vt:lpstr>
      <vt:lpstr>PowerPoint Presentation</vt:lpstr>
      <vt:lpstr>PowerPoint Presentation</vt:lpstr>
      <vt:lpstr>ACH</vt:lpstr>
      <vt:lpstr>PowerPoint Presentation</vt:lpstr>
      <vt:lpstr>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dc:creator>
  <cp:lastModifiedBy>Sara Williams</cp:lastModifiedBy>
  <cp:revision>135</cp:revision>
  <cp:lastPrinted>2014-04-04T20:44:28Z</cp:lastPrinted>
  <dcterms:created xsi:type="dcterms:W3CDTF">2014-02-04T10:33:25Z</dcterms:created>
  <dcterms:modified xsi:type="dcterms:W3CDTF">2016-12-21T22:27:30Z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0x01010044F86056F1BB2F46AAFDFB506AB4A179</vt:lpwstr>
  </property>
</Properties>
</file>