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64"/>
  </p:notesMasterIdLst>
  <p:sldIdLst>
    <p:sldId id="386" r:id="rId2"/>
    <p:sldId id="399" r:id="rId3"/>
    <p:sldId id="403" r:id="rId4"/>
    <p:sldId id="404" r:id="rId5"/>
    <p:sldId id="302" r:id="rId6"/>
    <p:sldId id="303" r:id="rId7"/>
    <p:sldId id="304" r:id="rId8"/>
    <p:sldId id="305" r:id="rId9"/>
    <p:sldId id="367" r:id="rId10"/>
    <p:sldId id="405" r:id="rId11"/>
    <p:sldId id="406" r:id="rId12"/>
    <p:sldId id="407" r:id="rId13"/>
    <p:sldId id="318" r:id="rId14"/>
    <p:sldId id="340" r:id="rId15"/>
    <p:sldId id="339" r:id="rId16"/>
    <p:sldId id="341" r:id="rId17"/>
    <p:sldId id="368" r:id="rId18"/>
    <p:sldId id="342" r:id="rId19"/>
    <p:sldId id="343" r:id="rId20"/>
    <p:sldId id="355" r:id="rId21"/>
    <p:sldId id="329" r:id="rId22"/>
    <p:sldId id="400" r:id="rId23"/>
    <p:sldId id="309" r:id="rId24"/>
    <p:sldId id="306" r:id="rId25"/>
    <p:sldId id="308" r:id="rId26"/>
    <p:sldId id="398" r:id="rId27"/>
    <p:sldId id="307" r:id="rId28"/>
    <p:sldId id="351" r:id="rId29"/>
    <p:sldId id="397" r:id="rId30"/>
    <p:sldId id="333" r:id="rId31"/>
    <p:sldId id="352" r:id="rId32"/>
    <p:sldId id="376" r:id="rId33"/>
    <p:sldId id="396" r:id="rId34"/>
    <p:sldId id="371" r:id="rId35"/>
    <p:sldId id="374" r:id="rId36"/>
    <p:sldId id="373" r:id="rId37"/>
    <p:sldId id="375" r:id="rId38"/>
    <p:sldId id="409" r:id="rId39"/>
    <p:sldId id="387" r:id="rId40"/>
    <p:sldId id="388" r:id="rId41"/>
    <p:sldId id="389" r:id="rId42"/>
    <p:sldId id="390" r:id="rId43"/>
    <p:sldId id="391" r:id="rId44"/>
    <p:sldId id="392" r:id="rId45"/>
    <p:sldId id="393" r:id="rId46"/>
    <p:sldId id="394" r:id="rId47"/>
    <p:sldId id="380" r:id="rId48"/>
    <p:sldId id="319" r:id="rId49"/>
    <p:sldId id="354" r:id="rId50"/>
    <p:sldId id="320" r:id="rId51"/>
    <p:sldId id="321" r:id="rId52"/>
    <p:sldId id="349" r:id="rId53"/>
    <p:sldId id="408" r:id="rId54"/>
    <p:sldId id="331" r:id="rId55"/>
    <p:sldId id="330" r:id="rId56"/>
    <p:sldId id="332" r:id="rId57"/>
    <p:sldId id="402" r:id="rId58"/>
    <p:sldId id="401" r:id="rId59"/>
    <p:sldId id="334" r:id="rId60"/>
    <p:sldId id="335" r:id="rId61"/>
    <p:sldId id="336" r:id="rId62"/>
    <p:sldId id="338" r:id="rId6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71" autoAdjust="0"/>
  </p:normalViewPr>
  <p:slideViewPr>
    <p:cSldViewPr>
      <p:cViewPr varScale="1">
        <p:scale>
          <a:sx n="108" d="100"/>
          <a:sy n="108" d="100"/>
        </p:scale>
        <p:origin x="162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0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4DBCDA9-D984-4D2D-9F15-FBAC60F3D856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15DB72C-7C1C-42DE-9962-28D5A30816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1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7DB70-4639-214D-8A06-78044584D4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84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9131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3919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4148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8794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38D1C5-DB3F-4468-A4C2-78A8482E4D8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8606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38D1C5-DB3F-4468-A4C2-78A8482E4D8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0304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3F9E19-96A5-4F1E-9D18-5CB873E01A5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4137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BB7DF1-939C-4009-8765-704FD72525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6806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BB7DF1-939C-4009-8765-704FD72525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6637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038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This is a TROOP OPPORTUNITY SALE that can impact GIRLS. TROOPS, and SERVICE UNITS.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618213-F4AA-4088-BF19-62ADA5235C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1191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403AF9-2ECB-4476-97D8-BAB8A81B98C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0030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8896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5301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2243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71A402-0C95-4120-8CBC-818D60C49C4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2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0486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8805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0802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894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115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C66B46A8-FD9C-4FC2-88CD-2F1AD24CC023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3268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3105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7967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88514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9693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46097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6C7F7CF-17FA-4EF9-AA36-D2477E820D25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544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2747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26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5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8737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92D51-F639-406F-B39B-038ECC3F10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623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5443" fontAlgn="base">
              <a:spcBef>
                <a:spcPct val="0"/>
              </a:spcBef>
              <a:spcAft>
                <a:spcPct val="0"/>
              </a:spcAft>
              <a:defRPr/>
            </a:pPr>
            <a:fld id="{F012B8EF-0E59-4CF2-86AA-532719C5D968}" type="slidenum">
              <a:rPr lang="en-US" smtClean="0"/>
              <a:pPr defTabSz="505443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832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9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4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7839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5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0388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50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6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ewBrand_PPTemplates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8545" y="3361765"/>
            <a:ext cx="8382000" cy="1752600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146" rtl="0" eaLnBrk="1" fontAlgn="auto" latinLnBrk="0" hangingPunct="1">
              <a:lnSpc>
                <a:spcPts val="4846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/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43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ewBrand_PPTemplates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1600200" y="990600"/>
            <a:ext cx="6442364" cy="25535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/>
              <a:buNone/>
              <a:tabLst/>
              <a:defRPr sz="2800" b="0">
                <a:latin typeface="Omnes_GirlScouts Semibold" pitchFamily="50" charset="0"/>
              </a:defRPr>
            </a:lvl1pPr>
            <a:lvl2pPr marL="569913" indent="-225425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 sz="2400" b="0">
                <a:latin typeface="Omnes_GirlScouts Regular" pitchFamily="50" charset="0"/>
              </a:defRPr>
            </a:lvl2pPr>
            <a:lvl3pPr marL="914400" indent="-344488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  <a:defRPr sz="2400" b="0">
                <a:latin typeface="Omnes_GirlScouts Regular" pitchFamily="50" charset="0"/>
              </a:defRPr>
            </a:lvl3pPr>
            <a:lvl4pPr marL="1371600" indent="-338138">
              <a:spcBef>
                <a:spcPts val="400"/>
              </a:spcBef>
              <a:spcAft>
                <a:spcPts val="400"/>
              </a:spcAft>
              <a:buFont typeface="+mj-lt"/>
              <a:buAutoNum type="alphaUcPeriod"/>
              <a:defRPr sz="2200" b="0">
                <a:latin typeface="Omnes_GirlScouts Regular" pitchFamily="50" charset="0"/>
              </a:defRPr>
            </a:lvl4pPr>
            <a:lvl5pPr marL="1885950" indent="-514350">
              <a:spcBef>
                <a:spcPts val="400"/>
              </a:spcBef>
              <a:spcAft>
                <a:spcPts val="400"/>
              </a:spcAft>
              <a:buFont typeface="+mj-lt"/>
              <a:buAutoNum type="romanLcPeriod"/>
              <a:defRPr sz="2200" b="0">
                <a:latin typeface="Omnes_GirlScouts Regular" pitchFamily="50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2"/>
          </p:nvPr>
        </p:nvSpPr>
        <p:spPr>
          <a:xfrm>
            <a:off x="1447800" y="76200"/>
            <a:ext cx="7315200" cy="609600"/>
          </a:xfrm>
          <a:prstGeom prst="rect">
            <a:avLst/>
          </a:prstGeom>
        </p:spPr>
        <p:txBody>
          <a:bodyPr>
            <a:noAutofit/>
          </a:bodyPr>
          <a:lstStyle>
            <a:lvl1pPr marL="342860" marR="0" indent="-34286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i="1">
                <a:latin typeface="Omnes_GirlScouts Semibold" pitchFamily="50" charset="0"/>
              </a:defRPr>
            </a:lvl1pPr>
            <a:lvl2pPr>
              <a:buNone/>
              <a:defRPr sz="5400">
                <a:latin typeface="Omnes_GirlScouts Bold" pitchFamily="50" charset="0"/>
              </a:defRPr>
            </a:lvl2pPr>
            <a:lvl3pPr>
              <a:buNone/>
              <a:defRPr sz="5400">
                <a:latin typeface="Omnes_GirlScouts Bold" pitchFamily="50" charset="0"/>
              </a:defRPr>
            </a:lvl3pPr>
            <a:lvl4pPr>
              <a:buNone/>
              <a:defRPr sz="5400">
                <a:latin typeface="Omnes_GirlScouts Bold" pitchFamily="50" charset="0"/>
              </a:defRPr>
            </a:lvl4pPr>
            <a:lvl5pPr>
              <a:buNone/>
              <a:defRPr sz="5400">
                <a:latin typeface="Omnes_GirlScouts Bold" pitchFamily="50" charset="0"/>
              </a:defRPr>
            </a:lvl5pPr>
          </a:lstStyle>
          <a:p>
            <a:pPr lvl="0"/>
            <a:r>
              <a:rPr lang="en-US" dirty="0" smtClean="0"/>
              <a:t>Click to edit 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685800"/>
            <a:ext cx="7239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78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8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0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6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02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3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88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8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4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3B7FF-AA6D-43D6-8559-7EEA06AF63F1}" type="datetimeFigureOut">
              <a:rPr lang="en-US" smtClean="0"/>
              <a:pPr/>
              <a:t>8/17/2016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695338-9D86-4858-9FE2-1E6F0FD57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698" r:id="rId17"/>
    <p:sldLayoutId id="214748369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irlscoutsla.org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://www.gsnugsandmags.com/gsgla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gsnutsandmags.com/gsgl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4665339"/>
            <a:ext cx="7315200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 smtClean="0">
                <a:ln w="1905">
                  <a:solidFill>
                    <a:srgbClr val="00B050"/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anose="020F0704030504030204" pitchFamily="34" charset="0"/>
                <a:cs typeface="+mn-cs"/>
              </a:rPr>
              <a:t>2016 </a:t>
            </a:r>
            <a:r>
              <a:rPr lang="en-US" sz="3600" b="1" i="1" dirty="0">
                <a:ln w="1905">
                  <a:solidFill>
                    <a:srgbClr val="00B050"/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anose="020F0704030504030204" pitchFamily="34" charset="0"/>
                <a:cs typeface="+mn-cs"/>
              </a:rPr>
              <a:t>Fall Product Program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i="1" dirty="0" smtClean="0">
                <a:ln w="1905">
                  <a:solidFill>
                    <a:srgbClr val="00B050"/>
                  </a:solidFill>
                </a:ln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anose="020F0704030504030204" pitchFamily="34" charset="0"/>
                <a:cs typeface="+mn-cs"/>
              </a:rPr>
              <a:t>Troop Training</a:t>
            </a:r>
            <a:endParaRPr lang="en-US" sz="4400" b="1" i="1" dirty="0">
              <a:ln w="1905">
                <a:solidFill>
                  <a:srgbClr val="00B050"/>
                </a:solidFill>
              </a:ln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Rounded MT Bold" panose="020F0704030504030204" pitchFamily="34" charset="0"/>
              <a:cs typeface="+mn-cs"/>
            </a:endParaRPr>
          </a:p>
        </p:txBody>
      </p:sp>
      <p:pic>
        <p:nvPicPr>
          <p:cNvPr id="1030" name="Picture 6" descr="http://www.gigaglitters.com/created/Wa3RXCU98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966789"/>
            <a:ext cx="88773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S_LOSangeles_servicemark_b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15288"/>
            <a:ext cx="247173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2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914400" y="762000"/>
            <a:ext cx="6172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76274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Troop Proceeds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1066800"/>
            <a:ext cx="6400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5425" marR="0" lvl="0" indent="-225425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earn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purchase price on nut products, including all online gift items.</a:t>
            </a:r>
          </a:p>
          <a:p>
            <a:pPr marL="225425" marR="0" lvl="0" indent="-225425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earn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subscription price of magazines.</a:t>
            </a:r>
          </a:p>
        </p:txBody>
      </p:sp>
      <p:pic>
        <p:nvPicPr>
          <p:cNvPr id="9220" name="Picture 4" descr="http://4810-presscdn-0-38.pagely.netdna-cdn.com/wp-content/uploads/2013/03/magaz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79" y="3505200"/>
            <a:ext cx="3428272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46" y="5490710"/>
            <a:ext cx="1550938" cy="1284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46" y="4264659"/>
            <a:ext cx="1589631" cy="1328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94" y="2688125"/>
            <a:ext cx="1783211" cy="16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152400" y="914399"/>
            <a:ext cx="6998386" cy="1931707"/>
          </a:xfrm>
        </p:spPr>
        <p:txBody>
          <a:bodyPr>
            <a:normAutofit lnSpcReduction="10000"/>
          </a:bodyPr>
          <a:lstStyle/>
          <a:p>
            <a:pPr marL="225425" indent="-2254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Rewards are “unitized” whether girls sell nuts or magazines</a:t>
            </a:r>
          </a:p>
          <a:p>
            <a:pPr marL="225425" indent="-2254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 reward: Average 50 units per participating girl to earn a movie ticket for each girl and two adults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52400" y="152400"/>
            <a:ext cx="8991600" cy="533400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Rewards 									             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85800"/>
            <a:ext cx="6858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077" y="3388867"/>
            <a:ext cx="166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Participation patch and rocker charms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0980" y="4487171"/>
            <a:ext cx="1172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Baby White Tiger Plush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1226" y="5134557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Jeans tattoos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05050" y="3330123"/>
            <a:ext cx="1726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Metallic tattoos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8445" y="3949822"/>
            <a:ext cx="193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Dazzling Hair Band 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Ties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51" y="2657540"/>
            <a:ext cx="16256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50" y="3702039"/>
            <a:ext cx="968569" cy="26167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2" y="2326864"/>
            <a:ext cx="2094074" cy="2450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84" y="4069245"/>
            <a:ext cx="1346417" cy="2438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3" t="16704" r="24187" b="19328"/>
          <a:stretch/>
        </p:blipFill>
        <p:spPr>
          <a:xfrm>
            <a:off x="4064542" y="4749615"/>
            <a:ext cx="1676400" cy="1600200"/>
          </a:xfrm>
          <a:prstGeom prst="rect">
            <a:avLst/>
          </a:prstGeom>
        </p:spPr>
      </p:pic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38060" y="3739186"/>
            <a:ext cx="1647825" cy="2638425"/>
            <a:chOff x="109331288" y="109124387"/>
            <a:chExt cx="1647825" cy="2639551"/>
          </a:xfrm>
        </p:grpSpPr>
        <p:pic>
          <p:nvPicPr>
            <p:cNvPr id="7171" name="Picture 3" descr="New Participation Patch FINAL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2" r="3752"/>
            <a:stretch>
              <a:fillRect/>
            </a:stretch>
          </p:blipFill>
          <p:spPr bwMode="auto">
            <a:xfrm>
              <a:off x="109331288" y="109124387"/>
              <a:ext cx="1647825" cy="235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7172" name="Picture 4" descr="25+ charm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9638851" y="111359235"/>
              <a:ext cx="506681" cy="302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7173" name="Picture 5" descr="GOC Charm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158218" y="111360717"/>
              <a:ext cx="501915" cy="2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7174" name="Picture 6" descr="Online Charm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9904678" y="111375500"/>
              <a:ext cx="501915" cy="274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24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252312" y="4800600"/>
            <a:ext cx="3484685" cy="17097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Avatar patch 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their Me2 avatar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Send 12 valid emails by October 14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$250 in combined nut and magazine sales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63513"/>
            <a:ext cx="7239000" cy="533400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Rewards –Unique Patches!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96913"/>
            <a:ext cx="6858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97" y="1415425"/>
            <a:ext cx="4306344" cy="2372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6913"/>
            <a:ext cx="2818047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1000" y="4724400"/>
            <a:ext cx="407474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Fall and Cookie Combination Patch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Me2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avatar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valid emails by October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 in Nut/Magazine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boxes sold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2017 Cookie sales</a:t>
            </a:r>
          </a:p>
        </p:txBody>
      </p:sp>
    </p:spTree>
    <p:extLst>
      <p:ext uri="{BB962C8B-B14F-4D97-AF65-F5344CB8AC3E}">
        <p14:creationId xmlns:p14="http://schemas.microsoft.com/office/powerpoint/2010/main" val="1798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0" y="876300"/>
            <a:ext cx="7315200" cy="5029200"/>
          </a:xfrm>
        </p:spPr>
        <p:txBody>
          <a:bodyPr/>
          <a:lstStyle/>
          <a:p>
            <a:pPr marL="347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16 products plus GOC on the order card</a:t>
            </a:r>
          </a:p>
          <a:p>
            <a:pPr marL="347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Three price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points: $5, $7,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$9 </a:t>
            </a:r>
          </a:p>
          <a:p>
            <a:pPr marL="230188" indent="-225425">
              <a:spcAft>
                <a:spcPts val="600"/>
              </a:spcAft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lvl="1">
              <a:spcAft>
                <a:spcPts val="600"/>
              </a:spcAft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23085"/>
            <a:ext cx="8839200" cy="649287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Trophy Nut Products 						       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867" y="609600"/>
            <a:ext cx="6976533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4300039"/>
            <a:ext cx="2209801" cy="1945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187671"/>
            <a:ext cx="224506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93" y="2587471"/>
            <a:ext cx="289808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38200" y="762000"/>
            <a:ext cx="6248400" cy="1499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0" y="3505200"/>
            <a:ext cx="2971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Butter Toffee Peanuts</a:t>
            </a:r>
          </a:p>
          <a:p>
            <a:pPr algn="ctr" eaLnBrk="1" hangingPunct="1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#1 Seller!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819400" y="1371600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Spicy Cajun Mix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943600" y="2600325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Fruit Slices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43000" y="5257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$5/can</a:t>
            </a: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762000" y="253776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42963"/>
            <a:ext cx="2743200" cy="2706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200" y="2016266"/>
            <a:ext cx="2789400" cy="2752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159108"/>
            <a:ext cx="2616758" cy="2681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16838" y="762000"/>
            <a:ext cx="6269762" cy="665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712433" y="245438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762000" y="1239785"/>
            <a:ext cx="3352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Peanut Butter Monkeys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4866118" y="1840721"/>
            <a:ext cx="3352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Dark Chocolate Sea Salt Caramels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43000" y="5257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6000" b="1" spc="50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5/box</a:t>
            </a:r>
            <a:endParaRPr lang="en-US" sz="6000" b="1" spc="5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50" y="2208976"/>
            <a:ext cx="2759384" cy="2781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379" y="2781059"/>
            <a:ext cx="3018279" cy="3018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flipV="1">
            <a:off x="794551" y="733148"/>
            <a:ext cx="6292049" cy="739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43000" y="5257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$7/can</a:t>
            </a: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381000" y="4038600"/>
            <a:ext cx="3352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Cracked Pepper &amp; Sea Salt Cashews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3940575" y="1824604"/>
            <a:ext cx="365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Dark Chocolate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Sea Salt Almonds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690979" y="209928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79" y="1215190"/>
            <a:ext cx="2836277" cy="2798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817678"/>
            <a:ext cx="28194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00100" y="776116"/>
            <a:ext cx="6286500" cy="14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43000" y="5257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$7/can</a:t>
            </a: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315212" y="3719836"/>
            <a:ext cx="2667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Cranberry</a:t>
            </a:r>
          </a:p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Trail Mix</a:t>
            </a: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515612" y="1905000"/>
            <a:ext cx="3200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endParaRPr lang="en-US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Nuts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685800" y="254376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914401"/>
            <a:ext cx="2667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859107"/>
            <a:ext cx="2720097" cy="27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38200" y="760520"/>
            <a:ext cx="6248400" cy="1553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0" y="3810000"/>
            <a:ext cx="297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Chocolate Raisins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2667000" y="1636693"/>
            <a:ext cx="365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Chocolate</a:t>
            </a:r>
          </a:p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Almonds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5958007" y="6011862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Whole Cashews</a:t>
            </a: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1143000" y="5257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$7/can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713173" y="252836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38" y="994898"/>
            <a:ext cx="2819400" cy="2826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614" y="2644482"/>
            <a:ext cx="2809393" cy="2764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415" y="3228613"/>
            <a:ext cx="2794986" cy="2750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39462" y="762000"/>
            <a:ext cx="6247138" cy="2160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61278" y="5228112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$9/tin</a:t>
            </a: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76200" y="1255693"/>
            <a:ext cx="297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Peppermint Bark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3048000" y="1636693"/>
            <a:ext cx="297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Pecan Supremes</a:t>
            </a: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5867400" y="2447925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Mint Trefoils</a:t>
            </a: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09257" y="260388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53" y="2164069"/>
            <a:ext cx="2734447" cy="2741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206" y="2604856"/>
            <a:ext cx="2845130" cy="2852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06" y="2971800"/>
            <a:ext cx="2769090" cy="276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914400" y="762000"/>
            <a:ext cx="6172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762000" y="23878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How girls participate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5" name="Subtitle 6"/>
          <p:cNvSpPr txBox="1">
            <a:spLocks/>
          </p:cNvSpPr>
          <p:nvPr/>
        </p:nvSpPr>
        <p:spPr bwMode="auto">
          <a:xfrm>
            <a:off x="533400" y="914400"/>
            <a:ext cx="7772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2825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25475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Nuts and candy in person via order card for delivery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can hand out business cards and magazine fliers with their store code</a:t>
            </a:r>
          </a:p>
          <a:p>
            <a:pPr marL="625475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Online for girl delivery (order card products only)</a:t>
            </a:r>
          </a:p>
          <a:p>
            <a:pPr marL="625475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Online for shipment (up to 25 nut and candy products)</a:t>
            </a:r>
          </a:p>
          <a:p>
            <a:pPr marL="625475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Online magazine orders</a:t>
            </a:r>
          </a:p>
          <a:p>
            <a:pPr marL="625475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Residential Walk-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Lemonade Stands (nut and candy products)</a:t>
            </a:r>
          </a:p>
          <a:p>
            <a:pPr marL="625475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Gift of Caring products</a:t>
            </a:r>
          </a:p>
          <a:p>
            <a:pPr marL="625475" indent="-342900" eaLnBrk="1" hangingPunct="1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can be as simple as sending out emails!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38200" y="762000"/>
            <a:ext cx="6248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94478" y="5724334"/>
            <a:ext cx="37917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pc="50" dirty="0" smtClean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$9/jar</a:t>
            </a:r>
            <a:endParaRPr lang="en-US" sz="6000" b="1" spc="5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2514600" y="1285220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S’mores Mix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23900" y="23878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Products &amp; Pricing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299" y="1989327"/>
            <a:ext cx="35623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268408" y="199255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Gift of Caring 										   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6294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8001000" y="152400"/>
            <a:ext cx="1143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99" y="838200"/>
            <a:ext cx="716280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Customers purchase nut products to donate.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need to sell this concept.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Ideal for customers who do not want a product, but do want to support their favorite Girl Scout.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“Virtual” donation—customers and girls do not order or handle the product.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GOC donations count towards rewards like all sales.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be ordered as a stand-alone product online.</a:t>
            </a:r>
          </a:p>
        </p:txBody>
      </p:sp>
      <p:pic>
        <p:nvPicPr>
          <p:cNvPr id="5122" name="Picture 591" descr="la-food-bank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8" y="5715000"/>
            <a:ext cx="1139825" cy="9144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592" descr="USO_patc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6667" r="6558" b="11978"/>
          <a:stretch>
            <a:fillRect/>
          </a:stretch>
        </p:blipFill>
        <p:spPr bwMode="auto">
          <a:xfrm>
            <a:off x="7425059" y="5577211"/>
            <a:ext cx="1718941" cy="105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593" descr="OpGr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58" y="5657850"/>
            <a:ext cx="5641976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561680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M2 Media  - Magazines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700410"/>
            <a:ext cx="7086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7067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1000 titles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is fully integrated so there is nothing for the troop chair to do!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Units and money will be automatically tallied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Rewards will be applied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0" descr="GS_ART_trefoil­_s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ighligh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635">
            <a:off x="937500" y="3782092"/>
            <a:ext cx="1875459" cy="243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239">
            <a:off x="2536070" y="3542521"/>
            <a:ext cx="1622696" cy="24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080">
            <a:off x="4077922" y="3910230"/>
            <a:ext cx="1843850" cy="253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AmerGrl_Vlnt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294">
            <a:off x="5756644" y="3784360"/>
            <a:ext cx="1942586" cy="243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31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228600" y="18891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Online Program			  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5532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838198"/>
            <a:ext cx="70104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system!</a:t>
            </a:r>
          </a:p>
          <a:p>
            <a:pPr marL="225425" indent="-225425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build their Me2 avatar.</a:t>
            </a:r>
          </a:p>
          <a:p>
            <a:pPr marL="225425" indent="-225425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send emails to family and friends to purchase nuts and magazines from their online store.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One email for both products!</a:t>
            </a:r>
          </a:p>
          <a:p>
            <a:pPr marL="225425" indent="-225425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Customers select shipment or girl delivery.</a:t>
            </a:r>
          </a:p>
          <a:p>
            <a:pPr marL="225425" indent="-225425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Council will import troops and girls.</a:t>
            </a: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fundraisingproduction.blob.core.windows.net/admin-avatar-images/b2fde8da-3586-4532-82b7-e30c1f222cc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258568"/>
            <a:ext cx="1714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228600" y="188912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Pre-Planning Checklist 								 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6294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838200"/>
            <a:ext cx="69342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2" lvl="1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troops open a bank account.</a:t>
            </a:r>
          </a:p>
          <a:p>
            <a:pPr marL="347662" lvl="1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Submit ACH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Debit Authorization and Troop Fall Product Chair  Position &amp; Agreement forms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www.girlscoutsla.org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7662" lvl="1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must turn in Parent/Guardian Permission &amp; Responsibility  Agreement.</a:t>
            </a:r>
          </a:p>
          <a:p>
            <a:pPr marL="347662" lvl="1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Train girls and parents.</a:t>
            </a:r>
          </a:p>
          <a:p>
            <a:pPr marL="347662" lvl="1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Safety Activity Checkpoints.</a:t>
            </a:r>
          </a:p>
          <a:p>
            <a:pPr marL="347662" lvl="1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“Like” GSGLA Cookie &amp; Nut Friends on Facebook.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181600"/>
            <a:ext cx="2514600" cy="18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349188" y="914400"/>
            <a:ext cx="7177088" cy="5029200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Each girl receives: </a:t>
            </a: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Trophy Nut Order Card </a:t>
            </a: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Envelope</a:t>
            </a: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Letter</a:t>
            </a: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 Online Flyer</a:t>
            </a: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cards (available online)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US" sz="8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dirty="0">
                <a:latin typeface="Arial" panose="020B0604020202020204" pitchFamily="34" charset="0"/>
                <a:cs typeface="Arial" panose="020B0604020202020204" pitchFamily="34" charset="0"/>
              </a:rPr>
              <a:t>Each troop </a:t>
            </a:r>
            <a:r>
              <a:rPr lang="en-US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receives:</a:t>
            </a:r>
            <a:endParaRPr lang="en-US" sz="8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Product Program in a Nutshell resource guide</a:t>
            </a: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Troop Fall Product Guide (available online)</a:t>
            </a: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Envelopes</a:t>
            </a: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 Book</a:t>
            </a:r>
          </a:p>
          <a:p>
            <a:pPr marL="568325" lvl="1" indent="-220663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8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GOC receipts</a:t>
            </a:r>
          </a:p>
          <a:p>
            <a:pPr marL="800101" lvl="1" indent="-230188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9188" y="159544"/>
            <a:ext cx="90678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 										          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1000" y="685800"/>
            <a:ext cx="67056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308526">
            <a:off x="5660762" y="1275769"/>
            <a:ext cx="2851675" cy="2050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5177">
            <a:off x="6768960" y="4608707"/>
            <a:ext cx="1677163" cy="21433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89" t="-20872" r="-589" b="20872"/>
          <a:stretch/>
        </p:blipFill>
        <p:spPr>
          <a:xfrm>
            <a:off x="1371600" y="-1066800"/>
            <a:ext cx="5723809" cy="837142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52400" y="685800"/>
            <a:ext cx="7239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152400" y="152400"/>
            <a:ext cx="716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Fall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Product Central Homepage</a:t>
            </a:r>
          </a:p>
        </p:txBody>
      </p:sp>
      <p:pic>
        <p:nvPicPr>
          <p:cNvPr id="10" name="Picture 20" descr="GS_ART_trefoil­_s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25581" r="23256" b="27907"/>
          <a:stretch>
            <a:fillRect/>
          </a:stretch>
        </p:blipFill>
        <p:spPr bwMode="auto">
          <a:xfrm>
            <a:off x="7583424" y="76200"/>
            <a:ext cx="1408176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325557" y="42291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/>
          <p:cNvSpPr txBox="1">
            <a:spLocks/>
          </p:cNvSpPr>
          <p:nvPr/>
        </p:nvSpPr>
        <p:spPr bwMode="auto">
          <a:xfrm>
            <a:off x="228600" y="3962400"/>
            <a:ext cx="2285999" cy="91440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Note the single login link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8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38200" y="762000"/>
            <a:ext cx="6248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762000" y="238780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Parent &amp; Girl Training Agenda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1" y="914400"/>
            <a:ext cx="65532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lvl="1" indent="-2206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Inspire! Encourage! Motivate!</a:t>
            </a:r>
          </a:p>
          <a:p>
            <a:pPr marL="225425" lvl="1" indent="-2206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Why participate in the Fall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Program: 	1. Generate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start-up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funds for the year. </a:t>
            </a:r>
          </a:p>
          <a:p>
            <a:pPr marL="919162" lvl="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 Girls learn 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Skills for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lvl="1" indent="-2206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Troop and girl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goals.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lvl="1" indent="-2206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Dates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deadlines.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lvl="1" indent="-22066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Money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Handling.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400800" y="3954743"/>
            <a:ext cx="2324100" cy="2501798"/>
            <a:chOff x="117058463" y="116284092"/>
            <a:chExt cx="1866265" cy="1961345"/>
          </a:xfrm>
        </p:grpSpPr>
        <p:pic>
          <p:nvPicPr>
            <p:cNvPr id="13315" name="Picture 621" descr="5Skills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63121" y="116284092"/>
              <a:ext cx="1856947" cy="754720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7058463" y="117038812"/>
              <a:ext cx="1866265" cy="1206625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Omnes_GirlScouts Bold" pitchFamily="50" charset="0"/>
                </a:rPr>
                <a:t>Goal Setting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Omnes_GirlScouts Bold" pitchFamily="50" charset="0"/>
                </a:rPr>
                <a:t>Decision Making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Omnes_GirlScouts Bold" pitchFamily="50" charset="0"/>
                </a:rPr>
                <a:t>Money Management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Omnes_GirlScouts Bold" pitchFamily="50" charset="0"/>
                </a:rPr>
                <a:t>People Skills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Omnes_GirlScouts Bold" pitchFamily="50" charset="0"/>
                </a:rPr>
                <a:t>Business Ethics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457200" y="914400"/>
            <a:ext cx="6629400" cy="5029200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TFPCs will receive an email from M2OS with log in information.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Manage troop sales from the dashboard.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7200" y="150813"/>
            <a:ext cx="90678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Troop M2OS Set-up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685800"/>
            <a:ext cx="6629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4528" r="4237" b="12458"/>
          <a:stretch/>
        </p:blipFill>
        <p:spPr>
          <a:xfrm>
            <a:off x="2209800" y="2286000"/>
            <a:ext cx="4419600" cy="45014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048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12223" r="8427" b="11111"/>
          <a:stretch/>
        </p:blipFill>
        <p:spPr>
          <a:xfrm>
            <a:off x="2057400" y="1143000"/>
            <a:ext cx="5029200" cy="52578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838200" y="762000"/>
            <a:ext cx="6172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8382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M2OS Troop Dashboard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34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609600" y="1066799"/>
            <a:ext cx="6858000" cy="35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Girls can download business cards from </a:t>
            </a:r>
            <a:r>
              <a:rPr lang="en-US" sz="2400" dirty="0" smtClean="0">
                <a:latin typeface="Arial" panose="020B0604020202020204" pitchFamily="34" charset="0"/>
                <a:ea typeface="Tahoma"/>
                <a:cs typeface="Arial" panose="020B0604020202020204" pitchFamily="34" charset="0"/>
                <a:hlinkClick r:id="rId2"/>
              </a:rPr>
              <a:t>www.gsnugsandmags.com/gsgla</a:t>
            </a:r>
            <a:r>
              <a:rPr lang="en-US" sz="2400" dirty="0" smtClean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Customers log on to the girl’s storefront and order products.</a:t>
            </a:r>
            <a:endParaRPr lang="en-US" sz="2400" dirty="0"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 bwMode="auto">
          <a:xfrm>
            <a:off x="599983" y="167010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Girl Business Cards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38200" y="685800"/>
            <a:ext cx="6248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3048000"/>
            <a:ext cx="6324600" cy="34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38200" y="762000"/>
            <a:ext cx="6172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8382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Tracking Sales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990600"/>
            <a:ext cx="7315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Enter in M2OS: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Bank information.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 allocations and Gift of Caring.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 payments to troop.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Verify troop transfers entered for you by SUFPC.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Verify in M20S: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 orders placed by parents; or enter girl orders from order card</a:t>
            </a:r>
          </a:p>
          <a:p>
            <a:pPr marL="225425" lvl="1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lvl="1" indent="-225425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lvl="1" indent="-225425">
              <a:spcAft>
                <a:spcPts val="600"/>
              </a:spcAft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876800"/>
            <a:ext cx="2621280" cy="2171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32389" y="188911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Invite Girls to Participate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6294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1" y="838198"/>
            <a:ext cx="716279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Send parents an email with the M2OS link on Sept. 30: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www.gsnutsandmags.com/gsgla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Girls create their Me2 avatar.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best results, girls should upload a picture or create a video.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Send emails to friends and family.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Share on social media.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60" y="4857750"/>
            <a:ext cx="1995459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26" y="4776888"/>
            <a:ext cx="1926739" cy="1686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3" y="4776888"/>
            <a:ext cx="1995459" cy="168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1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71" y="762000"/>
            <a:ext cx="5528058" cy="6025819"/>
          </a:xfr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99983" y="167010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Parent Set Up Account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685800"/>
            <a:ext cx="6248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0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609600"/>
          </a:xfrm>
        </p:spPr>
        <p:txBody>
          <a:bodyPr/>
          <a:lstStyle/>
          <a:p>
            <a:pPr algn="l"/>
            <a:r>
              <a:rPr lang="en-US" sz="2800" b="1" i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a Me2 Avatar</a:t>
            </a:r>
            <a:endParaRPr lang="en-US" sz="2800" b="1" i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685800"/>
            <a:ext cx="6553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2"/>
          <p:cNvSpPr txBox="1">
            <a:spLocks/>
          </p:cNvSpPr>
          <p:nvPr/>
        </p:nvSpPr>
        <p:spPr>
          <a:xfrm>
            <a:off x="476140" y="838200"/>
            <a:ext cx="47054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talks!</a:t>
            </a:r>
          </a:p>
          <a:p>
            <a:pPr marL="228600" indent="-22860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 will customize hair, eyes, skin, outfit, etc.</a:t>
            </a:r>
          </a:p>
          <a:p>
            <a:pPr marL="228600" indent="-22860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 will earn virtual “rewards” for completing tasks</a:t>
            </a:r>
          </a:p>
          <a:p>
            <a:pPr marL="228600" indent="-22860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 will have fun in their virtual office as they invite family and friends to shop online</a:t>
            </a:r>
          </a:p>
          <a:p>
            <a:pPr marL="228600" indent="-228600" algn="l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 earn a patch with their customized avatar for sending 12 valid emails by Oct. 14 and selling $250 in nut and magazine products</a:t>
            </a:r>
          </a:p>
          <a:p>
            <a:pPr algn="l">
              <a:spcBef>
                <a:spcPts val="600"/>
              </a:spcBef>
              <a:buSzPct val="125000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3" name="Picture 1" descr="image004"/>
          <p:cNvPicPr>
            <a:picLocks noChangeAspect="1" noChangeArrowheads="1"/>
          </p:cNvPicPr>
          <p:nvPr/>
        </p:nvPicPr>
        <p:blipFill>
          <a:blip r:embed="rId3" cstate="print"/>
          <a:srcRect l="6707" t="21235" r="47305" b="3089"/>
          <a:stretch>
            <a:fillRect/>
          </a:stretch>
        </p:blipFill>
        <p:spPr bwMode="auto">
          <a:xfrm>
            <a:off x="5334000" y="1524000"/>
            <a:ext cx="3657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99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10765"/>
            <a:ext cx="5181600" cy="5918685"/>
          </a:xfr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99983" y="167010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Create a Me2 Avatar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685800"/>
            <a:ext cx="6248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651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0" y="167010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Girl Dashboard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0233" y="685800"/>
            <a:ext cx="690636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603FB64-2546-47D5-A029-989C49CA879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5"/>
          <a:stretch/>
        </p:blipFill>
        <p:spPr bwMode="auto">
          <a:xfrm>
            <a:off x="819150" y="838200"/>
            <a:ext cx="7505700" cy="571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29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6" y="761999"/>
            <a:ext cx="2643328" cy="6172455"/>
          </a:xfr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99983" y="167010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Girl’s Storefront Preview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685800"/>
            <a:ext cx="6248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216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76" y="838200"/>
            <a:ext cx="6950449" cy="5867400"/>
          </a:xfr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99983" y="167010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Social Media	 Links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685800"/>
            <a:ext cx="6248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344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99983" y="167010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email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685800"/>
            <a:ext cx="6248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9667DBB2-7A1A-4BF7-8973-5A583A2C2E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23568" r="14919" b="15991"/>
          <a:stretch/>
        </p:blipFill>
        <p:spPr bwMode="auto">
          <a:xfrm>
            <a:off x="104683" y="762001"/>
            <a:ext cx="736291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9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819912" y="759409"/>
            <a:ext cx="6629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706722" y="271655"/>
            <a:ext cx="7028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Landing Page – Nut Products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Omnes_GirlScouts Medium" pitchFamily="50" charset="0"/>
            </a:endParaRPr>
          </a:p>
          <a:p>
            <a:endParaRPr lang="en-US" dirty="0">
              <a:latin typeface="Omnes_GirlScouts Medium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599466"/>
          </a:xfrm>
          <a:prstGeom prst="rect">
            <a:avLst/>
          </a:prstGeom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7772400" y="457200"/>
            <a:ext cx="990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mnes_GirlScouts Bold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8200"/>
            <a:ext cx="4992523" cy="5813425"/>
          </a:xfrm>
          <a:ln>
            <a:solidFill>
              <a:schemeClr val="tx1"/>
            </a:solidFill>
          </a:ln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99983" y="167010"/>
            <a:ext cx="8229600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Girl Flier - Magazines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685800"/>
            <a:ext cx="6248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830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>
          <a:xfrm>
            <a:off x="964064" y="990600"/>
            <a:ext cx="7215872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" name="Straight Connector 22"/>
          <p:cNvCxnSpPr/>
          <p:nvPr/>
        </p:nvCxnSpPr>
        <p:spPr>
          <a:xfrm>
            <a:off x="858012" y="762000"/>
            <a:ext cx="6228588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858012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Promise Confirmation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Omnes_GirlScouts Medium" pitchFamily="50" charset="0"/>
            </a:endParaRPr>
          </a:p>
          <a:p>
            <a:endParaRPr lang="en-US" dirty="0">
              <a:latin typeface="Omnes_GirlScouts Medium" pitchFamily="50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620000" y="457200"/>
            <a:ext cx="1143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mnes_GirlScouts Bold" pitchFamily="50" charset="0"/>
              <a:ea typeface="+mn-ea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>
          <a:xfrm rot="2539423">
            <a:off x="5216595" y="5098513"/>
            <a:ext cx="1896468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324600" y="5120545"/>
            <a:ext cx="2286000" cy="76385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Omnes_GirlScouts Semibold" pitchFamily="50" charset="0"/>
              </a:rPr>
              <a:t>System explains  girl delivery and in-person payment</a:t>
            </a:r>
            <a:endParaRPr lang="en-US" sz="1600" b="1" dirty="0">
              <a:solidFill>
                <a:schemeClr val="tx1"/>
              </a:solidFill>
              <a:latin typeface="Omnes_GirlScouts Semi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5" b="29603"/>
          <a:stretch/>
        </p:blipFill>
        <p:spPr>
          <a:xfrm>
            <a:off x="1179647" y="838200"/>
            <a:ext cx="6784706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" name="Straight Connector 22"/>
          <p:cNvCxnSpPr/>
          <p:nvPr/>
        </p:nvCxnSpPr>
        <p:spPr>
          <a:xfrm>
            <a:off x="914400" y="754380"/>
            <a:ext cx="6172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779100" y="23116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Shipping Information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Omnes_GirlScouts Medium" pitchFamily="50" charset="0"/>
            </a:endParaRPr>
          </a:p>
          <a:p>
            <a:endParaRPr lang="en-US" dirty="0">
              <a:latin typeface="Omnes_GirlScouts Medium" pitchFamily="50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2038904">
            <a:off x="2221894" y="5097802"/>
            <a:ext cx="3492049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229100" y="5771552"/>
            <a:ext cx="304800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mtClean="0">
                <a:solidFill>
                  <a:schemeClr val="tx1"/>
                </a:solidFill>
                <a:latin typeface="Omnes_GirlScouts Semibold" pitchFamily="50" charset="0"/>
              </a:rPr>
              <a:t>Customer </a:t>
            </a:r>
            <a:r>
              <a:rPr lang="en-US" sz="1600" b="1" dirty="0" smtClean="0">
                <a:solidFill>
                  <a:schemeClr val="tx1"/>
                </a:solidFill>
                <a:latin typeface="Omnes_GirlScouts Semibold" pitchFamily="50" charset="0"/>
              </a:rPr>
              <a:t>can choose shipping method to save $$$</a:t>
            </a:r>
            <a:endParaRPr lang="en-US" sz="1600" b="1" dirty="0">
              <a:solidFill>
                <a:schemeClr val="tx1"/>
              </a:solidFill>
              <a:latin typeface="Omnes_GirlScouts Semi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304800" y="736795"/>
            <a:ext cx="6728124" cy="1758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28600" y="213575"/>
            <a:ext cx="6804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Landing Page - Magazines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990600" y="990600"/>
            <a:ext cx="6922971" cy="571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8282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" b="8333"/>
          <a:stretch/>
        </p:blipFill>
        <p:spPr>
          <a:xfrm>
            <a:off x="310663" y="1524000"/>
            <a:ext cx="8452338" cy="4191000"/>
          </a:xfrm>
          <a:ln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304800" y="736795"/>
            <a:ext cx="6781800" cy="1758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28600" y="213575"/>
            <a:ext cx="6804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Magazine Gift Cards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575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10430" r="2632" b="30496"/>
          <a:stretch/>
        </p:blipFill>
        <p:spPr>
          <a:xfrm>
            <a:off x="1219200" y="990600"/>
            <a:ext cx="6781800" cy="5604058"/>
          </a:xfrm>
          <a:ln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304800" y="736795"/>
            <a:ext cx="6728124" cy="1758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28600" y="213575"/>
            <a:ext cx="6804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Check-out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4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4" y="1447800"/>
            <a:ext cx="7892592" cy="3886200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04800" y="736795"/>
            <a:ext cx="6781800" cy="1758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28600" y="213575"/>
            <a:ext cx="6804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Renewal Information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11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/>
          <a:stretch/>
        </p:blipFill>
        <p:spPr>
          <a:xfrm>
            <a:off x="419100" y="914400"/>
            <a:ext cx="8305800" cy="5877021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04800" y="749225"/>
            <a:ext cx="6781800" cy="515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28600" y="213575"/>
            <a:ext cx="6804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Customer Thank You &amp; Print Receipt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334000" y="4343400"/>
            <a:ext cx="15240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9137439">
            <a:off x="3343762" y="5486027"/>
            <a:ext cx="2130425" cy="1682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66998" y="5486399"/>
            <a:ext cx="2590801" cy="686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customer option to go to other store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62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228600" y="747057"/>
            <a:ext cx="6858000" cy="1494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28600" y="223837"/>
            <a:ext cx="518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Orders Linked Back to TNOS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19285" r="1667"/>
          <a:stretch/>
        </p:blipFill>
        <p:spPr>
          <a:xfrm>
            <a:off x="685800" y="2057400"/>
            <a:ext cx="7772400" cy="3604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Left Arrow 8"/>
          <p:cNvSpPr/>
          <p:nvPr/>
        </p:nvSpPr>
        <p:spPr>
          <a:xfrm rot="1315803">
            <a:off x="2680215" y="5425585"/>
            <a:ext cx="2578376" cy="245803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86200" y="5273791"/>
            <a:ext cx="1828800" cy="1066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Omnes_GirlScouts Semibold" pitchFamily="50" charset="0"/>
              </a:rPr>
              <a:t>Online orders </a:t>
            </a:r>
            <a:r>
              <a:rPr lang="en-US" sz="1600" b="1" dirty="0">
                <a:solidFill>
                  <a:schemeClr val="tx1"/>
                </a:solidFill>
                <a:latin typeface="Omnes_GirlScouts Semibold" pitchFamily="50" charset="0"/>
              </a:rPr>
              <a:t>will appear here when Troop selects Orders</a:t>
            </a:r>
          </a:p>
        </p:txBody>
      </p:sp>
      <p:sp>
        <p:nvSpPr>
          <p:cNvPr id="12" name="Oval 11"/>
          <p:cNvSpPr/>
          <p:nvPr/>
        </p:nvSpPr>
        <p:spPr>
          <a:xfrm>
            <a:off x="533400" y="4743635"/>
            <a:ext cx="21336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16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298587" y="18891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Planning Your Nut Order		   				   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6294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838198"/>
            <a:ext cx="70104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Enter nut/candy order card quantities in M2OS by October 25, 9pm.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Orders for delivery include order card orders and orders placed on line (promises) for delivery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Orders do not have to be in whole cases, but you might want to round up if you need 9 or more of any one product.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only order, so order a little extra, especially the most popular items.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Enter additional product as an “Initial Booth Order,” then allocate to girls as they sell the product.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not enter orders that have already been entered online!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Only enter order card orders.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58" y="5029200"/>
            <a:ext cx="2368642" cy="20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914400" y="762000"/>
            <a:ext cx="6172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838200" y="245800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Placing a Paper Order in M2OS (by Girl)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543800" y="457200"/>
            <a:ext cx="1219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4419601" y="5726430"/>
            <a:ext cx="2133600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 rot="27905">
            <a:off x="5209789" y="5579742"/>
            <a:ext cx="1560589" cy="5676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girl orders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D603FB64-2546-47D5-A029-989C49CA87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5"/>
          <a:stretch/>
        </p:blipFill>
        <p:spPr bwMode="auto">
          <a:xfrm>
            <a:off x="819150" y="838200"/>
            <a:ext cx="7505700" cy="571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524000" y="4484983"/>
            <a:ext cx="1219200" cy="10014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2121780">
            <a:off x="2505078" y="5546595"/>
            <a:ext cx="1143000" cy="37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05200" y="5573417"/>
            <a:ext cx="170231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Enter order card 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75620"/>
            <a:ext cx="6934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6" name="TextBox 17"/>
          <p:cNvSpPr txBox="1">
            <a:spLocks noChangeArrowheads="1"/>
          </p:cNvSpPr>
          <p:nvPr/>
        </p:nvSpPr>
        <p:spPr bwMode="auto">
          <a:xfrm>
            <a:off x="76200" y="152400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new for 2016 				 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304800" y="964255"/>
            <a:ext cx="7238999" cy="5029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Three new Trophy Nut products: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Dark Chocolate Sea Salt Almonds ($7)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Cracked Pepper &amp; Sea Salt Cashews ($7)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S’mores Mix ($9)</a:t>
            </a:r>
          </a:p>
          <a:p>
            <a:pPr marL="346075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New magazine vendor—M2 Media</a:t>
            </a:r>
          </a:p>
          <a:p>
            <a:pPr marL="746125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1000 titles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6125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Nuts, candy and magazines are all managed through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one integrated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  <a:p>
            <a:pPr marL="346075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Simplified timeline</a:t>
            </a:r>
          </a:p>
          <a:p>
            <a:pPr marL="746125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 orders are due/end October 23</a:t>
            </a:r>
          </a:p>
          <a:p>
            <a:pPr marL="403225" lvl="2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6" name="Picture 8" descr="Image result for magazin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29150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798576" y="762000"/>
            <a:ext cx="682142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798576" y="248906"/>
            <a:ext cx="7354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Placing an Order in M2OS (Initial Booth Order)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543800" y="457200"/>
            <a:ext cx="1219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8011" t="11465" r="61718" b="24304"/>
          <a:stretch>
            <a:fillRect/>
          </a:stretch>
        </p:blipFill>
        <p:spPr bwMode="auto">
          <a:xfrm>
            <a:off x="2133600" y="914400"/>
            <a:ext cx="4876800" cy="582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Arrow 9"/>
          <p:cNvSpPr/>
          <p:nvPr/>
        </p:nvSpPr>
        <p:spPr>
          <a:xfrm>
            <a:off x="5791201" y="1447800"/>
            <a:ext cx="914400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flipV="1">
            <a:off x="838200" y="723901"/>
            <a:ext cx="6203163" cy="2256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762000" y="238780"/>
            <a:ext cx="723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Allocating Girl Orders in M2OS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772400" y="457200"/>
            <a:ext cx="990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8011" t="11465" r="55859" b="20832"/>
          <a:stretch>
            <a:fillRect/>
          </a:stretch>
        </p:blipFill>
        <p:spPr bwMode="auto">
          <a:xfrm>
            <a:off x="1828800" y="990601"/>
            <a:ext cx="5486400" cy="57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Arrow 9"/>
          <p:cNvSpPr/>
          <p:nvPr/>
        </p:nvSpPr>
        <p:spPr>
          <a:xfrm rot="20061212">
            <a:off x="5593563" y="2084134"/>
            <a:ext cx="3034995" cy="27432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7905">
            <a:off x="6134101" y="1243015"/>
            <a:ext cx="281940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is the detail for what can be allocated to girls.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Trophy Nut Order Pick-up			              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6294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8001000" y="152400"/>
            <a:ext cx="1143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990600"/>
            <a:ext cx="69342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November 11-14. Dates/times vary—your SUFPC will give you specifics.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 on time!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Count, count, &amp; recount. Get a receipt to confirm your delivery.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Take orders straight home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Have parents sign receipts for the girls’ orders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Store product properly. 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Melted chocolate is 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considered damaged.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44" y="1676400"/>
            <a:ext cx="1848111" cy="15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97" y="3235455"/>
            <a:ext cx="1780287" cy="1451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97" y="4659281"/>
            <a:ext cx="1780287" cy="14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57200" y="16701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Receipts			              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6294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8001000" y="152400"/>
            <a:ext cx="1143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990600"/>
            <a:ext cx="6934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Receipt everything!</a:t>
            </a:r>
          </a:p>
          <a:p>
            <a:pPr marL="682625" lvl="1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given to girls</a:t>
            </a:r>
          </a:p>
          <a:p>
            <a:pPr marL="682625" lvl="1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Money received from girls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46" y="2498705"/>
            <a:ext cx="6379308" cy="43068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17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0" y="1012825"/>
            <a:ext cx="7315200" cy="2971800"/>
          </a:xfrm>
        </p:spPr>
        <p:txBody>
          <a:bodyPr>
            <a:norm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returns.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 damaged product at a service center.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exchanges.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 can facilitate and enter troop-to-troop transfers.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M2OS only allows transfers of 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Booth Order”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52400" y="228600"/>
            <a:ext cx="89916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Returns, Exchanges &amp; Transfers      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85800"/>
            <a:ext cx="69342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67346"/>
            <a:ext cx="2332202" cy="1760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93" y="3990517"/>
            <a:ext cx="2819400" cy="2114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85" y="4026996"/>
            <a:ext cx="2295250" cy="1777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911225" y="762000"/>
            <a:ext cx="61753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762000" y="23878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Selling Guidelines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620000" y="457200"/>
            <a:ext cx="1143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1143000"/>
            <a:ext cx="6477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Girls may do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residential walkabouts (door-to-door sales)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lemonade stands (a booth at a private residence where the girl resides)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Nov. 11-20.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booths on commercial or non-residential property.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walkabouts in commercial or public areas.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must not solicit booths; your SU is working on cookie booths right now.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cupboards.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 additional product if you think girls will continue to sell.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20" y="4809292"/>
            <a:ext cx="2518361" cy="207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238070" y="167010"/>
            <a:ext cx="8686799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Cash Handling 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6294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789" y="723344"/>
            <a:ext cx="712581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Payment is collected only when product is delivered. GOC payments may be collected at time of order.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 may use their credit card reader for residential walkabouts and lemonade stands.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Receipt every transaction.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Record girl payments in M2OS.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 girl vs. troop responsibility.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$300 maximum debt limit guideline.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93" y="4191000"/>
            <a:ext cx="217355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238070" y="167010"/>
            <a:ext cx="8686799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Accepting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Checks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6294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789" y="723344"/>
            <a:ext cx="68210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your troop’s check amount limit (i.e. no more than $50) to mitigate loss.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Put the girl’s first name and last initial in the Memo section of a check.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Record the issuer’s phone number and driver’s license number if possible.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93" y="4191000"/>
            <a:ext cx="217355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238070" y="167010"/>
            <a:ext cx="8686799" cy="51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Banking and ACH Debit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6294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789" y="723344"/>
            <a:ext cx="735441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Troops deposit money promptly and frequently.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Troop bank accounts will be “pinged” to verify account information is correct (no fee).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ACH debit, December 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Troops are responsible for making sure their bank will release deposited funds in time for the ACH debit.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ACH failures will result in $25 administrative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fee, in addition to any bank fees.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93" y="4191000"/>
            <a:ext cx="217355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76200" y="914400"/>
            <a:ext cx="7162800" cy="5029200"/>
          </a:xfrm>
        </p:spPr>
        <p:txBody>
          <a:bodyPr/>
          <a:lstStyle/>
          <a:p>
            <a:pPr marL="169863" indent="-1698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 check’s maker as soon as possible to try to resubmit check.</a:t>
            </a:r>
          </a:p>
          <a:p>
            <a:pPr marL="169863" indent="-1698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If necessary, forward original or bank copy to council within 3 business days.</a:t>
            </a:r>
          </a:p>
          <a:p>
            <a:pPr marL="169863" indent="-1698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Submit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Discrepancy Reports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with supporting documentation at end of program if parents owe money.</a:t>
            </a:r>
          </a:p>
          <a:p>
            <a:pPr marL="169863" indent="-16986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Follow detailed guidelines from your Troop Guide.</a:t>
            </a:r>
          </a:p>
          <a:p>
            <a:pPr marL="169863" lvl="1" indent="-169863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6200" y="228600"/>
            <a:ext cx="90678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Checks/Parent Issues 	      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6200" y="685800"/>
            <a:ext cx="7010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4424258"/>
            <a:ext cx="3924300" cy="2433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4800" y="170312"/>
            <a:ext cx="6324600" cy="533400"/>
          </a:xfrm>
        </p:spPr>
        <p:txBody>
          <a:bodyPr rtlCol="0">
            <a:noAutofit/>
          </a:bodyPr>
          <a:lstStyle/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 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63243" y="703712"/>
            <a:ext cx="6817311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1725613" y="3805238"/>
            <a:ext cx="5943600" cy="31464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3243" y="845691"/>
            <a:ext cx="7391399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September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 troop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meeting/parent and girl training.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 for troops to submit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 Debit Authorization form, voided troop check and TFPC Position Description &amp; Agreement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(earlier is better!).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Troops receive access to M2OS.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Troops enter bank account information in M2OS.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kern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30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taking begins for nuts and magazines. 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parents to go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2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www.gsnutsandmags.com/gsgla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start their online sales campaign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year participants will also receive an email reminder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228600" y="181545"/>
            <a:ext cx="8229600" cy="5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60" lvl="0" indent="-342860" defTabSz="457146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Crisis Management 								 								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" y="685800"/>
            <a:ext cx="6477000" cy="146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2"/>
          <p:cNvSpPr txBox="1">
            <a:spLocks/>
          </p:cNvSpPr>
          <p:nvPr/>
        </p:nvSpPr>
        <p:spPr>
          <a:xfrm>
            <a:off x="476140" y="838200"/>
            <a:ext cx="8210660" cy="4876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indent="-228600" algn="l">
              <a:spcBef>
                <a:spcPts val="600"/>
              </a:spcBef>
              <a:buSzPct val="125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6600" y="152400"/>
            <a:ext cx="2057400" cy="64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marR="0" lvl="0" indent="-341313" algn="r" defTabSz="4556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990600"/>
            <a:ext cx="64008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receive a serious product complaint, call the Customer Care Hotline: </a:t>
            </a:r>
          </a:p>
          <a:p>
            <a:pPr marL="225425" indent="-225425"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213-213-0123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“Contain” the situation.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Gather relevant information.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Fill out an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Incident Report.</a:t>
            </a:r>
          </a:p>
          <a:p>
            <a:pPr marL="225425" indent="-22542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Refer all media inquiries to the council.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10" y="5217848"/>
            <a:ext cx="2382167" cy="16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911225" y="786120"/>
            <a:ext cx="60991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762000" y="262900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5" name="Rectangle 25"/>
          <p:cNvSpPr>
            <a:spLocks noChangeArrowheads="1"/>
          </p:cNvSpPr>
          <p:nvPr/>
        </p:nvSpPr>
        <p:spPr bwMode="auto">
          <a:xfrm>
            <a:off x="3200400" y="32766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990600"/>
            <a:ext cx="662940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Finish strong!</a:t>
            </a:r>
          </a:p>
          <a:p>
            <a:pPr marL="225425" indent="-22542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Allocate all products down to zero.</a:t>
            </a:r>
          </a:p>
          <a:p>
            <a:pPr marL="225425" indent="-22542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Verify Troop-to-Troop transfers so you pay council the right amount.</a:t>
            </a:r>
          </a:p>
          <a:p>
            <a:pPr marL="225425" indent="-22542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Record Gift of Caring donations.</a:t>
            </a:r>
          </a:p>
          <a:p>
            <a:pPr marL="225425" indent="-22542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Deposit money in time for Dec. 6 debit.</a:t>
            </a:r>
          </a:p>
          <a:p>
            <a:pPr marL="225425" indent="-22542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Turn in Discrepancy Reports as necessary.</a:t>
            </a:r>
          </a:p>
          <a:p>
            <a:pPr marL="225425" indent="-22542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Celebrate your girls’ successes!</a:t>
            </a:r>
          </a:p>
          <a:p>
            <a:pPr marL="225425" indent="-22542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Rewards should be ready in January.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921115"/>
            <a:ext cx="2983095" cy="2145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trophynutorders.com/TrophyNut.NET/Images/tng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122"/>
          <a:stretch>
            <a:fillRect/>
          </a:stretch>
        </p:blipFill>
        <p:spPr bwMode="auto">
          <a:xfrm>
            <a:off x="3948112" y="5705475"/>
            <a:ext cx="1219200" cy="781051"/>
          </a:xfrm>
          <a:prstGeom prst="rect">
            <a:avLst/>
          </a:prstGeom>
          <a:noFill/>
        </p:spPr>
      </p:pic>
      <p:pic>
        <p:nvPicPr>
          <p:cNvPr id="11" name="Picture 18" descr="GSGLA_servicemark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8" y="5718175"/>
            <a:ext cx="17589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G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00"/>
          <a:stretch/>
        </p:blipFill>
        <p:spPr bwMode="auto">
          <a:xfrm>
            <a:off x="6793606" y="5786437"/>
            <a:ext cx="1447800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ic1.1.sqspcdn.com/static/f/367962/11744476/1302886644413/thankyou.jpg?token=dDmGtICnpNVgxuWzVtSGy22mnh8%3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2" y="0"/>
            <a:ext cx="715818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442343" y="4724400"/>
            <a:ext cx="6301154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Thank you for spending your time with us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this important training!</a:t>
            </a:r>
          </a:p>
          <a:p>
            <a:pPr eaLnBrk="1" hangingPunct="1">
              <a:spcBef>
                <a:spcPts val="600"/>
              </a:spcBef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81000" y="152400"/>
            <a:ext cx="7239000" cy="533400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October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>
              <a:buNone/>
              <a:defRPr/>
            </a:pPr>
            <a:r>
              <a:rPr lang="en-US" sz="24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October 23 </a:t>
            </a:r>
            <a:endParaRPr lang="en-US" sz="2400" b="1" kern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 defTabSz="9144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Online sales end at 9 PM.</a:t>
            </a:r>
          </a:p>
          <a:p>
            <a:pPr marL="171450" indent="-171450" defTabSz="9144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Nut orders due to troop. Parents enter paper orders in M2OS by 9pm and turn in a copy of the order card to the TFPC.</a:t>
            </a:r>
          </a:p>
          <a:p>
            <a:pPr marL="0" indent="0" defTabSz="457146">
              <a:buNone/>
              <a:defRPr/>
            </a:pPr>
            <a:endParaRPr lang="en-US" sz="2400" b="1" kern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defTabSz="457146">
              <a:buNone/>
              <a:defRPr/>
            </a:pPr>
            <a:r>
              <a:rPr lang="en-US" sz="2400" b="1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October </a:t>
            </a:r>
            <a:r>
              <a:rPr lang="en-US" sz="24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25</a:t>
            </a:r>
            <a:endParaRPr lang="en-US" sz="24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71450" indent="-171450" defTabSz="9144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TFPC to enter/review Nut Orders in M2OS by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PM and notify SUFPC when complete.</a:t>
            </a:r>
          </a:p>
          <a:p>
            <a:pPr marL="0" indent="0" defTabSz="457146">
              <a:buNone/>
              <a:defRPr/>
            </a:pPr>
            <a:endParaRPr lang="en-US" sz="24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95300" y="685800"/>
            <a:ext cx="6591300" cy="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6247607" y="3345302"/>
            <a:ext cx="5943600" cy="13287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4800" y="149162"/>
            <a:ext cx="72390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November 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1000" y="685800"/>
            <a:ext cx="6858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6095207" y="2673327"/>
            <a:ext cx="5943600" cy="248443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798450"/>
            <a:ext cx="7391400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November 11-13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Trophy Nut order delivery to Service Units and distribution to troops (dates/locations vary).</a:t>
            </a:r>
          </a:p>
          <a:p>
            <a:endParaRPr lang="en-US" sz="2400" b="1" kern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November 11-20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via Residential Walk-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Lemonade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 with product in hand.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selling in commercial areas!</a:t>
            </a:r>
          </a:p>
          <a:p>
            <a:endParaRPr lang="en-US" sz="2400" b="1" kern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November 20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Product Program ends.</a:t>
            </a:r>
          </a:p>
          <a:p>
            <a:endParaRPr lang="en-US" sz="2400" b="1" kern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November 28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GOC, allocations, and troop-to-troop transfers must be completed in M2OS no later than 9 PM.  </a:t>
            </a:r>
            <a:endParaRPr lang="en-US" sz="2400" b="1" kern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000" b="1" kern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1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Late </a:t>
            </a:r>
            <a:r>
              <a:rPr lang="en-US" sz="20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November</a:t>
            </a:r>
          </a:p>
          <a:p>
            <a:pPr marL="171450" indent="-171450" font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funds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deposited to troop account in time for all funds to be available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6.</a:t>
            </a:r>
          </a:p>
          <a:p>
            <a:endParaRPr lang="en-US" sz="10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11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14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14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81000" y="149162"/>
            <a:ext cx="7239000" cy="649288"/>
          </a:xfrm>
        </p:spPr>
        <p:txBody>
          <a:bodyPr rtlCol="0">
            <a:noAutofit/>
          </a:bodyPr>
          <a:lstStyle/>
          <a:p>
            <a:pPr marL="342860" indent="-342860" defTabSz="457146">
              <a:buNone/>
              <a:defRPr/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December											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60" indent="-342860" defTabSz="457146">
              <a:buNone/>
              <a:defRPr/>
            </a:pPr>
            <a:r>
              <a:rPr lang="en-US" sz="24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December 2</a:t>
            </a:r>
          </a:p>
          <a:p>
            <a:pPr marL="171450" indent="-171450" defTabSz="9144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Last day to notify your PSM if you need to adjust your ACH debit.</a:t>
            </a:r>
          </a:p>
          <a:p>
            <a:pPr marL="342860" indent="-342860" defTabSz="457146">
              <a:buNone/>
              <a:defRPr/>
            </a:pPr>
            <a:endParaRPr lang="en-US" sz="2400" b="1" kern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860" indent="-342860" defTabSz="457146">
              <a:buNone/>
              <a:defRPr/>
            </a:pPr>
            <a:r>
              <a:rPr lang="en-US" sz="2400" b="1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December </a:t>
            </a:r>
            <a:r>
              <a:rPr lang="en-US" sz="24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6 </a:t>
            </a:r>
          </a:p>
          <a:p>
            <a:pPr marL="171450" indent="-171450" defTabSz="9144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ACH Debit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from troop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bank accounts.</a:t>
            </a:r>
          </a:p>
          <a:p>
            <a:pPr marL="171450" indent="-171450" defTabSz="9144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Due date for troops to turn in Discrepancy Reports.</a:t>
            </a:r>
          </a:p>
          <a:p>
            <a:pPr marL="342860" indent="-342860" defTabSz="457146">
              <a:buNone/>
              <a:defRPr/>
            </a:pPr>
            <a:endParaRPr lang="en-US" sz="20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860" indent="-342860" defTabSz="457146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9963" y="6308725"/>
            <a:ext cx="1506537" cy="201613"/>
          </a:xfrm>
          <a:prstGeom prst="rect">
            <a:avLst/>
          </a:prstGeom>
        </p:spPr>
        <p:txBody>
          <a:bodyPr lIns="91429" tIns="45714" rIns="91429" bIns="45714">
            <a:normAutofit fontScale="32500" lnSpcReduction="20000"/>
          </a:bodyPr>
          <a:lstStyle/>
          <a:p>
            <a:pPr marL="342860" indent="-342860" defTabSz="457146" fontAlgn="auto">
              <a:spcBef>
                <a:spcPct val="20000"/>
              </a:spcBef>
              <a:spcAft>
                <a:spcPts val="538"/>
              </a:spcAft>
              <a:buFont typeface="Arial"/>
              <a:buChar char="•"/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685800"/>
            <a:ext cx="6629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6095207" y="2673327"/>
            <a:ext cx="5943600" cy="248443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" y="798450"/>
            <a:ext cx="75438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11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14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kern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14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1725613" y="4919663"/>
            <a:ext cx="5943600" cy="9969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3915</TotalTime>
  <Words>1913</Words>
  <Application>Microsoft Office PowerPoint</Application>
  <PresentationFormat>On-screen Show (4:3)</PresentationFormat>
  <Paragraphs>359</Paragraphs>
  <Slides>62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Arial</vt:lpstr>
      <vt:lpstr>Arial Rounded MT Bold</vt:lpstr>
      <vt:lpstr>Calibri</vt:lpstr>
      <vt:lpstr>Omnes_GirlScouts Bold</vt:lpstr>
      <vt:lpstr>Omnes_GirlScouts Medium</vt:lpstr>
      <vt:lpstr>Omnes_GirlScouts Regular</vt:lpstr>
      <vt:lpstr>Omnes_GirlScouts Semibold</vt:lpstr>
      <vt:lpstr>Tahoma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Create a Me2 Avatar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Girl Scouts of Greater Los Angeles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Alisa Abrenica</dc:creator>
  <cp:lastModifiedBy>Alisa Abrenica</cp:lastModifiedBy>
  <cp:revision>389</cp:revision>
  <dcterms:created xsi:type="dcterms:W3CDTF">2014-07-21T23:00:45Z</dcterms:created>
  <dcterms:modified xsi:type="dcterms:W3CDTF">2016-08-17T21:29:02Z</dcterms:modified>
</cp:coreProperties>
</file>