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gif" ContentType="image/gif"/>
  <Default Extension="tiff" ContentType="image/tif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0" r:id="rId1"/>
  </p:sldMasterIdLst>
  <p:notesMasterIdLst>
    <p:notesMasterId r:id="rId57"/>
  </p:notesMasterIdLst>
  <p:handoutMasterIdLst>
    <p:handoutMasterId r:id="rId58"/>
  </p:handoutMasterIdLst>
  <p:sldIdLst>
    <p:sldId id="259" r:id="rId2"/>
    <p:sldId id="356" r:id="rId3"/>
    <p:sldId id="336" r:id="rId4"/>
    <p:sldId id="343" r:id="rId5"/>
    <p:sldId id="344" r:id="rId6"/>
    <p:sldId id="323" r:id="rId7"/>
    <p:sldId id="301" r:id="rId8"/>
    <p:sldId id="371" r:id="rId9"/>
    <p:sldId id="325" r:id="rId10"/>
    <p:sldId id="363" r:id="rId11"/>
    <p:sldId id="364" r:id="rId12"/>
    <p:sldId id="294" r:id="rId13"/>
    <p:sldId id="321" r:id="rId14"/>
    <p:sldId id="306" r:id="rId15"/>
    <p:sldId id="320" r:id="rId16"/>
    <p:sldId id="284" r:id="rId17"/>
    <p:sldId id="345" r:id="rId18"/>
    <p:sldId id="304" r:id="rId19"/>
    <p:sldId id="346" r:id="rId20"/>
    <p:sldId id="268" r:id="rId21"/>
    <p:sldId id="269" r:id="rId22"/>
    <p:sldId id="270" r:id="rId23"/>
    <p:sldId id="272" r:id="rId24"/>
    <p:sldId id="273" r:id="rId25"/>
    <p:sldId id="369" r:id="rId26"/>
    <p:sldId id="368" r:id="rId27"/>
    <p:sldId id="274" r:id="rId28"/>
    <p:sldId id="347" r:id="rId29"/>
    <p:sldId id="357" r:id="rId30"/>
    <p:sldId id="290" r:id="rId31"/>
    <p:sldId id="282" r:id="rId32"/>
    <p:sldId id="375" r:id="rId33"/>
    <p:sldId id="385" r:id="rId34"/>
    <p:sldId id="386" r:id="rId35"/>
    <p:sldId id="383" r:id="rId36"/>
    <p:sldId id="263" r:id="rId37"/>
    <p:sldId id="373" r:id="rId38"/>
    <p:sldId id="377" r:id="rId39"/>
    <p:sldId id="271" r:id="rId40"/>
    <p:sldId id="335" r:id="rId41"/>
    <p:sldId id="326" r:id="rId42"/>
    <p:sldId id="315" r:id="rId43"/>
    <p:sldId id="312" r:id="rId44"/>
    <p:sldId id="314" r:id="rId45"/>
    <p:sldId id="313" r:id="rId46"/>
    <p:sldId id="308" r:id="rId47"/>
    <p:sldId id="309" r:id="rId48"/>
    <p:sldId id="359" r:id="rId49"/>
    <p:sldId id="360" r:id="rId50"/>
    <p:sldId id="361" r:id="rId51"/>
    <p:sldId id="354" r:id="rId52"/>
    <p:sldId id="337" r:id="rId53"/>
    <p:sldId id="316" r:id="rId54"/>
    <p:sldId id="338" r:id="rId55"/>
    <p:sldId id="365" r:id="rId56"/>
  </p:sldIdLst>
  <p:sldSz cx="9144000" cy="6858000" type="screen4x3"/>
  <p:notesSz cx="6985000" cy="9271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CC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595" autoAdjust="0"/>
  </p:normalViewPr>
  <p:slideViewPr>
    <p:cSldViewPr>
      <p:cViewPr varScale="1">
        <p:scale>
          <a:sx n="108" d="100"/>
          <a:sy n="108" d="100"/>
        </p:scale>
        <p:origin x="-162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82" d="100"/>
          <a:sy n="82" d="100"/>
        </p:scale>
        <p:origin x="-1986" y="-96"/>
      </p:cViewPr>
      <p:guideLst>
        <p:guide orient="horz" pos="2920"/>
        <p:guide pos="220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image" Target="../media/image8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3550"/>
          </a:xfrm>
          <a:prstGeom prst="rect">
            <a:avLst/>
          </a:prstGeom>
        </p:spPr>
        <p:txBody>
          <a:bodyPr vert="horz" lIns="92885" tIns="46442" rIns="92885" bIns="46442" rtlCol="0"/>
          <a:lstStyle>
            <a:lvl1pPr algn="l">
              <a:defRPr sz="1200"/>
            </a:lvl1pPr>
          </a:lstStyle>
          <a:p>
            <a:endParaRPr lang="en-US" dirty="0"/>
          </a:p>
        </p:txBody>
      </p:sp>
      <p:sp>
        <p:nvSpPr>
          <p:cNvPr id="3" name="Date Placeholder 2"/>
          <p:cNvSpPr>
            <a:spLocks noGrp="1"/>
          </p:cNvSpPr>
          <p:nvPr>
            <p:ph type="dt" sz="quarter" idx="1"/>
          </p:nvPr>
        </p:nvSpPr>
        <p:spPr>
          <a:xfrm>
            <a:off x="3956550" y="0"/>
            <a:ext cx="3026833" cy="463550"/>
          </a:xfrm>
          <a:prstGeom prst="rect">
            <a:avLst/>
          </a:prstGeom>
        </p:spPr>
        <p:txBody>
          <a:bodyPr vert="horz" lIns="92885" tIns="46442" rIns="92885" bIns="46442" rtlCol="0"/>
          <a:lstStyle>
            <a:lvl1pPr algn="r">
              <a:defRPr sz="1200"/>
            </a:lvl1pPr>
          </a:lstStyle>
          <a:p>
            <a:fld id="{6C5BB612-880D-4723-BC4F-4184ED7EEEFB}" type="datetimeFigureOut">
              <a:rPr lang="en-US" smtClean="0"/>
              <a:pPr/>
              <a:t>12/19/2011</a:t>
            </a:fld>
            <a:endParaRPr lang="en-US" dirty="0"/>
          </a:p>
        </p:txBody>
      </p:sp>
      <p:sp>
        <p:nvSpPr>
          <p:cNvPr id="4" name="Footer Placeholder 3"/>
          <p:cNvSpPr>
            <a:spLocks noGrp="1"/>
          </p:cNvSpPr>
          <p:nvPr>
            <p:ph type="ftr" sz="quarter" idx="2"/>
          </p:nvPr>
        </p:nvSpPr>
        <p:spPr>
          <a:xfrm>
            <a:off x="0" y="8805841"/>
            <a:ext cx="3026833" cy="463550"/>
          </a:xfrm>
          <a:prstGeom prst="rect">
            <a:avLst/>
          </a:prstGeom>
        </p:spPr>
        <p:txBody>
          <a:bodyPr vert="horz" lIns="92885" tIns="46442" rIns="92885" bIns="4644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56550" y="8805841"/>
            <a:ext cx="3026833" cy="463550"/>
          </a:xfrm>
          <a:prstGeom prst="rect">
            <a:avLst/>
          </a:prstGeom>
        </p:spPr>
        <p:txBody>
          <a:bodyPr vert="horz" lIns="92885" tIns="46442" rIns="92885" bIns="46442" rtlCol="0" anchor="b"/>
          <a:lstStyle>
            <a:lvl1pPr algn="r">
              <a:defRPr sz="1200"/>
            </a:lvl1pPr>
          </a:lstStyle>
          <a:p>
            <a:fld id="{26ED5BAB-2177-4FF0-86BD-25CFFD657FED}" type="slidenum">
              <a:rPr lang="en-US" smtClean="0"/>
              <a:pPr/>
              <a:t>‹#›</a:t>
            </a:fld>
            <a:endParaRPr lang="en-US" dirty="0"/>
          </a:p>
        </p:txBody>
      </p:sp>
    </p:spTree>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3550"/>
          </a:xfrm>
          <a:prstGeom prst="rect">
            <a:avLst/>
          </a:prstGeom>
        </p:spPr>
        <p:txBody>
          <a:bodyPr vert="horz" lIns="92885" tIns="46442" rIns="92885" bIns="46442"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56550" y="0"/>
            <a:ext cx="3026833" cy="463550"/>
          </a:xfrm>
          <a:prstGeom prst="rect">
            <a:avLst/>
          </a:prstGeom>
        </p:spPr>
        <p:txBody>
          <a:bodyPr vert="horz" lIns="92885" tIns="46442" rIns="92885" bIns="46442" rtlCol="0"/>
          <a:lstStyle>
            <a:lvl1pPr algn="r" fontAlgn="auto">
              <a:spcBef>
                <a:spcPts val="0"/>
              </a:spcBef>
              <a:spcAft>
                <a:spcPts val="0"/>
              </a:spcAft>
              <a:defRPr sz="1200">
                <a:latin typeface="+mn-lt"/>
                <a:cs typeface="+mn-cs"/>
              </a:defRPr>
            </a:lvl1pPr>
          </a:lstStyle>
          <a:p>
            <a:pPr>
              <a:defRPr/>
            </a:pPr>
            <a:fld id="{384BD6B2-005D-44EF-89F0-ABC66935AFDE}" type="datetimeFigureOut">
              <a:rPr lang="en-US"/>
              <a:pPr>
                <a:defRPr/>
              </a:pPr>
              <a:t>12/19/2011</a:t>
            </a:fld>
            <a:endParaRPr lang="en-US" dirty="0"/>
          </a:p>
        </p:txBody>
      </p:sp>
      <p:sp>
        <p:nvSpPr>
          <p:cNvPr id="4" name="Slide Image Placeholder 3"/>
          <p:cNvSpPr>
            <a:spLocks noGrp="1" noRot="1" noChangeAspect="1"/>
          </p:cNvSpPr>
          <p:nvPr>
            <p:ph type="sldImg" idx="2"/>
          </p:nvPr>
        </p:nvSpPr>
        <p:spPr>
          <a:xfrm>
            <a:off x="1174750" y="695325"/>
            <a:ext cx="4635500" cy="3476625"/>
          </a:xfrm>
          <a:prstGeom prst="rect">
            <a:avLst/>
          </a:prstGeom>
          <a:noFill/>
          <a:ln w="12700">
            <a:solidFill>
              <a:prstClr val="black"/>
            </a:solidFill>
          </a:ln>
        </p:spPr>
        <p:txBody>
          <a:bodyPr vert="horz" lIns="92885" tIns="46442" rIns="92885" bIns="46442" rtlCol="0" anchor="ctr"/>
          <a:lstStyle/>
          <a:p>
            <a:pPr lvl="0"/>
            <a:endParaRPr lang="en-US" noProof="0" dirty="0" smtClean="0"/>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2885" tIns="46442" rIns="92885" bIns="4644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05841"/>
            <a:ext cx="3026833" cy="463550"/>
          </a:xfrm>
          <a:prstGeom prst="rect">
            <a:avLst/>
          </a:prstGeom>
        </p:spPr>
        <p:txBody>
          <a:bodyPr vert="horz" lIns="92885" tIns="46442" rIns="92885" bIns="46442"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56550" y="8805841"/>
            <a:ext cx="3026833" cy="463550"/>
          </a:xfrm>
          <a:prstGeom prst="rect">
            <a:avLst/>
          </a:prstGeom>
        </p:spPr>
        <p:txBody>
          <a:bodyPr vert="horz" lIns="92885" tIns="46442" rIns="92885" bIns="46442" rtlCol="0" anchor="b"/>
          <a:lstStyle>
            <a:lvl1pPr algn="r" fontAlgn="auto">
              <a:spcBef>
                <a:spcPts val="0"/>
              </a:spcBef>
              <a:spcAft>
                <a:spcPts val="0"/>
              </a:spcAft>
              <a:defRPr sz="1200">
                <a:latin typeface="+mn-lt"/>
                <a:cs typeface="+mn-cs"/>
              </a:defRPr>
            </a:lvl1pPr>
          </a:lstStyle>
          <a:p>
            <a:pPr>
              <a:defRPr/>
            </a:pPr>
            <a:fld id="{EDA87279-6CD6-4EC6-B12E-BBFC8B4EA4EC}" type="slidenum">
              <a:rPr lang="en-US"/>
              <a:pPr>
                <a:defRPr/>
              </a:pPr>
              <a:t>‹#›</a:t>
            </a:fld>
            <a:endParaRPr lang="en-US" dirty="0"/>
          </a:p>
        </p:txBody>
      </p:sp>
    </p:spTree>
  </p:cSld>
  <p:clrMap bg1="lt1" tx1="dk1" bg2="lt2" tx2="dk2" accent1="accent1" accent2="accent2" accent3="accent3" accent4="accent4" accent5="accent5" accent6="accent6" hlink="hlink" folHlink="folHlink"/>
  <p:hf sldNum="0"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girlscoutsla.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EDD0AFE-6D36-41CD-BD37-494BC866FE78}"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B0D3DCC-7E53-4539-96B4-4FEF3431CC4D}"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1DDDF488-A35E-4CFC-A24C-4F542207BBA9}" type="slidenum">
              <a:rPr lang="en-US"/>
              <a:pPr>
                <a:defRPr/>
              </a:pPr>
              <a:t>17</a:t>
            </a:fld>
            <a:endParaRPr lang="en-US" dirty="0"/>
          </a:p>
        </p:txBody>
      </p:sp>
      <p:sp>
        <p:nvSpPr>
          <p:cNvPr id="55299" name="Slide Image Placeholder 1"/>
          <p:cNvSpPr>
            <a:spLocks noGrp="1" noRot="1" noChangeAspect="1" noTextEdit="1"/>
          </p:cNvSpPr>
          <p:nvPr>
            <p:ph type="sldImg"/>
          </p:nvPr>
        </p:nvSpPr>
        <p:spPr bwMode="auto">
          <a:noFill/>
          <a:ln>
            <a:solidFill>
              <a:srgbClr val="000000"/>
            </a:solidFill>
            <a:miter lim="800000"/>
            <a:headEnd/>
            <a:tailEnd/>
          </a:ln>
        </p:spPr>
      </p:sp>
      <p:sp>
        <p:nvSpPr>
          <p:cNvPr id="55300" name="Notes Placeholder 2"/>
          <p:cNvSpPr>
            <a:spLocks noGrp="1"/>
          </p:cNvSpPr>
          <p:nvPr>
            <p:ph type="body" idx="1"/>
          </p:nvPr>
        </p:nvSpPr>
        <p:spPr bwMode="auto">
          <a:xfrm>
            <a:off x="700089" y="4403725"/>
            <a:ext cx="5584825" cy="4171950"/>
          </a:xfrm>
          <a:noFill/>
        </p:spPr>
        <p:txBody>
          <a:bodyPr wrap="square" lIns="92174" tIns="46088" rIns="92174" bIns="46088" numCol="1" anchor="t" anchorCtr="0" compatLnSpc="1">
            <a:prstTxWarp prst="textNoShape">
              <a:avLst/>
            </a:prstTxWarp>
          </a:bodyPr>
          <a:lstStyle/>
          <a:p>
            <a:pPr marL="228566" indent="-228566">
              <a:spcBef>
                <a:spcPct val="0"/>
              </a:spcBef>
            </a:pPr>
            <a:endParaRPr lang="en-US" b="1" dirty="0" smtClean="0"/>
          </a:p>
        </p:txBody>
      </p:sp>
      <p:sp>
        <p:nvSpPr>
          <p:cNvPr id="55301" name="Slide Number Placeholder 3"/>
          <p:cNvSpPr txBox="1">
            <a:spLocks noGrp="1"/>
          </p:cNvSpPr>
          <p:nvPr/>
        </p:nvSpPr>
        <p:spPr bwMode="auto">
          <a:xfrm>
            <a:off x="3956050" y="8805863"/>
            <a:ext cx="3027363" cy="463550"/>
          </a:xfrm>
          <a:prstGeom prst="rect">
            <a:avLst/>
          </a:prstGeom>
          <a:noFill/>
          <a:ln w="9525">
            <a:noFill/>
            <a:miter lim="800000"/>
            <a:headEnd/>
            <a:tailEnd/>
          </a:ln>
        </p:spPr>
        <p:txBody>
          <a:bodyPr lIns="92174" tIns="46088" rIns="92174" bIns="46088" anchor="b"/>
          <a:lstStyle/>
          <a:p>
            <a:pPr algn="r" defTabSz="919027"/>
            <a:fld id="{1A8D34D2-3DA4-447D-B5C7-AF15FA0A9AB9}" type="slidenum">
              <a:rPr lang="en-US" sz="1200"/>
              <a:pPr algn="r" defTabSz="919027"/>
              <a:t>17</a:t>
            </a:fld>
            <a:endParaRPr lang="en-US" sz="12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800" dirty="0" smtClean="0"/>
          </a:p>
        </p:txBody>
      </p:sp>
      <p:sp>
        <p:nvSpPr>
          <p:cNvPr id="4" name="Slide Number Placeholder 3"/>
          <p:cNvSpPr>
            <a:spLocks noGrp="1"/>
          </p:cNvSpPr>
          <p:nvPr>
            <p:ph type="sldNum" sz="quarter" idx="5"/>
          </p:nvPr>
        </p:nvSpPr>
        <p:spPr/>
        <p:txBody>
          <a:bodyPr/>
          <a:lstStyle/>
          <a:p>
            <a:pPr>
              <a:defRPr/>
            </a:pPr>
            <a:fld id="{7BCB432E-5D0C-4C65-9C10-147074628BE1}"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800" dirty="0" smtClean="0"/>
          </a:p>
        </p:txBody>
      </p:sp>
      <p:sp>
        <p:nvSpPr>
          <p:cNvPr id="4" name="Slide Number Placeholder 3"/>
          <p:cNvSpPr>
            <a:spLocks noGrp="1"/>
          </p:cNvSpPr>
          <p:nvPr>
            <p:ph type="sldNum" sz="quarter" idx="5"/>
          </p:nvPr>
        </p:nvSpPr>
        <p:spPr/>
        <p:txBody>
          <a:bodyPr/>
          <a:lstStyle/>
          <a:p>
            <a:pPr>
              <a:defRPr/>
            </a:pPr>
            <a:fld id="{94B9B383-F43F-4716-9544-965711054310}"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7F5610F-0B6A-44AE-9A72-7A8AD8AB9BCC}"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6C3C9BB-DE7E-478B-AB02-3114C20D657F}"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800" dirty="0" smtClean="0"/>
              <a:t>Review safety tips on Page 11 troop guide.</a:t>
            </a:r>
          </a:p>
        </p:txBody>
      </p:sp>
      <p:sp>
        <p:nvSpPr>
          <p:cNvPr id="4" name="Slide Number Placeholder 3"/>
          <p:cNvSpPr>
            <a:spLocks noGrp="1"/>
          </p:cNvSpPr>
          <p:nvPr>
            <p:ph type="sldNum" sz="quarter" idx="5"/>
          </p:nvPr>
        </p:nvSpPr>
        <p:spPr/>
        <p:txBody>
          <a:bodyPr/>
          <a:lstStyle/>
          <a:p>
            <a:pPr>
              <a:defRPr/>
            </a:pPr>
            <a:fld id="{0AFCABC0-3A5A-46E2-9BBB-17FEDC4F38F0}" type="slidenum">
              <a:rPr lang="en-US" smtClean="0"/>
              <a:pPr>
                <a:defRPr/>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800" dirty="0" smtClean="0"/>
          </a:p>
        </p:txBody>
      </p:sp>
      <p:sp>
        <p:nvSpPr>
          <p:cNvPr id="4" name="Slide Number Placeholder 3"/>
          <p:cNvSpPr>
            <a:spLocks noGrp="1"/>
          </p:cNvSpPr>
          <p:nvPr>
            <p:ph type="sldNum" sz="quarter" idx="5"/>
          </p:nvPr>
        </p:nvSpPr>
        <p:spPr/>
        <p:txBody>
          <a:bodyPr/>
          <a:lstStyle/>
          <a:p>
            <a:pPr>
              <a:defRPr/>
            </a:pPr>
            <a:fld id="{0AFCABC0-3A5A-46E2-9BBB-17FEDC4F38F0}" type="slidenum">
              <a:rPr lang="en-US" smtClean="0"/>
              <a:pPr>
                <a:defRPr/>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B52E52E-0107-44A8-8211-CA0ECCF5CCF9}"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0F5119F-A9C0-4941-9BF2-E4FAAC37DD12}"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B6DED4F-84E0-4518-96BB-5499048F7597}"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8300602-D838-4965-95C0-1ACA4B2E682D}"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60552A8-0223-4208-B337-C2C77809D6AA}"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0C79420-8EB6-4691-B56A-FBB6BDFF37F7}"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marL="798513" indent="-341313">
              <a:spcBef>
                <a:spcPts val="600"/>
              </a:spcBef>
              <a:buFont typeface="Arial" pitchFamily="34" charset="0"/>
              <a:buChar char="•"/>
              <a:defRPr/>
            </a:pPr>
            <a:endParaRPr lang="en-US" sz="1200" kern="1200" dirty="0" smtClean="0">
              <a:solidFill>
                <a:schemeClr val="tx1"/>
              </a:solidFill>
              <a:latin typeface="+mn-lt"/>
              <a:ea typeface="+mn-ea"/>
              <a:cs typeface="+mn-cs"/>
              <a:hlinkClick r:id="rId3"/>
            </a:endParaRPr>
          </a:p>
          <a:p>
            <a:pPr marL="798513" indent="-341313">
              <a:spcBef>
                <a:spcPts val="600"/>
              </a:spcBef>
              <a:buFont typeface="Arial" pitchFamily="34" charset="0"/>
              <a:buChar char="•"/>
              <a:defRPr/>
            </a:pPr>
            <a:r>
              <a:rPr lang="en-US" sz="1200" kern="1200" dirty="0" smtClean="0">
                <a:solidFill>
                  <a:schemeClr val="tx1"/>
                </a:solidFill>
                <a:latin typeface="+mn-lt"/>
                <a:ea typeface="+mn-ea"/>
                <a:cs typeface="+mn-cs"/>
                <a:hlinkClick r:id="rId3"/>
              </a:rPr>
              <a:t>Only</a:t>
            </a:r>
            <a:r>
              <a:rPr lang="en-US" sz="1200" kern="1200" baseline="0" dirty="0" smtClean="0">
                <a:solidFill>
                  <a:schemeClr val="tx1"/>
                </a:solidFill>
                <a:latin typeface="+mn-lt"/>
                <a:ea typeface="+mn-ea"/>
                <a:cs typeface="+mn-cs"/>
                <a:hlinkClick r:id="rId3"/>
              </a:rPr>
              <a:t> volunteers who have not done so need to complete the background check.</a:t>
            </a:r>
            <a:endParaRPr lang="en-US" sz="1200" kern="1200" dirty="0" smtClean="0">
              <a:solidFill>
                <a:schemeClr val="tx1"/>
              </a:solidFill>
              <a:latin typeface="+mn-lt"/>
              <a:ea typeface="+mn-ea"/>
              <a:cs typeface="+mn-cs"/>
              <a:hlinkClick r:id="rId3"/>
            </a:endParaRPr>
          </a:p>
          <a:p>
            <a:pPr marL="798513" indent="-341313">
              <a:spcBef>
                <a:spcPts val="600"/>
              </a:spcBef>
              <a:buFont typeface="Arial" pitchFamily="34" charset="0"/>
              <a:buChar char="•"/>
              <a:defRPr/>
            </a:pPr>
            <a:r>
              <a:rPr lang="en-US" sz="1200" kern="1200" dirty="0" smtClean="0">
                <a:solidFill>
                  <a:schemeClr val="tx1"/>
                </a:solidFill>
                <a:latin typeface="+mn-lt"/>
                <a:ea typeface="+mn-ea"/>
                <a:cs typeface="+mn-cs"/>
                <a:hlinkClick r:id="rId3"/>
              </a:rPr>
              <a:t>www.girlscoutsla.org</a:t>
            </a:r>
            <a:r>
              <a:rPr lang="en-US" sz="1200" kern="1200" dirty="0" smtClean="0">
                <a:solidFill>
                  <a:schemeClr val="tx1"/>
                </a:solidFill>
                <a:latin typeface="+mn-lt"/>
                <a:ea typeface="+mn-ea"/>
                <a:cs typeface="+mn-cs"/>
              </a:rPr>
              <a:t>; Click “For Volunteers”</a:t>
            </a:r>
          </a:p>
          <a:p>
            <a:pPr marL="798513" indent="-341313">
              <a:spcBef>
                <a:spcPts val="600"/>
              </a:spcBef>
              <a:buFont typeface="Arial" pitchFamily="34" charset="0"/>
              <a:buChar char="•"/>
              <a:defRPr/>
            </a:pPr>
            <a:r>
              <a:rPr lang="en-US" sz="1200" kern="1200" dirty="0" smtClean="0">
                <a:solidFill>
                  <a:schemeClr val="tx1"/>
                </a:solidFill>
                <a:latin typeface="+mn-lt"/>
                <a:ea typeface="+mn-ea"/>
                <a:cs typeface="+mn-cs"/>
              </a:rPr>
              <a:t>Click “Become a Volunteer”</a:t>
            </a:r>
          </a:p>
          <a:p>
            <a:pPr marL="798513" indent="-341313">
              <a:spcBef>
                <a:spcPts val="600"/>
              </a:spcBef>
              <a:buFont typeface="Arial" pitchFamily="34" charset="0"/>
              <a:buChar char="•"/>
              <a:defRPr/>
            </a:pPr>
            <a:r>
              <a:rPr lang="en-US" sz="1200" kern="1200" dirty="0" smtClean="0">
                <a:solidFill>
                  <a:schemeClr val="tx1"/>
                </a:solidFill>
                <a:latin typeface="+mn-lt"/>
                <a:ea typeface="+mn-ea"/>
                <a:cs typeface="+mn-cs"/>
              </a:rPr>
              <a:t>In Step 2, click on office to send your CBC results to</a:t>
            </a:r>
          </a:p>
          <a:p>
            <a:pPr marL="798513" indent="-341313">
              <a:spcBef>
                <a:spcPts val="600"/>
              </a:spcBef>
              <a:buFont typeface="Arial" pitchFamily="34" charset="0"/>
              <a:buChar char="•"/>
              <a:defRPr/>
            </a:pPr>
            <a:r>
              <a:rPr lang="en-US" sz="1200" kern="1200" dirty="0" smtClean="0">
                <a:solidFill>
                  <a:schemeClr val="tx1"/>
                </a:solidFill>
                <a:latin typeface="+mn-lt"/>
                <a:ea typeface="+mn-ea"/>
                <a:cs typeface="+mn-cs"/>
              </a:rPr>
              <a:t>Password to use is “Volunteer”</a:t>
            </a:r>
          </a:p>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800" dirty="0" smtClean="0"/>
              <a:t>Hold up each item &amp; briefly explain.</a:t>
            </a:r>
          </a:p>
        </p:txBody>
      </p:sp>
      <p:sp>
        <p:nvSpPr>
          <p:cNvPr id="4" name="Slide Number Placeholder 3"/>
          <p:cNvSpPr>
            <a:spLocks noGrp="1"/>
          </p:cNvSpPr>
          <p:nvPr>
            <p:ph type="sldNum" sz="quarter" idx="5"/>
          </p:nvPr>
        </p:nvSpPr>
        <p:spPr/>
        <p:txBody>
          <a:bodyPr/>
          <a:lstStyle/>
          <a:p>
            <a:pPr>
              <a:defRPr/>
            </a:pPr>
            <a:fld id="{606238D2-D592-431E-8968-3CF121A205DD}" type="slidenum">
              <a:rPr lang="en-US" smtClean="0"/>
              <a:pPr>
                <a:defRPr/>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800" dirty="0" smtClean="0"/>
          </a:p>
          <a:p>
            <a:endParaRPr lang="en-US" sz="1800"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4F7B3B0-FEEB-42D3-BCC4-642BE57C3743}"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5" name="Footer Placeholder 4"/>
          <p:cNvSpPr>
            <a:spLocks noGrp="1"/>
          </p:cNvSpPr>
          <p:nvPr>
            <p:ph type="ftr" sz="quarter" idx="10"/>
          </p:nvPr>
        </p:nvSpPr>
        <p:spPr/>
        <p:txBody>
          <a:bodyPr/>
          <a:lstStyle/>
          <a:p>
            <a:pPr>
              <a:defRPr/>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8CEA8F4-8F84-4B10-B88F-708185797AAD}" type="datetime1">
              <a:rPr lang="en-US" smtClean="0"/>
              <a:pPr>
                <a:defRPr/>
              </a:pPr>
              <a:t>12/19/2011</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2012 Cookie Program</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2BEA01C-F22A-4101-905E-0D769B0AB902}" type="slidenum">
              <a:rPr lang="en-US"/>
              <a:pPr>
                <a:defRPr/>
              </a:pPr>
              <a:t>‹#›</a:t>
            </a:fld>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4EA4006-F939-4380-AFA0-5C577CBAC499}" type="datetime1">
              <a:rPr lang="en-US" smtClean="0"/>
              <a:pPr>
                <a:defRPr/>
              </a:pPr>
              <a:t>12/19/2011</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2012 Cookie Program</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CCAB45E-F561-417C-BE72-34B5CBE0B8A4}" type="slidenum">
              <a:rPr lang="en-US"/>
              <a:pPr>
                <a:defRPr/>
              </a:pPr>
              <a:t>‹#›</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B9F1E7F-F438-48CE-BEEF-678221CB3B5F}" type="datetime1">
              <a:rPr lang="en-US" smtClean="0"/>
              <a:pPr>
                <a:defRPr/>
              </a:pPr>
              <a:t>12/19/2011</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2012 Cookie Program</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F5D4CBB-AFC9-45EA-8521-D5CDBE12CE5A}" type="slidenum">
              <a:rPr lang="en-US"/>
              <a:pPr>
                <a:defRPr/>
              </a:pPr>
              <a:t>‹#›</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A75D89E-94DA-4169-AC37-FC229C9A2CCF}" type="datetime1">
              <a:rPr lang="en-US" smtClean="0"/>
              <a:pPr>
                <a:defRPr/>
              </a:pPr>
              <a:t>12/19/2011</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2012 Cookie Program</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2C87787-9ACE-4E91-A154-F0452B9A0C26}" type="slidenum">
              <a:rPr lang="en-US"/>
              <a:pPr>
                <a:defRPr/>
              </a:pPr>
              <a:t>‹#›</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1F144E-E93F-4FE8-805B-55A806F3957E}" type="datetime1">
              <a:rPr lang="en-US" smtClean="0"/>
              <a:pPr>
                <a:defRPr/>
              </a:pPr>
              <a:t>12/19/2011</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2012 Cookie Program</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CD6B782-0E65-407A-9DEC-9329A9B5E171}" type="slidenum">
              <a:rPr lang="en-US"/>
              <a:pPr>
                <a:defRPr/>
              </a:pPr>
              <a:t>‹#›</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14BB275-B2F7-4936-A59A-FD3D621C9298}" type="datetime1">
              <a:rPr lang="en-US" smtClean="0"/>
              <a:pPr>
                <a:defRPr/>
              </a:pPr>
              <a:t>12/19/2011</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2012 Cookie Program</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CF7BA13-57FB-476E-83B9-94EDA058EE24}" type="slidenum">
              <a:rPr lang="en-US"/>
              <a:pPr>
                <a:defRPr/>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0F4DF4C-48DE-45EB-9765-3010BE264061}" type="datetime1">
              <a:rPr lang="en-US" smtClean="0"/>
              <a:pPr>
                <a:defRPr/>
              </a:pPr>
              <a:t>12/19/2011</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2012 Cookie Program</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630085E8-2BB9-4620-A675-BD89141617AA}" type="slidenum">
              <a:rPr lang="en-US"/>
              <a:pPr>
                <a:defRPr/>
              </a:pPr>
              <a:t>‹#›</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1C2EE96-C970-47BE-9422-617B97754196}" type="datetime1">
              <a:rPr lang="en-US" smtClean="0"/>
              <a:pPr>
                <a:defRPr/>
              </a:pPr>
              <a:t>12/19/2011</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2012 Cookie Program</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4246D94C-417C-4EA9-AAC7-856E0A3130F1}" type="slidenum">
              <a:rPr lang="en-US"/>
              <a:pPr>
                <a:defRPr/>
              </a:pPr>
              <a:t>‹#›</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238AE3-1EF8-4B86-BFD6-F73722D482E6}" type="datetime1">
              <a:rPr lang="en-US" smtClean="0"/>
              <a:pPr>
                <a:defRPr/>
              </a:pPr>
              <a:t>12/19/2011</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2012 Cookie Program</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42B1A92-3B48-4218-8119-C93CF293F9B6}" type="slidenum">
              <a:rPr lang="en-US"/>
              <a:pPr>
                <a:defRPr/>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DB98AED-14BC-4118-8FD5-F58CBDBBEDE2}" type="datetime1">
              <a:rPr lang="en-US" smtClean="0"/>
              <a:pPr>
                <a:defRPr/>
              </a:pPr>
              <a:t>12/19/2011</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2012 Cookie Program</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44F590E-7D57-4EF5-893E-55BC8CFD8897}" type="slidenum">
              <a:rPr lang="en-US"/>
              <a:pPr>
                <a:defRPr/>
              </a:pPr>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F847FF8-6BDF-4541-A44F-7A2700464584}" type="datetime1">
              <a:rPr lang="en-US" smtClean="0"/>
              <a:pPr>
                <a:defRPr/>
              </a:pPr>
              <a:t>12/19/2011</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2012 Cookie Program</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BC3824E-03EE-4B2C-B3CF-FEDEC5E90599}" type="slidenum">
              <a:rPr lang="en-US"/>
              <a:pPr>
                <a:defRPr/>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F308679-16C8-4203-A56A-FDCC4A78CCA2}" type="datetime1">
              <a:rPr lang="en-US" smtClean="0"/>
              <a:pPr>
                <a:defRPr/>
              </a:pPr>
              <a:t>12/19/2011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dirty="0" smtClean="0"/>
              <a:t>2012 Cookie Program</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8E5454A-2EB3-4DB9-A601-8131A34F555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ransition/>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4.jpeg"/><Relationship Id="rId7"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image" Target="../media/image25.jpeg"/><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11.xml"/><Relationship Id="rId7"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jpeg"/><Relationship Id="rId11" Type="http://schemas.openxmlformats.org/officeDocument/2006/relationships/image" Target="../media/image30.jpeg"/><Relationship Id="rId5" Type="http://schemas.openxmlformats.org/officeDocument/2006/relationships/image" Target="../media/image25.jpeg"/><Relationship Id="rId10" Type="http://schemas.openxmlformats.org/officeDocument/2006/relationships/oleObject" Target="../embeddings/oleObject1.bin"/><Relationship Id="rId4" Type="http://schemas.openxmlformats.org/officeDocument/2006/relationships/image" Target="../media/image24.jpeg"/><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4.jpeg"/><Relationship Id="rId7" Type="http://schemas.openxmlformats.org/officeDocument/2006/relationships/image" Target="../media/image6.jpeg"/><Relationship Id="rId12"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32.png"/><Relationship Id="rId5" Type="http://schemas.openxmlformats.org/officeDocument/2006/relationships/image" Target="../media/image1.jpeg"/><Relationship Id="rId10" Type="http://schemas.openxmlformats.org/officeDocument/2006/relationships/hyperlink" Target="www.vipetraining.littlebrownie.com" TargetMode="External"/><Relationship Id="rId4" Type="http://schemas.openxmlformats.org/officeDocument/2006/relationships/image" Target="../media/image25.jpeg"/><Relationship Id="rId9" Type="http://schemas.openxmlformats.org/officeDocument/2006/relationships/hyperlink" Target="ebudde.littlebrownie.com/booth"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4.jpeg"/><Relationship Id="rId7"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15.jpeg"/><Relationship Id="rId7" Type="http://schemas.openxmlformats.org/officeDocument/2006/relationships/image" Target="../media/image6.jpeg"/><Relationship Id="rId12" Type="http://schemas.openxmlformats.org/officeDocument/2006/relationships/image" Target="../media/image39.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38.emf"/><Relationship Id="rId5" Type="http://schemas.openxmlformats.org/officeDocument/2006/relationships/image" Target="../media/image1.jpeg"/><Relationship Id="rId10" Type="http://schemas.openxmlformats.org/officeDocument/2006/relationships/image" Target="../media/image37.emf"/><Relationship Id="rId4" Type="http://schemas.openxmlformats.org/officeDocument/2006/relationships/image" Target="../media/image12.jpeg"/><Relationship Id="rId9" Type="http://schemas.openxmlformats.org/officeDocument/2006/relationships/image" Target="../media/image36.emf"/></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15.jpeg"/><Relationship Id="rId7"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image" Target="../media/image12.jpeg"/><Relationship Id="rId9"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42.pn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5.jpeg"/><Relationship Id="rId7"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6.jpeg"/><Relationship Id="rId3" Type="http://schemas.openxmlformats.org/officeDocument/2006/relationships/image" Target="../media/image9.jpeg"/><Relationship Id="rId7" Type="http://schemas.openxmlformats.org/officeDocument/2006/relationships/image" Target="../media/image47.jpeg"/><Relationship Id="rId12"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15.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8.jpeg"/><Relationship Id="rId7"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8.jpeg"/><Relationship Id="rId7"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jpeg"/><Relationship Id="rId10" Type="http://schemas.openxmlformats.org/officeDocument/2006/relationships/image" Target="../media/image54.jpeg"/><Relationship Id="rId4" Type="http://schemas.openxmlformats.org/officeDocument/2006/relationships/image" Target="../media/image9.jpeg"/><Relationship Id="rId9" Type="http://schemas.openxmlformats.org/officeDocument/2006/relationships/image" Target="../media/image53.jpe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8.jpeg"/><Relationship Id="rId7"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jpeg"/><Relationship Id="rId10" Type="http://schemas.openxmlformats.org/officeDocument/2006/relationships/image" Target="../media/image57.png"/><Relationship Id="rId4" Type="http://schemas.openxmlformats.org/officeDocument/2006/relationships/image" Target="../media/image9.jpeg"/><Relationship Id="rId9" Type="http://schemas.openxmlformats.org/officeDocument/2006/relationships/image" Target="../media/image56.jpeg"/></Relationships>
</file>

<file path=ppt/slides/_rels/slide23.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3" Type="http://schemas.openxmlformats.org/officeDocument/2006/relationships/image" Target="../media/image8.jpeg"/><Relationship Id="rId7" Type="http://schemas.openxmlformats.org/officeDocument/2006/relationships/image" Target="../media/image6.jpeg"/><Relationship Id="rId12"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61.jpeg"/><Relationship Id="rId5" Type="http://schemas.openxmlformats.org/officeDocument/2006/relationships/image" Target="../media/image1.jpeg"/><Relationship Id="rId10" Type="http://schemas.openxmlformats.org/officeDocument/2006/relationships/image" Target="../media/image60.jpeg"/><Relationship Id="rId4" Type="http://schemas.openxmlformats.org/officeDocument/2006/relationships/image" Target="../media/image9.jpeg"/><Relationship Id="rId9" Type="http://schemas.openxmlformats.org/officeDocument/2006/relationships/image" Target="../media/image59.jpeg"/></Relationships>
</file>

<file path=ppt/slides/_rels/slide24.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3" Type="http://schemas.openxmlformats.org/officeDocument/2006/relationships/image" Target="../media/image8.jpeg"/><Relationship Id="rId7" Type="http://schemas.openxmlformats.org/officeDocument/2006/relationships/image" Target="../media/image6.jpeg"/><Relationship Id="rId12"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67.jpeg"/><Relationship Id="rId5" Type="http://schemas.openxmlformats.org/officeDocument/2006/relationships/image" Target="../media/image1.jpeg"/><Relationship Id="rId10" Type="http://schemas.openxmlformats.org/officeDocument/2006/relationships/image" Target="../media/image66.jpeg"/><Relationship Id="rId4" Type="http://schemas.openxmlformats.org/officeDocument/2006/relationships/image" Target="../media/image9.jpeg"/><Relationship Id="rId9" Type="http://schemas.openxmlformats.org/officeDocument/2006/relationships/image" Target="../media/image65.jpeg"/></Relationships>
</file>

<file path=ppt/slides/_rels/slide2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8.jpeg"/><Relationship Id="rId7"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image" Target="../media/image9.jpeg"/><Relationship Id="rId9" Type="http://schemas.openxmlformats.org/officeDocument/2006/relationships/image" Target="../media/image71.jpeg"/></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8.jpeg"/><Relationship Id="rId7" Type="http://schemas.openxmlformats.org/officeDocument/2006/relationships/image" Target="../media/image6.jpeg"/><Relationship Id="rId12"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75.jpeg"/><Relationship Id="rId5" Type="http://schemas.openxmlformats.org/officeDocument/2006/relationships/image" Target="../media/image1.jpeg"/><Relationship Id="rId10" Type="http://schemas.openxmlformats.org/officeDocument/2006/relationships/image" Target="../media/image74.png"/><Relationship Id="rId4" Type="http://schemas.openxmlformats.org/officeDocument/2006/relationships/image" Target="../media/image9.jpeg"/><Relationship Id="rId9" Type="http://schemas.openxmlformats.org/officeDocument/2006/relationships/image" Target="../media/image73.jpeg"/></Relationships>
</file>

<file path=ppt/slides/_rels/slide2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27.xml"/><Relationship Id="rId7" Type="http://schemas.openxmlformats.org/officeDocument/2006/relationships/image" Target="../media/image10.jpeg"/><Relationship Id="rId12" Type="http://schemas.openxmlformats.org/officeDocument/2006/relationships/image" Target="../media/image80.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jpeg"/><Relationship Id="rId11" Type="http://schemas.openxmlformats.org/officeDocument/2006/relationships/image" Target="../media/image79.jpeg"/><Relationship Id="rId5" Type="http://schemas.openxmlformats.org/officeDocument/2006/relationships/image" Target="../media/image9.jpeg"/><Relationship Id="rId10" Type="http://schemas.openxmlformats.org/officeDocument/2006/relationships/oleObject" Target="../embeddings/oleObject2.bin"/><Relationship Id="rId4" Type="http://schemas.openxmlformats.org/officeDocument/2006/relationships/image" Target="../media/image8.jpeg"/><Relationship Id="rId9" Type="http://schemas.openxmlformats.org/officeDocument/2006/relationships/image" Target="../media/image78.jpeg"/></Relationships>
</file>

<file path=ppt/slides/_rels/slide2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eg"/><Relationship Id="rId7"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6.jpeg"/><Relationship Id="rId4" Type="http://schemas.openxmlformats.org/officeDocument/2006/relationships/image" Target="../media/image9.jpeg"/></Relationships>
</file>

<file path=ppt/slides/_rels/slide29.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9.jpeg"/><Relationship Id="rId7"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8.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jpe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image" Target="../media/image5.jpeg"/><Relationship Id="rId9" Type="http://schemas.openxmlformats.org/officeDocument/2006/relationships/image" Target="../media/image83.jpeg"/></Relationships>
</file>

<file path=ppt/slides/_rels/slide3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31.xml"/><Relationship Id="rId7"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1.jpeg"/><Relationship Id="rId5" Type="http://schemas.openxmlformats.org/officeDocument/2006/relationships/image" Target="../media/image9.jpeg"/><Relationship Id="rId10" Type="http://schemas.openxmlformats.org/officeDocument/2006/relationships/oleObject" Target="../embeddings/oleObject4.bin"/><Relationship Id="rId4" Type="http://schemas.openxmlformats.org/officeDocument/2006/relationships/image" Target="../media/image8.jpeg"/><Relationship Id="rId9"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90.jpeg"/><Relationship Id="rId3" Type="http://schemas.openxmlformats.org/officeDocument/2006/relationships/image" Target="../media/image15.jpeg"/><Relationship Id="rId7" Type="http://schemas.openxmlformats.org/officeDocument/2006/relationships/image" Target="../media/image6.jpeg"/><Relationship Id="rId12"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88.jpeg"/><Relationship Id="rId5" Type="http://schemas.openxmlformats.org/officeDocument/2006/relationships/image" Target="../media/image1.jpeg"/><Relationship Id="rId10" Type="http://schemas.openxmlformats.org/officeDocument/2006/relationships/image" Target="../media/image87.png"/><Relationship Id="rId4" Type="http://schemas.openxmlformats.org/officeDocument/2006/relationships/image" Target="../media/image12.jpeg"/><Relationship Id="rId9" Type="http://schemas.openxmlformats.org/officeDocument/2006/relationships/image" Target="../media/image86.png"/></Relationships>
</file>

<file path=ppt/slides/_rels/slide3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91.jpeg"/><Relationship Id="rId7" Type="http://schemas.openxmlformats.org/officeDocument/2006/relationships/image" Target="../media/image10.jpeg"/><Relationship Id="rId12" Type="http://schemas.openxmlformats.org/officeDocument/2006/relationships/image" Target="../media/image95.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jpeg"/><Relationship Id="rId11" Type="http://schemas.openxmlformats.org/officeDocument/2006/relationships/image" Target="../media/image94.jpeg"/><Relationship Id="rId5" Type="http://schemas.openxmlformats.org/officeDocument/2006/relationships/image" Target="../media/image25.jpeg"/><Relationship Id="rId10" Type="http://schemas.openxmlformats.org/officeDocument/2006/relationships/image" Target="../media/image93.jpeg"/><Relationship Id="rId4" Type="http://schemas.openxmlformats.org/officeDocument/2006/relationships/image" Target="../media/image24.jpeg"/><Relationship Id="rId9" Type="http://schemas.openxmlformats.org/officeDocument/2006/relationships/image" Target="../media/image92.jpeg"/></Relationships>
</file>

<file path=ppt/slides/_rels/slide34.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24.jpeg"/><Relationship Id="rId7"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image" Target="../media/image25.jpeg"/><Relationship Id="rId9" Type="http://schemas.openxmlformats.org/officeDocument/2006/relationships/image" Target="../media/image97.jpeg"/></Relationships>
</file>

<file path=ppt/slides/_rels/slide3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24.jpeg"/><Relationship Id="rId7"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1.jpeg"/><Relationship Id="rId10" Type="http://schemas.openxmlformats.org/officeDocument/2006/relationships/image" Target="../media/image100.jpeg"/><Relationship Id="rId4" Type="http://schemas.openxmlformats.org/officeDocument/2006/relationships/image" Target="../media/image25.jpeg"/><Relationship Id="rId9" Type="http://schemas.openxmlformats.org/officeDocument/2006/relationships/image" Target="../media/image99.jpeg"/></Relationships>
</file>

<file path=ppt/slides/_rels/slide36.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8.jpeg"/><Relationship Id="rId7" Type="http://schemas.openxmlformats.org/officeDocument/2006/relationships/image" Target="../media/image6.jpeg"/><Relationship Id="rId12" Type="http://schemas.openxmlformats.org/officeDocument/2006/relationships/image" Target="../media/image105.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04.jpeg"/><Relationship Id="rId5" Type="http://schemas.openxmlformats.org/officeDocument/2006/relationships/image" Target="../media/image1.jpeg"/><Relationship Id="rId10" Type="http://schemas.openxmlformats.org/officeDocument/2006/relationships/image" Target="../media/image103.jpeg"/><Relationship Id="rId4" Type="http://schemas.openxmlformats.org/officeDocument/2006/relationships/image" Target="../media/image9.jpeg"/><Relationship Id="rId9" Type="http://schemas.openxmlformats.org/officeDocument/2006/relationships/image" Target="../media/image102.jpeg"/></Relationships>
</file>

<file path=ppt/slides/_rels/slide37.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8.jpeg"/><Relationship Id="rId7"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jpeg"/><Relationship Id="rId10" Type="http://schemas.openxmlformats.org/officeDocument/2006/relationships/image" Target="../media/image27.jpeg"/><Relationship Id="rId4" Type="http://schemas.openxmlformats.org/officeDocument/2006/relationships/image" Target="../media/image9.jpeg"/><Relationship Id="rId9" Type="http://schemas.openxmlformats.org/officeDocument/2006/relationships/image" Target="../media/image107.jpeg"/></Relationships>
</file>

<file path=ppt/slides/_rels/slide38.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8.jpeg"/><Relationship Id="rId7" Type="http://schemas.openxmlformats.org/officeDocument/2006/relationships/image" Target="../media/image6.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image" Target="../media/image9.jpeg"/></Relationships>
</file>

<file path=ppt/slides/_rels/slide39.xml.rels><?xml version="1.0" encoding="UTF-8" standalone="yes"?>
<Relationships xmlns="http://schemas.openxmlformats.org/package/2006/relationships"><Relationship Id="rId8" Type="http://schemas.openxmlformats.org/officeDocument/2006/relationships/image" Target="../media/image109.jpeg"/><Relationship Id="rId13" Type="http://schemas.openxmlformats.org/officeDocument/2006/relationships/image" Target="../media/image113.jpeg"/><Relationship Id="rId3" Type="http://schemas.openxmlformats.org/officeDocument/2006/relationships/image" Target="../media/image8.jpeg"/><Relationship Id="rId7" Type="http://schemas.openxmlformats.org/officeDocument/2006/relationships/image" Target="../media/image6.jpeg"/><Relationship Id="rId12" Type="http://schemas.openxmlformats.org/officeDocument/2006/relationships/image" Target="../media/image112.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hyperlink" Target="http://www.girlscoutsla.org/" TargetMode="External"/><Relationship Id="rId5" Type="http://schemas.openxmlformats.org/officeDocument/2006/relationships/image" Target="../media/image1.jpeg"/><Relationship Id="rId10" Type="http://schemas.openxmlformats.org/officeDocument/2006/relationships/image" Target="../media/image111.jpeg"/><Relationship Id="rId4" Type="http://schemas.openxmlformats.org/officeDocument/2006/relationships/image" Target="../media/image9.jpeg"/><Relationship Id="rId9" Type="http://schemas.openxmlformats.org/officeDocument/2006/relationships/image" Target="../media/image110.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jpeg"/><Relationship Id="rId7" Type="http://schemas.openxmlformats.org/officeDocument/2006/relationships/hyperlink" Target="http://vipetraining.littlebrownie.com/"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www.girlscoutsla.org/" TargetMode="External"/><Relationship Id="rId11" Type="http://schemas.openxmlformats.org/officeDocument/2006/relationships/image" Target="../media/image6.jpeg"/><Relationship Id="rId5" Type="http://schemas.openxmlformats.org/officeDocument/2006/relationships/image" Target="../media/image14.jpeg"/><Relationship Id="rId10" Type="http://schemas.openxmlformats.org/officeDocument/2006/relationships/image" Target="../media/image1.jpeg"/><Relationship Id="rId4" Type="http://schemas.openxmlformats.org/officeDocument/2006/relationships/image" Target="../media/image13.jpeg"/><Relationship Id="rId9" Type="http://schemas.openxmlformats.org/officeDocument/2006/relationships/image" Target="../media/image10.jpeg"/></Relationships>
</file>

<file path=ppt/slides/_rels/slide40.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8.jpeg"/><Relationship Id="rId7"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image" Target="../media/image9.jpeg"/><Relationship Id="rId9" Type="http://schemas.openxmlformats.org/officeDocument/2006/relationships/image" Target="../media/image115.jpeg"/></Relationships>
</file>

<file path=ppt/slides/_rels/slide41.xml.rels><?xml version="1.0" encoding="UTF-8" standalone="yes"?>
<Relationships xmlns="http://schemas.openxmlformats.org/package/2006/relationships"><Relationship Id="rId8" Type="http://schemas.openxmlformats.org/officeDocument/2006/relationships/image" Target="../media/image116.gif"/><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image" Target="../media/image5.jpeg"/><Relationship Id="rId9" Type="http://schemas.openxmlformats.org/officeDocument/2006/relationships/hyperlink" Target="http://ebdemo.littlebrownie.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image" Target="../media/image5.jpeg"/></Relationships>
</file>

<file path=ppt/slides/_rels/slide43.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image" Target="../media/image121.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20.jpeg"/><Relationship Id="rId5" Type="http://schemas.openxmlformats.org/officeDocument/2006/relationships/image" Target="../media/image1.jpeg"/><Relationship Id="rId10" Type="http://schemas.openxmlformats.org/officeDocument/2006/relationships/image" Target="../media/image119.jpeg"/><Relationship Id="rId4" Type="http://schemas.openxmlformats.org/officeDocument/2006/relationships/image" Target="../media/image5.jpeg"/><Relationship Id="rId9" Type="http://schemas.openxmlformats.org/officeDocument/2006/relationships/image" Target="../media/image118.jpeg"/></Relationships>
</file>

<file path=ppt/slides/_rels/slide44.xml.rels><?xml version="1.0" encoding="UTF-8" standalone="yes"?>
<Relationships xmlns="http://schemas.openxmlformats.org/package/2006/relationships"><Relationship Id="rId8" Type="http://schemas.openxmlformats.org/officeDocument/2006/relationships/hyperlink" Target="http://www.girlscoutsla.org/" TargetMode="External"/><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8.jpeg"/><Relationship Id="rId5" Type="http://schemas.openxmlformats.org/officeDocument/2006/relationships/image" Target="../media/image1.jpeg"/><Relationship Id="rId10" Type="http://schemas.openxmlformats.org/officeDocument/2006/relationships/image" Target="../media/image17.jpeg"/><Relationship Id="rId4" Type="http://schemas.openxmlformats.org/officeDocument/2006/relationships/image" Target="../media/image5.jpeg"/><Relationship Id="rId9" Type="http://schemas.openxmlformats.org/officeDocument/2006/relationships/image" Target="../media/image16.jpeg"/></Relationships>
</file>

<file path=ppt/slides/_rels/slide45.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124.jpeg"/><Relationship Id="rId4" Type="http://schemas.openxmlformats.org/officeDocument/2006/relationships/image" Target="../media/image123.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10.jpeg"/></Relationships>
</file>

<file path=ppt/slides/_rels/slide48.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4.jpeg"/><Relationship Id="rId7" Type="http://schemas.openxmlformats.org/officeDocument/2006/relationships/image" Target="../media/image1.jpeg"/><Relationship Id="rId12" Type="http://schemas.openxmlformats.org/officeDocument/2006/relationships/image" Target="../media/image128.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27.jpeg"/><Relationship Id="rId5" Type="http://schemas.openxmlformats.org/officeDocument/2006/relationships/image" Target="../media/image5.jpeg"/><Relationship Id="rId10" Type="http://schemas.openxmlformats.org/officeDocument/2006/relationships/image" Target="../media/image126.jpeg"/><Relationship Id="rId4" Type="http://schemas.openxmlformats.org/officeDocument/2006/relationships/image" Target="../media/image10.jpeg"/><Relationship Id="rId9" Type="http://schemas.openxmlformats.org/officeDocument/2006/relationships/image" Target="../media/image125.jpeg"/></Relationships>
</file>

<file path=ppt/slides/_rels/slide49.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4.jpeg"/><Relationship Id="rId7"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27.jpeg"/><Relationship Id="rId4" Type="http://schemas.openxmlformats.org/officeDocument/2006/relationships/image" Target="../media/image10.jpeg"/><Relationship Id="rId9" Type="http://schemas.openxmlformats.org/officeDocument/2006/relationships/image" Target="../media/image126.jpe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5.jpeg"/><Relationship Id="rId7"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6.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50.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4.jpeg"/><Relationship Id="rId7"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10.jpeg"/><Relationship Id="rId9" Type="http://schemas.openxmlformats.org/officeDocument/2006/relationships/image" Target="../media/image126.jpeg"/></Relationships>
</file>

<file path=ppt/slides/_rels/slide51.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9.jpeg"/><Relationship Id="rId7" Type="http://schemas.openxmlformats.org/officeDocument/2006/relationships/image" Target="../media/image125.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20.jpeg"/><Relationship Id="rId5" Type="http://schemas.openxmlformats.org/officeDocument/2006/relationships/image" Target="../media/image1.jpeg"/><Relationship Id="rId10" Type="http://schemas.openxmlformats.org/officeDocument/2006/relationships/image" Target="../media/image128.jpeg"/><Relationship Id="rId4" Type="http://schemas.openxmlformats.org/officeDocument/2006/relationships/image" Target="../media/image6.jpeg"/><Relationship Id="rId9" Type="http://schemas.openxmlformats.org/officeDocument/2006/relationships/image" Target="../media/image127.jpeg"/></Relationships>
</file>

<file path=ppt/slides/_rels/slide52.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8.jpeg"/><Relationship Id="rId7" Type="http://schemas.openxmlformats.org/officeDocument/2006/relationships/image" Target="../media/image6.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image" Target="../media/image9.jpe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image" Target="../media/image5.jpeg"/></Relationships>
</file>

<file path=ppt/slides/_rels/slide54.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image" Target="../media/image128.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27.jpeg"/><Relationship Id="rId5" Type="http://schemas.openxmlformats.org/officeDocument/2006/relationships/image" Target="../media/image1.jpeg"/><Relationship Id="rId10" Type="http://schemas.openxmlformats.org/officeDocument/2006/relationships/image" Target="../media/image126.jpeg"/><Relationship Id="rId4" Type="http://schemas.openxmlformats.org/officeDocument/2006/relationships/image" Target="../media/image5.jpeg"/><Relationship Id="rId9" Type="http://schemas.openxmlformats.org/officeDocument/2006/relationships/image" Target="../media/image125.jpeg"/></Relationships>
</file>

<file path=ppt/slides/_rels/slide55.xml.rels><?xml version="1.0" encoding="UTF-8" standalone="yes"?>
<Relationships xmlns="http://schemas.openxmlformats.org/package/2006/relationships"><Relationship Id="rId8" Type="http://schemas.openxmlformats.org/officeDocument/2006/relationships/image" Target="../media/image130.tiff"/><Relationship Id="rId13" Type="http://schemas.openxmlformats.org/officeDocument/2006/relationships/image" Target="../media/image128.jpeg"/><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image" Target="../media/image127.jpe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26.jpeg"/><Relationship Id="rId5" Type="http://schemas.openxmlformats.org/officeDocument/2006/relationships/image" Target="../media/image1.jpeg"/><Relationship Id="rId10" Type="http://schemas.openxmlformats.org/officeDocument/2006/relationships/image" Target="../media/image125.jpeg"/><Relationship Id="rId4" Type="http://schemas.openxmlformats.org/officeDocument/2006/relationships/image" Target="../media/image5.jpeg"/><Relationship Id="rId9" Type="http://schemas.openxmlformats.org/officeDocument/2006/relationships/image" Target="../media/image120.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6.jpeg"/><Relationship Id="rId12"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hyperlink" Target="http://www.girlscoutsla.org/" TargetMode="External"/><Relationship Id="rId5" Type="http://schemas.openxmlformats.org/officeDocument/2006/relationships/image" Target="../media/image1.jpeg"/><Relationship Id="rId10" Type="http://schemas.openxmlformats.org/officeDocument/2006/relationships/hyperlink" Target="http://www.littlebrownie.com/" TargetMode="External"/><Relationship Id="rId4" Type="http://schemas.openxmlformats.org/officeDocument/2006/relationships/image" Target="../media/image12.jpe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jpeg"/><Relationship Id="rId4" Type="http://schemas.openxmlformats.org/officeDocument/2006/relationships/image" Target="../media/image5.jpeg"/><Relationship Id="rId9" Type="http://schemas.openxmlformats.org/officeDocument/2006/relationships/hyperlink" Target="http://www.vipetraining.littlebrowni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8"/>
          <p:cNvSpPr txBox="1">
            <a:spLocks noChangeArrowheads="1"/>
          </p:cNvSpPr>
          <p:nvPr/>
        </p:nvSpPr>
        <p:spPr bwMode="auto">
          <a:xfrm>
            <a:off x="6096000" y="6324600"/>
            <a:ext cx="3048000" cy="400050"/>
          </a:xfrm>
          <a:prstGeom prst="rect">
            <a:avLst/>
          </a:prstGeom>
          <a:noFill/>
          <a:ln w="9525">
            <a:noFill/>
            <a:miter lim="800000"/>
            <a:headEnd/>
            <a:tailEnd/>
          </a:ln>
        </p:spPr>
        <p:txBody>
          <a:bodyPr>
            <a:spAutoFit/>
          </a:bodyPr>
          <a:lstStyle/>
          <a:p>
            <a:pPr algn="ctr">
              <a:defRPr/>
            </a:pPr>
            <a:r>
              <a:rPr lang="en-US" sz="2000" i="1" dirty="0">
                <a:solidFill>
                  <a:schemeClr val="bg1"/>
                </a:solidFill>
                <a:latin typeface="+mn-lt"/>
              </a:rPr>
              <a:t>2012 Cookie Program</a:t>
            </a:r>
          </a:p>
        </p:txBody>
      </p:sp>
      <p:pic>
        <p:nvPicPr>
          <p:cNvPr id="5123" name="Picture 23" descr="GS_100TH_burst.jpg"/>
          <p:cNvPicPr>
            <a:picLocks noChangeAspect="1"/>
          </p:cNvPicPr>
          <p:nvPr/>
        </p:nvPicPr>
        <p:blipFill>
          <a:blip r:embed="rId3" cstate="print">
            <a:clrChange>
              <a:clrFrom>
                <a:srgbClr val="FFFFFE"/>
              </a:clrFrom>
              <a:clrTo>
                <a:srgbClr val="FFFFFE">
                  <a:alpha val="0"/>
                </a:srgbClr>
              </a:clrTo>
            </a:clrChange>
          </a:blip>
          <a:srcRect/>
          <a:stretch>
            <a:fillRect/>
          </a:stretch>
        </p:blipFill>
        <p:spPr bwMode="auto">
          <a:xfrm>
            <a:off x="8534400" y="5867400"/>
            <a:ext cx="441325" cy="457200"/>
          </a:xfrm>
          <a:prstGeom prst="rect">
            <a:avLst/>
          </a:prstGeom>
          <a:noFill/>
          <a:ln w="9525">
            <a:noFill/>
            <a:miter lim="800000"/>
            <a:headEnd/>
            <a:tailEnd/>
          </a:ln>
        </p:spPr>
      </p:pic>
      <p:sp>
        <p:nvSpPr>
          <p:cNvPr id="10244" name="TextBox 13"/>
          <p:cNvSpPr txBox="1">
            <a:spLocks noChangeArrowheads="1"/>
          </p:cNvSpPr>
          <p:nvPr/>
        </p:nvSpPr>
        <p:spPr bwMode="auto">
          <a:xfrm>
            <a:off x="457200" y="6019800"/>
            <a:ext cx="7239000" cy="461665"/>
          </a:xfrm>
          <a:prstGeom prst="rect">
            <a:avLst/>
          </a:prstGeom>
          <a:noFill/>
          <a:ln w="9525">
            <a:noFill/>
            <a:miter lim="800000"/>
            <a:headEnd/>
            <a:tailEnd/>
          </a:ln>
        </p:spPr>
        <p:txBody>
          <a:bodyPr wrap="square">
            <a:spAutoFit/>
          </a:bodyPr>
          <a:lstStyle/>
          <a:p>
            <a:pPr>
              <a:defRPr/>
            </a:pPr>
            <a:r>
              <a:rPr lang="en-US" sz="2400" b="1" i="1" dirty="0" smtClean="0">
                <a:latin typeface="+mn-lt"/>
              </a:rPr>
              <a:t>2012 Troop Cookie </a:t>
            </a:r>
            <a:r>
              <a:rPr lang="en-US" sz="2400" b="1" i="1" dirty="0">
                <a:latin typeface="+mn-lt"/>
              </a:rPr>
              <a:t>Chair Training</a:t>
            </a:r>
          </a:p>
        </p:txBody>
      </p:sp>
      <p:pic>
        <p:nvPicPr>
          <p:cNvPr id="5125" name="Picture 10" descr="S:\Cookie Program\2012 Cookies\LBB eTools\1A. Clip Art and Photos\Theme Logos\WCACD_Logo_Green.jpg"/>
          <p:cNvPicPr>
            <a:picLocks noChangeAspect="1" noChangeArrowheads="1"/>
          </p:cNvPicPr>
          <p:nvPr/>
        </p:nvPicPr>
        <p:blipFill>
          <a:blip r:embed="rId4" cstate="print"/>
          <a:srcRect/>
          <a:stretch>
            <a:fillRect/>
          </a:stretch>
        </p:blipFill>
        <p:spPr bwMode="auto">
          <a:xfrm>
            <a:off x="457200" y="1371600"/>
            <a:ext cx="8266113" cy="4416425"/>
          </a:xfrm>
          <a:prstGeom prst="rect">
            <a:avLst/>
          </a:prstGeom>
          <a:noFill/>
          <a:ln w="38100">
            <a:solidFill>
              <a:schemeClr val="bg2">
                <a:lumMod val="20000"/>
                <a:lumOff val="80000"/>
              </a:schemeClr>
            </a:solidFill>
            <a:miter lim="800000"/>
            <a:headEnd/>
            <a:tailEnd/>
          </a:ln>
        </p:spPr>
      </p:pic>
      <p:pic>
        <p:nvPicPr>
          <p:cNvPr id="5126" name="Picture 5" descr="GS_LosAngeles_servicemark_CookieProgram"/>
          <p:cNvPicPr>
            <a:picLocks noChangeAspect="1" noChangeArrowheads="1"/>
          </p:cNvPicPr>
          <p:nvPr/>
        </p:nvPicPr>
        <p:blipFill>
          <a:blip r:embed="rId5" cstate="print">
            <a:clrChange>
              <a:clrFrom>
                <a:srgbClr val="FDFDFD"/>
              </a:clrFrom>
              <a:clrTo>
                <a:srgbClr val="FDFDFD">
                  <a:alpha val="0"/>
                </a:srgbClr>
              </a:clrTo>
            </a:clrChange>
          </a:blip>
          <a:srcRect/>
          <a:stretch>
            <a:fillRect/>
          </a:stretch>
        </p:blipFill>
        <p:spPr bwMode="auto">
          <a:xfrm>
            <a:off x="228600" y="152400"/>
            <a:ext cx="2259013" cy="1066800"/>
          </a:xfrm>
          <a:prstGeom prst="rect">
            <a:avLst/>
          </a:prstGeom>
          <a:noFill/>
          <a:ln w="9525" algn="in">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8" descr="Bar_GreentoYellow.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7171" name="Picture 10" descr="Bar_GreentoYellow.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13316" name="TextBox 8"/>
          <p:cNvSpPr txBox="1">
            <a:spLocks noChangeArrowheads="1"/>
          </p:cNvSpPr>
          <p:nvPr/>
        </p:nvSpPr>
        <p:spPr bwMode="auto">
          <a:xfrm>
            <a:off x="6248400" y="6400800"/>
            <a:ext cx="2849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7173"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7174"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 name="TextBox 9"/>
          <p:cNvSpPr txBox="1"/>
          <p:nvPr/>
        </p:nvSpPr>
        <p:spPr>
          <a:xfrm>
            <a:off x="76200" y="101600"/>
            <a:ext cx="6400800" cy="584200"/>
          </a:xfrm>
          <a:prstGeom prst="rect">
            <a:avLst/>
          </a:prstGeom>
          <a:noFill/>
        </p:spPr>
        <p:txBody>
          <a:bodyPr>
            <a:spAutoFit/>
          </a:bodyPr>
          <a:lstStyle/>
          <a:p>
            <a:pPr fontAlgn="auto">
              <a:spcBef>
                <a:spcPts val="0"/>
              </a:spcBef>
              <a:spcAft>
                <a:spcPts val="0"/>
              </a:spcAft>
              <a:defRPr/>
            </a:pPr>
            <a:r>
              <a:rPr lang="en-US" sz="3200" b="1" i="1" dirty="0">
                <a:latin typeface="+mj-lt"/>
                <a:cs typeface="+mn-cs"/>
              </a:rPr>
              <a:t>It’s all about the Apps!</a:t>
            </a:r>
          </a:p>
        </p:txBody>
      </p:sp>
      <p:pic>
        <p:nvPicPr>
          <p:cNvPr id="7176" name="Picture 12"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9" name="TextBox 8"/>
          <p:cNvSpPr txBox="1"/>
          <p:nvPr/>
        </p:nvSpPr>
        <p:spPr>
          <a:xfrm>
            <a:off x="228600" y="1295400"/>
            <a:ext cx="8686800" cy="3824288"/>
          </a:xfrm>
          <a:prstGeom prst="rect">
            <a:avLst/>
          </a:prstGeom>
          <a:noFill/>
        </p:spPr>
        <p:txBody>
          <a:bodyPr>
            <a:spAutoFit/>
          </a:bodyPr>
          <a:lstStyle/>
          <a:p>
            <a:pPr algn="ctr">
              <a:defRPr/>
            </a:pPr>
            <a:r>
              <a:rPr lang="en-US" sz="3200" b="1" dirty="0">
                <a:latin typeface="+mj-lt"/>
              </a:rPr>
              <a:t>THREE NEW apps make the cookie program </a:t>
            </a:r>
          </a:p>
          <a:p>
            <a:pPr algn="ctr">
              <a:defRPr/>
            </a:pPr>
            <a:r>
              <a:rPr lang="en-US" sz="3200" b="1" dirty="0">
                <a:latin typeface="+mj-lt"/>
              </a:rPr>
              <a:t>EASIER and              PRODUCTIVE</a:t>
            </a:r>
          </a:p>
          <a:p>
            <a:pPr algn="ctr">
              <a:defRPr/>
            </a:pPr>
            <a:endParaRPr lang="en-US" sz="1050" dirty="0">
              <a:latin typeface="+mj-lt"/>
            </a:endParaRPr>
          </a:p>
          <a:p>
            <a:pPr>
              <a:defRPr/>
            </a:pPr>
            <a:endParaRPr lang="en-US" sz="2400" dirty="0">
              <a:latin typeface="+mj-lt"/>
            </a:endParaRPr>
          </a:p>
          <a:p>
            <a:pPr marL="625475" lvl="2" indent="-396875">
              <a:lnSpc>
                <a:spcPct val="150000"/>
              </a:lnSpc>
              <a:buFont typeface="+mj-lt"/>
              <a:buAutoNum type="arabicPeriod"/>
              <a:defRPr/>
            </a:pPr>
            <a:r>
              <a:rPr lang="en-US" sz="3200" dirty="0">
                <a:latin typeface="+mj-lt"/>
              </a:rPr>
              <a:t> LBB’s </a:t>
            </a:r>
            <a:r>
              <a:rPr lang="en-US" sz="3200" b="1" dirty="0">
                <a:latin typeface="+mj-lt"/>
              </a:rPr>
              <a:t>“Cookie Locator”</a:t>
            </a:r>
            <a:r>
              <a:rPr lang="en-US" sz="3200" dirty="0">
                <a:latin typeface="+mj-lt"/>
              </a:rPr>
              <a:t> app</a:t>
            </a:r>
          </a:p>
          <a:p>
            <a:pPr marL="625475" lvl="2" indent="-396875">
              <a:lnSpc>
                <a:spcPct val="150000"/>
              </a:lnSpc>
              <a:buFont typeface="+mj-lt"/>
              <a:buAutoNum type="arabicPeriod"/>
              <a:defRPr/>
            </a:pPr>
            <a:r>
              <a:rPr lang="en-US" sz="3200" dirty="0">
                <a:latin typeface="+mj-lt"/>
              </a:rPr>
              <a:t> LBB’s </a:t>
            </a:r>
            <a:r>
              <a:rPr lang="en-US" sz="3200" b="1" dirty="0">
                <a:latin typeface="+mj-lt"/>
              </a:rPr>
              <a:t>“Booth Sale Recorder</a:t>
            </a:r>
            <a:r>
              <a:rPr lang="en-US" sz="3200" dirty="0">
                <a:latin typeface="+mj-lt"/>
              </a:rPr>
              <a:t>” app</a:t>
            </a:r>
          </a:p>
          <a:p>
            <a:pPr marL="685800" lvl="2" indent="-457200">
              <a:lnSpc>
                <a:spcPct val="150000"/>
              </a:lnSpc>
              <a:buFont typeface="+mj-lt"/>
              <a:buAutoNum type="arabicPeriod"/>
              <a:defRPr/>
            </a:pPr>
            <a:r>
              <a:rPr lang="en-US" sz="3200" dirty="0">
                <a:latin typeface="+mj-lt"/>
              </a:rPr>
              <a:t>Mobile </a:t>
            </a:r>
            <a:r>
              <a:rPr lang="en-US" sz="3200" b="1" dirty="0">
                <a:latin typeface="+mj-lt"/>
              </a:rPr>
              <a:t>“Credit Card Reader” </a:t>
            </a:r>
            <a:r>
              <a:rPr lang="en-US" sz="3200" dirty="0">
                <a:latin typeface="+mj-lt"/>
              </a:rPr>
              <a:t>app</a:t>
            </a:r>
          </a:p>
        </p:txBody>
      </p:sp>
      <p:pic>
        <p:nvPicPr>
          <p:cNvPr id="15" name="Picture 14" descr="imagesCAECU0UL.jpg"/>
          <p:cNvPicPr>
            <a:picLocks noChangeAspect="1"/>
          </p:cNvPicPr>
          <p:nvPr/>
        </p:nvPicPr>
        <p:blipFill>
          <a:blip r:embed="rId8" cstate="print"/>
          <a:srcRect l="10300" r="17597"/>
          <a:stretch>
            <a:fillRect/>
          </a:stretch>
        </p:blipFill>
        <p:spPr>
          <a:xfrm rot="494233">
            <a:off x="6663222" y="2958626"/>
            <a:ext cx="2141825" cy="2753776"/>
          </a:xfrm>
          <a:prstGeom prst="rect">
            <a:avLst/>
          </a:prstGeom>
          <a:effectLst>
            <a:glow rad="63500">
              <a:schemeClr val="accent6">
                <a:satMod val="175000"/>
                <a:alpha val="40000"/>
              </a:schemeClr>
            </a:glow>
          </a:effectLst>
        </p:spPr>
      </p:pic>
      <p:pic>
        <p:nvPicPr>
          <p:cNvPr id="16" name="Picture 15" descr="More2"/>
          <p:cNvPicPr/>
          <p:nvPr/>
        </p:nvPicPr>
        <p:blipFill>
          <a:blip r:embed="rId9" cstate="print"/>
          <a:srcRect t="18303" b="22061"/>
          <a:stretch>
            <a:fillRect/>
          </a:stretch>
        </p:blipFill>
        <p:spPr bwMode="auto">
          <a:xfrm>
            <a:off x="3810000" y="1905000"/>
            <a:ext cx="1143000" cy="381000"/>
          </a:xfrm>
          <a:prstGeom prst="rect">
            <a:avLst/>
          </a:prstGeom>
          <a:noFill/>
          <a:ln w="9525">
            <a:noFill/>
            <a:miter lim="800000"/>
            <a:headEnd/>
            <a:tailEnd/>
          </a:ln>
          <a:effectLst>
            <a:softEdge rad="63500"/>
          </a:effec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8" descr="Bar_GreentoYellow.jpg"/>
          <p:cNvPicPr>
            <a:picLocks/>
          </p:cNvPicPr>
          <p:nvPr/>
        </p:nvPicPr>
        <p:blipFill>
          <a:blip r:embed="rId4" cstate="print"/>
          <a:srcRect/>
          <a:stretch>
            <a:fillRect/>
          </a:stretch>
        </p:blipFill>
        <p:spPr bwMode="auto">
          <a:xfrm>
            <a:off x="0" y="6400800"/>
            <a:ext cx="9144000" cy="457200"/>
          </a:xfrm>
          <a:prstGeom prst="rect">
            <a:avLst/>
          </a:prstGeom>
          <a:noFill/>
          <a:ln w="9525">
            <a:noFill/>
            <a:miter lim="800000"/>
            <a:headEnd/>
            <a:tailEnd/>
          </a:ln>
        </p:spPr>
      </p:pic>
      <p:pic>
        <p:nvPicPr>
          <p:cNvPr id="1028" name="Picture 10" descr="Bar_GreentoYellow.jpg"/>
          <p:cNvPicPr>
            <a:picLocks/>
          </p:cNvPicPr>
          <p:nvPr/>
        </p:nvPicPr>
        <p:blipFill>
          <a:blip r:embed="rId5" cstate="print"/>
          <a:srcRect/>
          <a:stretch>
            <a:fillRect/>
          </a:stretch>
        </p:blipFill>
        <p:spPr bwMode="auto">
          <a:xfrm>
            <a:off x="0" y="0"/>
            <a:ext cx="9144000" cy="914400"/>
          </a:xfrm>
          <a:prstGeom prst="rect">
            <a:avLst/>
          </a:prstGeom>
          <a:noFill/>
          <a:ln w="9525">
            <a:noFill/>
            <a:miter lim="800000"/>
            <a:headEnd/>
            <a:tailEnd/>
          </a:ln>
        </p:spPr>
      </p:pic>
      <p:sp>
        <p:nvSpPr>
          <p:cNvPr id="1029" name="TextBox 8"/>
          <p:cNvSpPr txBox="1">
            <a:spLocks noChangeArrowheads="1"/>
          </p:cNvSpPr>
          <p:nvPr/>
        </p:nvSpPr>
        <p:spPr bwMode="auto">
          <a:xfrm>
            <a:off x="6248400" y="6400800"/>
            <a:ext cx="2849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1030" name="Picture 23" descr="GS_100TH_burst.jpg"/>
          <p:cNvPicPr>
            <a:picLocks noChangeAspect="1"/>
          </p:cNvPicPr>
          <p:nvPr/>
        </p:nvPicPr>
        <p:blipFill>
          <a:blip r:embed="rId6"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1031" name="Picture 7" descr="More2.jpg"/>
          <p:cNvPicPr>
            <a:picLocks noChangeAspect="1"/>
          </p:cNvPicPr>
          <p:nvPr/>
        </p:nvPicPr>
        <p:blipFill>
          <a:blip r:embed="rId7"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32" name="TextBox 9"/>
          <p:cNvSpPr txBox="1">
            <a:spLocks noChangeArrowheads="1"/>
          </p:cNvSpPr>
          <p:nvPr/>
        </p:nvSpPr>
        <p:spPr bwMode="auto">
          <a:xfrm>
            <a:off x="76200" y="101600"/>
            <a:ext cx="6400800" cy="584200"/>
          </a:xfrm>
          <a:prstGeom prst="rect">
            <a:avLst/>
          </a:prstGeom>
          <a:noFill/>
          <a:ln w="9525">
            <a:noFill/>
            <a:miter lim="800000"/>
            <a:headEnd/>
            <a:tailEnd/>
          </a:ln>
        </p:spPr>
        <p:txBody>
          <a:bodyPr>
            <a:spAutoFit/>
          </a:bodyPr>
          <a:lstStyle/>
          <a:p>
            <a:pPr>
              <a:defRPr/>
            </a:pPr>
            <a:r>
              <a:rPr lang="en-US" sz="3200" b="1" i="1" dirty="0">
                <a:latin typeface="+mj-lt"/>
              </a:rPr>
              <a:t>Cookie Locator – App or Website</a:t>
            </a:r>
          </a:p>
        </p:txBody>
      </p:sp>
      <p:pic>
        <p:nvPicPr>
          <p:cNvPr id="1033" name="Picture 12" descr="GiraffeHead.jpg"/>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1034" name="Picture 2" descr="\\gsgla.local\GSdata\UserDocs\cholland\Desktop\A_1_CookieLocatorChip_220x177_q100.jpg"/>
          <p:cNvPicPr>
            <a:picLocks noChangeAspect="1" noChangeArrowheads="1"/>
          </p:cNvPicPr>
          <p:nvPr/>
        </p:nvPicPr>
        <p:blipFill>
          <a:blip r:embed="rId9" cstate="print"/>
          <a:srcRect/>
          <a:stretch>
            <a:fillRect/>
          </a:stretch>
        </p:blipFill>
        <p:spPr bwMode="auto">
          <a:xfrm>
            <a:off x="4724400" y="1295400"/>
            <a:ext cx="3854450" cy="3065463"/>
          </a:xfrm>
          <a:prstGeom prst="rect">
            <a:avLst/>
          </a:prstGeom>
          <a:noFill/>
          <a:ln w="9525">
            <a:noFill/>
            <a:miter lim="800000"/>
            <a:headEnd/>
            <a:tailEnd/>
          </a:ln>
        </p:spPr>
      </p:pic>
      <p:graphicFrame>
        <p:nvGraphicFramePr>
          <p:cNvPr id="1026" name="Object 2"/>
          <p:cNvGraphicFramePr>
            <a:graphicFrameLocks noChangeAspect="1"/>
          </p:cNvGraphicFramePr>
          <p:nvPr/>
        </p:nvGraphicFramePr>
        <p:xfrm>
          <a:off x="685800" y="1828800"/>
          <a:ext cx="2828925" cy="3914775"/>
        </p:xfrm>
        <a:graphic>
          <a:graphicData uri="http://schemas.openxmlformats.org/presentationml/2006/ole">
            <p:oleObj spid="_x0000_s74754" name="Acrobat Document" r:id="rId10" imgW="6863760" imgH="9504000" progId="AcroExch.Document.7">
              <p:embed/>
            </p:oleObj>
          </a:graphicData>
        </a:graphic>
      </p:graphicFrame>
      <p:sp>
        <p:nvSpPr>
          <p:cNvPr id="1035" name="Rectangle 11"/>
          <p:cNvSpPr>
            <a:spLocks noChangeArrowheads="1"/>
          </p:cNvSpPr>
          <p:nvPr/>
        </p:nvSpPr>
        <p:spPr bwMode="auto">
          <a:xfrm>
            <a:off x="4343400" y="4572000"/>
            <a:ext cx="4572000" cy="1200150"/>
          </a:xfrm>
          <a:prstGeom prst="rect">
            <a:avLst/>
          </a:prstGeom>
          <a:noFill/>
          <a:ln w="9525">
            <a:noFill/>
            <a:miter lim="800000"/>
            <a:headEnd/>
            <a:tailEnd/>
          </a:ln>
        </p:spPr>
        <p:txBody>
          <a:bodyPr>
            <a:spAutoFit/>
          </a:bodyPr>
          <a:lstStyle/>
          <a:p>
            <a:pPr>
              <a:defRPr/>
            </a:pPr>
            <a:r>
              <a:rPr lang="en-US" b="1" dirty="0">
                <a:latin typeface="+mn-lt"/>
              </a:rPr>
              <a:t>When customers crave cookies…they look to the Internet. </a:t>
            </a:r>
            <a:r>
              <a:rPr lang="en-US" dirty="0">
                <a:latin typeface="+mn-lt"/>
              </a:rPr>
              <a:t> The Cookie Locator on the GSGLA website allows customers to search by zip code to find cookie booths near them.</a:t>
            </a:r>
          </a:p>
        </p:txBody>
      </p:sp>
      <p:sp>
        <p:nvSpPr>
          <p:cNvPr id="1036" name="TextBox 12"/>
          <p:cNvSpPr txBox="1">
            <a:spLocks noChangeArrowheads="1"/>
          </p:cNvSpPr>
          <p:nvPr/>
        </p:nvSpPr>
        <p:spPr bwMode="auto">
          <a:xfrm>
            <a:off x="304800" y="914400"/>
            <a:ext cx="3581400" cy="923925"/>
          </a:xfrm>
          <a:prstGeom prst="rect">
            <a:avLst/>
          </a:prstGeom>
          <a:noFill/>
          <a:ln w="9525">
            <a:noFill/>
            <a:miter lim="800000"/>
            <a:headEnd/>
            <a:tailEnd/>
          </a:ln>
        </p:spPr>
        <p:txBody>
          <a:bodyPr>
            <a:spAutoFit/>
          </a:bodyPr>
          <a:lstStyle/>
          <a:p>
            <a:pPr algn="ctr">
              <a:defRPr/>
            </a:pPr>
            <a:r>
              <a:rPr lang="en-US" b="1" dirty="0">
                <a:latin typeface="+mj-lt"/>
              </a:rPr>
              <a:t>Got a </a:t>
            </a:r>
            <a:r>
              <a:rPr lang="en-US" b="1" dirty="0" err="1">
                <a:latin typeface="+mj-lt"/>
              </a:rPr>
              <a:t>SmartPhone</a:t>
            </a:r>
            <a:r>
              <a:rPr lang="en-US" b="1" dirty="0">
                <a:latin typeface="+mj-lt"/>
              </a:rPr>
              <a:t>? </a:t>
            </a:r>
            <a:r>
              <a:rPr lang="en-US" dirty="0">
                <a:latin typeface="+mn-lt"/>
              </a:rPr>
              <a:t>Download the</a:t>
            </a:r>
          </a:p>
          <a:p>
            <a:pPr algn="ctr">
              <a:defRPr/>
            </a:pPr>
            <a:r>
              <a:rPr lang="en-US" dirty="0">
                <a:latin typeface="+mn-lt"/>
              </a:rPr>
              <a:t>LBB Cookie Locator  mobile </a:t>
            </a:r>
          </a:p>
          <a:p>
            <a:pPr algn="ctr">
              <a:defRPr/>
            </a:pPr>
            <a:r>
              <a:rPr lang="en-US" dirty="0">
                <a:latin typeface="+mn-lt"/>
              </a:rPr>
              <a:t>app to find Cookies Now!</a:t>
            </a:r>
          </a:p>
        </p:txBody>
      </p:sp>
      <p:pic>
        <p:nvPicPr>
          <p:cNvPr id="1037" name="Picture 5" descr="http://littlebrowniebakers.com/media/filebrowser/app_starstar.jpg"/>
          <p:cNvPicPr>
            <a:picLocks noChangeAspect="1" noChangeArrowheads="1"/>
          </p:cNvPicPr>
          <p:nvPr/>
        </p:nvPicPr>
        <p:blipFill>
          <a:blip r:embed="rId11" cstate="print"/>
          <a:srcRect/>
          <a:stretch>
            <a:fillRect/>
          </a:stretch>
        </p:blipFill>
        <p:spPr bwMode="auto">
          <a:xfrm>
            <a:off x="304800" y="5867400"/>
            <a:ext cx="3779838" cy="304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8" descr="Bar_GreentoYellow.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10243" name="Picture 10" descr="Bar_GreentoYellow.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12292" name="TextBox 8"/>
          <p:cNvSpPr txBox="1">
            <a:spLocks noChangeArrowheads="1"/>
          </p:cNvSpPr>
          <p:nvPr/>
        </p:nvSpPr>
        <p:spPr bwMode="auto">
          <a:xfrm>
            <a:off x="6248400" y="6400800"/>
            <a:ext cx="2849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10245"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10246"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 name="TextBox 9"/>
          <p:cNvSpPr txBox="1"/>
          <p:nvPr/>
        </p:nvSpPr>
        <p:spPr>
          <a:xfrm>
            <a:off x="76200" y="101600"/>
            <a:ext cx="8991600" cy="584775"/>
          </a:xfrm>
          <a:prstGeom prst="rect">
            <a:avLst/>
          </a:prstGeom>
          <a:noFill/>
        </p:spPr>
        <p:txBody>
          <a:bodyPr wrap="square">
            <a:spAutoFit/>
          </a:bodyPr>
          <a:lstStyle/>
          <a:p>
            <a:pPr fontAlgn="auto">
              <a:spcBef>
                <a:spcPts val="0"/>
              </a:spcBef>
              <a:spcAft>
                <a:spcPts val="0"/>
              </a:spcAft>
              <a:defRPr/>
            </a:pPr>
            <a:r>
              <a:rPr lang="en-US" sz="3200" b="1" i="1" dirty="0">
                <a:latin typeface="+mj-lt"/>
                <a:ea typeface="MS PGothic" pitchFamily="34" charset="-128"/>
                <a:cs typeface="+mn-cs"/>
              </a:rPr>
              <a:t>LBB Booth Recorder </a:t>
            </a:r>
            <a:r>
              <a:rPr lang="en-US" sz="3200" b="1" i="1" dirty="0" smtClean="0">
                <a:latin typeface="+mj-lt"/>
                <a:ea typeface="MS PGothic" pitchFamily="34" charset="-128"/>
                <a:cs typeface="+mn-cs"/>
              </a:rPr>
              <a:t>App </a:t>
            </a:r>
            <a:r>
              <a:rPr lang="en-US" sz="2400" b="1" i="1" dirty="0" smtClean="0">
                <a:latin typeface="+mj-lt"/>
                <a:ea typeface="MS PGothic" pitchFamily="34" charset="-128"/>
                <a:cs typeface="+mn-cs"/>
              </a:rPr>
              <a:t>(Page 9, Troop Guide</a:t>
            </a:r>
            <a:r>
              <a:rPr lang="en-US" sz="3200" b="1" i="1" dirty="0" smtClean="0">
                <a:latin typeface="+mj-lt"/>
                <a:ea typeface="MS PGothic" pitchFamily="34" charset="-128"/>
                <a:cs typeface="+mn-cs"/>
              </a:rPr>
              <a:t>)</a:t>
            </a:r>
            <a:endParaRPr lang="en-US" sz="3200" b="1" i="1" dirty="0">
              <a:latin typeface="+mj-lt"/>
              <a:ea typeface="MS PGothic" pitchFamily="34" charset="-128"/>
              <a:cs typeface="+mn-cs"/>
            </a:endParaRPr>
          </a:p>
        </p:txBody>
      </p:sp>
      <p:pic>
        <p:nvPicPr>
          <p:cNvPr id="10248" name="Picture 12"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13" name="TextBox 12"/>
          <p:cNvSpPr txBox="1"/>
          <p:nvPr/>
        </p:nvSpPr>
        <p:spPr>
          <a:xfrm>
            <a:off x="4191000" y="2971800"/>
            <a:ext cx="4038600" cy="1323975"/>
          </a:xfrm>
          <a:prstGeom prst="rect">
            <a:avLst/>
          </a:prstGeom>
          <a:noFill/>
        </p:spPr>
        <p:txBody>
          <a:bodyPr>
            <a:spAutoFit/>
          </a:bodyPr>
          <a:lstStyle/>
          <a:p>
            <a:pPr algn="ctr">
              <a:defRPr/>
            </a:pPr>
            <a:r>
              <a:rPr lang="en-US" sz="2000" dirty="0">
                <a:latin typeface="+mn-lt"/>
              </a:rPr>
              <a:t>The </a:t>
            </a:r>
            <a:r>
              <a:rPr lang="en-US" sz="2000" b="1" dirty="0">
                <a:latin typeface="+mn-lt"/>
              </a:rPr>
              <a:t>free</a:t>
            </a:r>
            <a:r>
              <a:rPr lang="en-US" sz="2000" dirty="0">
                <a:latin typeface="+mn-lt"/>
              </a:rPr>
              <a:t> smart phone app that </a:t>
            </a:r>
            <a:r>
              <a:rPr lang="en-US" sz="2000" b="1" dirty="0">
                <a:latin typeface="+mn-lt"/>
              </a:rPr>
              <a:t>works with eBudde</a:t>
            </a:r>
            <a:r>
              <a:rPr lang="en-US" sz="2000" dirty="0">
                <a:latin typeface="+mn-lt"/>
              </a:rPr>
              <a:t> to record the number of cookies sold at booths and keeps track of who sold them!</a:t>
            </a:r>
            <a:endParaRPr lang="en-US" sz="2000" dirty="0"/>
          </a:p>
        </p:txBody>
      </p:sp>
      <p:pic>
        <p:nvPicPr>
          <p:cNvPr id="10250" name="Picture 14" descr="eBuddeLogo"/>
          <p:cNvPicPr>
            <a:picLocks noChangeAspect="1" noChangeArrowheads="1"/>
          </p:cNvPicPr>
          <p:nvPr/>
        </p:nvPicPr>
        <p:blipFill>
          <a:blip r:embed="rId8" cstate="print"/>
          <a:srcRect/>
          <a:stretch>
            <a:fillRect/>
          </a:stretch>
        </p:blipFill>
        <p:spPr bwMode="auto">
          <a:xfrm>
            <a:off x="4343400" y="1143000"/>
            <a:ext cx="3657600" cy="1347788"/>
          </a:xfrm>
          <a:prstGeom prst="rect">
            <a:avLst/>
          </a:prstGeom>
          <a:noFill/>
          <a:ln w="9525" algn="in">
            <a:noFill/>
            <a:miter lim="800000"/>
            <a:headEnd/>
            <a:tailEnd/>
          </a:ln>
        </p:spPr>
      </p:pic>
      <p:sp>
        <p:nvSpPr>
          <p:cNvPr id="18" name="TextBox 17"/>
          <p:cNvSpPr txBox="1"/>
          <p:nvPr/>
        </p:nvSpPr>
        <p:spPr>
          <a:xfrm>
            <a:off x="4343400" y="2514600"/>
            <a:ext cx="3644900" cy="584200"/>
          </a:xfrm>
          <a:prstGeom prst="rect">
            <a:avLst/>
          </a:prstGeom>
          <a:noFill/>
        </p:spPr>
        <p:txBody>
          <a:bodyPr wrap="none">
            <a:spAutoFit/>
          </a:bodyPr>
          <a:lstStyle/>
          <a:p>
            <a:pPr>
              <a:defRPr/>
            </a:pPr>
            <a:r>
              <a:rPr lang="en-US" sz="3200" b="1" dirty="0">
                <a:solidFill>
                  <a:srgbClr val="002060"/>
                </a:solidFill>
                <a:latin typeface="+mn-lt"/>
              </a:rPr>
              <a:t>Booth Sale Recorder</a:t>
            </a:r>
            <a:endParaRPr lang="en-US" dirty="0"/>
          </a:p>
        </p:txBody>
      </p:sp>
      <p:sp>
        <p:nvSpPr>
          <p:cNvPr id="10252" name="TextBox 20"/>
          <p:cNvSpPr txBox="1">
            <a:spLocks noChangeArrowheads="1"/>
          </p:cNvSpPr>
          <p:nvPr/>
        </p:nvSpPr>
        <p:spPr bwMode="auto">
          <a:xfrm>
            <a:off x="4267200" y="4425950"/>
            <a:ext cx="3838575" cy="1908175"/>
          </a:xfrm>
          <a:prstGeom prst="rect">
            <a:avLst/>
          </a:prstGeom>
          <a:noFill/>
          <a:ln w="9525">
            <a:noFill/>
            <a:miter lim="800000"/>
            <a:headEnd/>
            <a:tailEnd/>
          </a:ln>
        </p:spPr>
        <p:txBody>
          <a:bodyPr>
            <a:spAutoFit/>
          </a:bodyPr>
          <a:lstStyle/>
          <a:p>
            <a:pPr algn="ctr"/>
            <a:r>
              <a:rPr lang="en-US" sz="2000" dirty="0"/>
              <a:t> </a:t>
            </a:r>
            <a:r>
              <a:rPr lang="en-US" sz="1400" dirty="0"/>
              <a:t>The booth site recorder app is free in the App Store and Android Market. Or use the mobile website version at </a:t>
            </a:r>
            <a:r>
              <a:rPr lang="en-US" sz="1400" i="1" u="sng" dirty="0">
                <a:hlinkClick r:id="rId9" action="ppaction://hlinkfile"/>
              </a:rPr>
              <a:t>www.ebudde.littlebrownie.com/booth</a:t>
            </a:r>
            <a:endParaRPr lang="en-US" sz="1400" dirty="0"/>
          </a:p>
          <a:p>
            <a:pPr algn="ctr"/>
            <a:r>
              <a:rPr lang="en-US" sz="1400" i="1" u="sng" dirty="0"/>
              <a:t> </a:t>
            </a:r>
            <a:endParaRPr lang="en-US" sz="1400" dirty="0"/>
          </a:p>
          <a:p>
            <a:pPr algn="ctr"/>
            <a:r>
              <a:rPr lang="en-US" sz="1400" dirty="0"/>
              <a:t>Additional instructions and information available on Cookie VIP eTraining at </a:t>
            </a:r>
            <a:r>
              <a:rPr lang="en-US" sz="1400" i="1" u="sng" dirty="0">
                <a:hlinkClick r:id="rId10" action="ppaction://hlinkfile"/>
              </a:rPr>
              <a:t>http://vipetraining.littlebrownie.com</a:t>
            </a:r>
            <a:r>
              <a:rPr lang="en-US" sz="1400" u="sng" dirty="0"/>
              <a:t> </a:t>
            </a:r>
            <a:endParaRPr lang="en-US" sz="2000" dirty="0"/>
          </a:p>
        </p:txBody>
      </p:sp>
      <p:pic>
        <p:nvPicPr>
          <p:cNvPr id="10253" name="Picture 2" descr="high-resolution-vector-iphone-screen-applefriend[1]"/>
          <p:cNvPicPr>
            <a:picLocks noChangeAspect="1" noChangeArrowheads="1"/>
          </p:cNvPicPr>
          <p:nvPr/>
        </p:nvPicPr>
        <p:blipFill>
          <a:blip r:embed="rId11" cstate="print"/>
          <a:srcRect/>
          <a:stretch>
            <a:fillRect/>
          </a:stretch>
        </p:blipFill>
        <p:spPr bwMode="auto">
          <a:xfrm>
            <a:off x="914400" y="1295400"/>
            <a:ext cx="2533650" cy="4857750"/>
          </a:xfrm>
          <a:prstGeom prst="rect">
            <a:avLst/>
          </a:prstGeom>
          <a:noFill/>
          <a:ln w="9525" algn="in">
            <a:noFill/>
            <a:miter lim="800000"/>
            <a:headEnd/>
            <a:tailEnd/>
          </a:ln>
        </p:spPr>
      </p:pic>
      <p:pic>
        <p:nvPicPr>
          <p:cNvPr id="10254" name="Picture 3"/>
          <p:cNvPicPr>
            <a:picLocks noChangeAspect="1" noChangeArrowheads="1"/>
          </p:cNvPicPr>
          <p:nvPr/>
        </p:nvPicPr>
        <p:blipFill>
          <a:blip r:embed="rId12" cstate="print"/>
          <a:srcRect/>
          <a:stretch>
            <a:fillRect/>
          </a:stretch>
        </p:blipFill>
        <p:spPr bwMode="auto">
          <a:xfrm>
            <a:off x="1066800" y="1981200"/>
            <a:ext cx="2286000" cy="3429000"/>
          </a:xfrm>
          <a:prstGeom prst="rect">
            <a:avLst/>
          </a:prstGeom>
          <a:noFill/>
          <a:ln w="9525" algn="in">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Bar_GreentoYellow.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11267" name="Picture 10" descr="Bar_GreentoYellow.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13316" name="TextBox 8"/>
          <p:cNvSpPr txBox="1">
            <a:spLocks noChangeArrowheads="1"/>
          </p:cNvSpPr>
          <p:nvPr/>
        </p:nvSpPr>
        <p:spPr bwMode="auto">
          <a:xfrm>
            <a:off x="6248400" y="6400800"/>
            <a:ext cx="2849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11269"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11270"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 name="TextBox 9"/>
          <p:cNvSpPr txBox="1"/>
          <p:nvPr/>
        </p:nvSpPr>
        <p:spPr>
          <a:xfrm>
            <a:off x="76200" y="101600"/>
            <a:ext cx="9067800" cy="584775"/>
          </a:xfrm>
          <a:prstGeom prst="rect">
            <a:avLst/>
          </a:prstGeom>
          <a:noFill/>
        </p:spPr>
        <p:txBody>
          <a:bodyPr wrap="square">
            <a:spAutoFit/>
          </a:bodyPr>
          <a:lstStyle/>
          <a:p>
            <a:pPr fontAlgn="auto">
              <a:spcBef>
                <a:spcPts val="0"/>
              </a:spcBef>
              <a:spcAft>
                <a:spcPts val="0"/>
              </a:spcAft>
              <a:defRPr/>
            </a:pPr>
            <a:r>
              <a:rPr lang="en-US" sz="3200" b="1" i="1" dirty="0" smtClean="0">
                <a:latin typeface="+mj-lt"/>
                <a:cs typeface="+mn-cs"/>
              </a:rPr>
              <a:t>Accept Credit </a:t>
            </a:r>
            <a:r>
              <a:rPr lang="en-US" sz="3200" b="1" i="1" dirty="0">
                <a:latin typeface="+mj-lt"/>
                <a:cs typeface="+mn-cs"/>
              </a:rPr>
              <a:t>Cards Anywhere</a:t>
            </a:r>
            <a:r>
              <a:rPr lang="en-US" sz="2800" b="1" i="1" dirty="0" smtClean="0">
                <a:latin typeface="+mj-lt"/>
                <a:cs typeface="+mn-cs"/>
              </a:rPr>
              <a:t>! (</a:t>
            </a:r>
            <a:r>
              <a:rPr lang="en-US" sz="2400" b="1" i="1" dirty="0" smtClean="0">
                <a:latin typeface="+mj-lt"/>
                <a:cs typeface="+mn-cs"/>
              </a:rPr>
              <a:t>Page 10, Troop Guide)</a:t>
            </a:r>
            <a:endParaRPr lang="en-US" sz="2400" b="1" i="1" dirty="0">
              <a:latin typeface="+mj-lt"/>
              <a:cs typeface="+mn-cs"/>
            </a:endParaRPr>
          </a:p>
        </p:txBody>
      </p:sp>
      <p:pic>
        <p:nvPicPr>
          <p:cNvPr id="11272" name="Picture 12"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83970" name="Picture 2" descr="\\gsgla.local\GSdata\UserDocs\cholland\Desktop\mobile credit card reader.png"/>
          <p:cNvPicPr>
            <a:picLocks noChangeAspect="1" noChangeArrowheads="1"/>
          </p:cNvPicPr>
          <p:nvPr/>
        </p:nvPicPr>
        <p:blipFill>
          <a:blip r:embed="rId8" cstate="print"/>
          <a:srcRect/>
          <a:stretch>
            <a:fillRect/>
          </a:stretch>
        </p:blipFill>
        <p:spPr bwMode="auto">
          <a:xfrm rot="21131664">
            <a:off x="685800" y="1524000"/>
            <a:ext cx="3638550" cy="4081337"/>
          </a:xfrm>
          <a:prstGeom prst="rect">
            <a:avLst/>
          </a:prstGeom>
          <a:noFill/>
          <a:effectLst>
            <a:softEdge rad="31750"/>
          </a:effectLst>
        </p:spPr>
      </p:pic>
      <p:sp>
        <p:nvSpPr>
          <p:cNvPr id="11" name="TextBox 10"/>
          <p:cNvSpPr txBox="1"/>
          <p:nvPr/>
        </p:nvSpPr>
        <p:spPr>
          <a:xfrm>
            <a:off x="4495800" y="2057400"/>
            <a:ext cx="4419600" cy="2554288"/>
          </a:xfrm>
          <a:prstGeom prst="rect">
            <a:avLst/>
          </a:prstGeom>
          <a:noFill/>
        </p:spPr>
        <p:txBody>
          <a:bodyPr>
            <a:spAutoFit/>
          </a:bodyPr>
          <a:lstStyle/>
          <a:p>
            <a:pPr algn="ctr">
              <a:defRPr/>
            </a:pPr>
            <a:r>
              <a:rPr lang="en-US" sz="4000" i="1" dirty="0">
                <a:latin typeface="+mj-lt"/>
              </a:rPr>
              <a:t>Turn your cell phone into a mobile payments device</a:t>
            </a:r>
          </a:p>
          <a:p>
            <a:pPr algn="ctr">
              <a:defRPr/>
            </a:pPr>
            <a:r>
              <a:rPr lang="en-US" sz="4000" i="1" dirty="0">
                <a:latin typeface="+mj-lt"/>
              </a:rPr>
              <a:t>In 3 Easy Steps!</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 descr="Bar_BluetoGreen.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12291" name="Picture 10" descr="Bar_BluetoGreen.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12292" name="TextBox 8"/>
          <p:cNvSpPr txBox="1">
            <a:spLocks noChangeArrowheads="1"/>
          </p:cNvSpPr>
          <p:nvPr/>
        </p:nvSpPr>
        <p:spPr bwMode="auto">
          <a:xfrm>
            <a:off x="6629400" y="6400800"/>
            <a:ext cx="2468563" cy="400050"/>
          </a:xfrm>
          <a:prstGeom prst="rect">
            <a:avLst/>
          </a:prstGeom>
          <a:noFill/>
          <a:ln w="9525">
            <a:noFill/>
            <a:miter lim="800000"/>
            <a:headEnd/>
            <a:tailEnd/>
          </a:ln>
        </p:spPr>
        <p:txBody>
          <a:bodyPr>
            <a:spAutoFit/>
          </a:bodyPr>
          <a:lstStyle/>
          <a:p>
            <a:pPr algn="r"/>
            <a:r>
              <a:rPr lang="en-US" sz="2000" b="1" i="1" dirty="0">
                <a:latin typeface="Calibri" pitchFamily="34" charset="0"/>
              </a:rPr>
              <a:t>2012 Cookie Program</a:t>
            </a:r>
          </a:p>
        </p:txBody>
      </p:sp>
      <p:pic>
        <p:nvPicPr>
          <p:cNvPr id="12293"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12294"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 name="TextBox 9"/>
          <p:cNvSpPr txBox="1"/>
          <p:nvPr/>
        </p:nvSpPr>
        <p:spPr>
          <a:xfrm>
            <a:off x="76200" y="101600"/>
            <a:ext cx="8610600" cy="584775"/>
          </a:xfrm>
          <a:prstGeom prst="rect">
            <a:avLst/>
          </a:prstGeom>
          <a:noFill/>
        </p:spPr>
        <p:txBody>
          <a:bodyPr>
            <a:spAutoFit/>
          </a:bodyPr>
          <a:lstStyle/>
          <a:p>
            <a:pPr fontAlgn="auto">
              <a:spcBef>
                <a:spcPts val="0"/>
              </a:spcBef>
              <a:spcAft>
                <a:spcPts val="0"/>
              </a:spcAft>
              <a:defRPr/>
            </a:pPr>
            <a:r>
              <a:rPr lang="en-US" sz="3200" b="1" i="1" dirty="0">
                <a:latin typeface="+mj-lt"/>
                <a:cs typeface="+mn-cs"/>
              </a:rPr>
              <a:t>Accepting Credit Cards is Easy</a:t>
            </a:r>
            <a:r>
              <a:rPr lang="en-US" sz="3200" b="1" i="1" dirty="0" smtClean="0">
                <a:latin typeface="+mj-lt"/>
                <a:cs typeface="+mn-cs"/>
              </a:rPr>
              <a:t>! </a:t>
            </a:r>
            <a:r>
              <a:rPr lang="en-US" sz="2400" b="1" i="1" dirty="0" smtClean="0">
                <a:latin typeface="+mj-lt"/>
                <a:cs typeface="+mn-cs"/>
              </a:rPr>
              <a:t>(Page 10 , Troop Guide)</a:t>
            </a:r>
            <a:endParaRPr lang="en-US" sz="2400" b="1" i="1" dirty="0">
              <a:latin typeface="+mj-lt"/>
              <a:cs typeface="+mn-cs"/>
            </a:endParaRPr>
          </a:p>
        </p:txBody>
      </p:sp>
      <p:sp>
        <p:nvSpPr>
          <p:cNvPr id="13320" name="TextBox 22"/>
          <p:cNvSpPr txBox="1">
            <a:spLocks noChangeArrowheads="1"/>
          </p:cNvSpPr>
          <p:nvPr/>
        </p:nvSpPr>
        <p:spPr bwMode="auto">
          <a:xfrm>
            <a:off x="152400" y="1003786"/>
            <a:ext cx="8763000" cy="4939814"/>
          </a:xfrm>
          <a:prstGeom prst="rect">
            <a:avLst/>
          </a:prstGeom>
          <a:noFill/>
          <a:ln w="9525">
            <a:noFill/>
            <a:miter lim="800000"/>
            <a:headEnd/>
            <a:tailEnd/>
          </a:ln>
        </p:spPr>
        <p:txBody>
          <a:bodyPr>
            <a:spAutoFit/>
          </a:bodyPr>
          <a:lstStyle/>
          <a:p>
            <a:pPr marL="457200" indent="-457200">
              <a:spcAft>
                <a:spcPts val="600"/>
              </a:spcAft>
              <a:buFont typeface="+mj-lt"/>
              <a:buAutoNum type="arabicPeriod"/>
              <a:defRPr/>
            </a:pPr>
            <a:r>
              <a:rPr lang="en-US" sz="2000" dirty="0">
                <a:latin typeface="Arial" pitchFamily="34" charset="0"/>
                <a:cs typeface="Arial" pitchFamily="34" charset="0"/>
              </a:rPr>
              <a:t>Troops can now accept credit cards using a smart phone &amp; credit card </a:t>
            </a:r>
            <a:r>
              <a:rPr lang="en-US" sz="2000" dirty="0" smtClean="0">
                <a:latin typeface="Arial" pitchFamily="34" charset="0"/>
                <a:cs typeface="Arial" pitchFamily="34" charset="0"/>
              </a:rPr>
              <a:t>reader (MC, Visa &amp; Discover accepted - no AMEX).</a:t>
            </a:r>
          </a:p>
          <a:p>
            <a:pPr marL="457200" indent="-457200">
              <a:spcAft>
                <a:spcPts val="600"/>
              </a:spcAft>
              <a:buFont typeface="+mj-lt"/>
              <a:buAutoNum type="arabicPeriod"/>
              <a:defRPr/>
            </a:pPr>
            <a:r>
              <a:rPr lang="en-US" sz="2000" dirty="0" smtClean="0">
                <a:latin typeface="Arial" pitchFamily="34" charset="0"/>
                <a:cs typeface="Arial" pitchFamily="34" charset="0"/>
              </a:rPr>
              <a:t>Complete application and submit to PSM to receive reader.</a:t>
            </a:r>
          </a:p>
          <a:p>
            <a:pPr marL="457200" indent="-457200">
              <a:spcAft>
                <a:spcPts val="600"/>
              </a:spcAft>
              <a:buFont typeface="+mj-lt"/>
              <a:buAutoNum type="arabicPeriod"/>
              <a:defRPr/>
            </a:pPr>
            <a:r>
              <a:rPr lang="en-US" sz="2000" dirty="0" smtClean="0">
                <a:latin typeface="Arial" pitchFamily="34" charset="0"/>
                <a:cs typeface="Arial" pitchFamily="34" charset="0"/>
              </a:rPr>
              <a:t>Debit </a:t>
            </a:r>
            <a:r>
              <a:rPr lang="en-US" sz="2000" dirty="0">
                <a:latin typeface="Arial" pitchFamily="34" charset="0"/>
                <a:cs typeface="Arial" pitchFamily="34" charset="0"/>
              </a:rPr>
              <a:t>cards MUST have the MC/VISA logo – no PIN </a:t>
            </a:r>
            <a:r>
              <a:rPr lang="en-US" sz="2000" dirty="0" smtClean="0">
                <a:latin typeface="Arial" pitchFamily="34" charset="0"/>
                <a:cs typeface="Arial" pitchFamily="34" charset="0"/>
              </a:rPr>
              <a:t>needed.</a:t>
            </a:r>
            <a:endParaRPr lang="en-US" sz="2000" dirty="0">
              <a:latin typeface="Arial" pitchFamily="34" charset="0"/>
              <a:cs typeface="Arial" pitchFamily="34" charset="0"/>
            </a:endParaRPr>
          </a:p>
          <a:p>
            <a:pPr marL="457200" indent="-457200">
              <a:spcAft>
                <a:spcPts val="600"/>
              </a:spcAft>
              <a:buFont typeface="+mj-lt"/>
              <a:buAutoNum type="arabicPeriod"/>
              <a:defRPr/>
            </a:pPr>
            <a:r>
              <a:rPr lang="en-US" sz="2000" dirty="0">
                <a:latin typeface="Arial" pitchFamily="34" charset="0"/>
                <a:cs typeface="Arial" pitchFamily="34" charset="0"/>
              </a:rPr>
              <a:t>Authorize transactions in </a:t>
            </a:r>
            <a:r>
              <a:rPr lang="en-US" sz="2000" dirty="0" smtClean="0">
                <a:latin typeface="Arial" pitchFamily="34" charset="0"/>
                <a:cs typeface="Arial" pitchFamily="34" charset="0"/>
              </a:rPr>
              <a:t>seconds.</a:t>
            </a:r>
            <a:endParaRPr lang="en-US" sz="2000" dirty="0">
              <a:latin typeface="Arial" pitchFamily="34" charset="0"/>
              <a:cs typeface="Arial" pitchFamily="34" charset="0"/>
            </a:endParaRPr>
          </a:p>
          <a:p>
            <a:pPr marL="457200" indent="-457200">
              <a:spcAft>
                <a:spcPts val="600"/>
              </a:spcAft>
              <a:buFont typeface="+mj-lt"/>
              <a:buAutoNum type="arabicPeriod"/>
              <a:defRPr/>
            </a:pPr>
            <a:r>
              <a:rPr lang="en-US" sz="2000" dirty="0">
                <a:latin typeface="Arial" pitchFamily="34" charset="0"/>
                <a:cs typeface="Arial" pitchFamily="34" charset="0"/>
              </a:rPr>
              <a:t>Funds deposited into troop account within 2-3 business </a:t>
            </a:r>
            <a:r>
              <a:rPr lang="en-US" sz="2000" dirty="0" smtClean="0">
                <a:latin typeface="Arial" pitchFamily="34" charset="0"/>
                <a:cs typeface="Arial" pitchFamily="34" charset="0"/>
              </a:rPr>
              <a:t>days.</a:t>
            </a:r>
            <a:endParaRPr lang="en-US" sz="2000" dirty="0">
              <a:latin typeface="Arial" pitchFamily="34" charset="0"/>
              <a:cs typeface="Arial" pitchFamily="34" charset="0"/>
            </a:endParaRPr>
          </a:p>
          <a:p>
            <a:pPr marL="457200" indent="-457200">
              <a:spcAft>
                <a:spcPts val="600"/>
              </a:spcAft>
              <a:buFont typeface="+mj-lt"/>
              <a:buAutoNum type="arabicPeriod"/>
              <a:defRPr/>
            </a:pPr>
            <a:r>
              <a:rPr lang="en-US" sz="2000" dirty="0">
                <a:latin typeface="Arial" pitchFamily="34" charset="0"/>
                <a:cs typeface="Arial" pitchFamily="34" charset="0"/>
              </a:rPr>
              <a:t>Council covers the cost of credit card reader &amp; </a:t>
            </a:r>
            <a:r>
              <a:rPr lang="en-US" sz="2000" dirty="0" smtClean="0">
                <a:latin typeface="Arial" pitchFamily="34" charset="0"/>
                <a:cs typeface="Arial" pitchFamily="34" charset="0"/>
              </a:rPr>
              <a:t>administration.</a:t>
            </a:r>
            <a:endParaRPr lang="en-US" sz="2000" dirty="0">
              <a:latin typeface="Arial" pitchFamily="34" charset="0"/>
              <a:cs typeface="Arial" pitchFamily="34" charset="0"/>
            </a:endParaRPr>
          </a:p>
          <a:p>
            <a:pPr marL="457200" indent="-457200">
              <a:spcAft>
                <a:spcPts val="600"/>
              </a:spcAft>
              <a:buFont typeface="+mj-lt"/>
              <a:buAutoNum type="arabicPeriod"/>
              <a:defRPr/>
            </a:pPr>
            <a:r>
              <a:rPr lang="en-US" sz="2000" dirty="0">
                <a:latin typeface="Arial" pitchFamily="34" charset="0"/>
                <a:cs typeface="Arial" pitchFamily="34" charset="0"/>
              </a:rPr>
              <a:t>No monthly service fees apply to the </a:t>
            </a:r>
            <a:r>
              <a:rPr lang="en-US" sz="2000" dirty="0" smtClean="0">
                <a:latin typeface="Arial" pitchFamily="34" charset="0"/>
                <a:cs typeface="Arial" pitchFamily="34" charset="0"/>
              </a:rPr>
              <a:t>troop.</a:t>
            </a:r>
            <a:endParaRPr lang="en-US" sz="2000" dirty="0">
              <a:latin typeface="Arial" pitchFamily="34" charset="0"/>
              <a:cs typeface="Arial" pitchFamily="34" charset="0"/>
            </a:endParaRPr>
          </a:p>
          <a:p>
            <a:pPr marL="457200" indent="-457200">
              <a:spcAft>
                <a:spcPts val="600"/>
              </a:spcAft>
              <a:buFont typeface="+mj-lt"/>
              <a:buAutoNum type="arabicPeriod"/>
              <a:defRPr/>
            </a:pPr>
            <a:r>
              <a:rPr lang="en-US" sz="2000" dirty="0" smtClean="0">
                <a:latin typeface="Arial" pitchFamily="34" charset="0"/>
                <a:cs typeface="Arial" pitchFamily="34" charset="0"/>
              </a:rPr>
              <a:t>Flat </a:t>
            </a:r>
            <a:r>
              <a:rPr lang="en-US" sz="2000" dirty="0">
                <a:latin typeface="Arial" pitchFamily="34" charset="0"/>
                <a:cs typeface="Arial" pitchFamily="34" charset="0"/>
              </a:rPr>
              <a:t>2.1% </a:t>
            </a:r>
            <a:r>
              <a:rPr lang="en-US" sz="2000" dirty="0" smtClean="0">
                <a:latin typeface="Arial" pitchFamily="34" charset="0"/>
                <a:cs typeface="Arial" pitchFamily="34" charset="0"/>
              </a:rPr>
              <a:t>transaction fee - </a:t>
            </a:r>
            <a:r>
              <a:rPr lang="en-US" sz="2000" dirty="0">
                <a:latin typeface="Arial" pitchFamily="34" charset="0"/>
                <a:cs typeface="Arial" pitchFamily="34" charset="0"/>
              </a:rPr>
              <a:t>much lower than the standard 3</a:t>
            </a:r>
            <a:r>
              <a:rPr lang="en-US" sz="2000" dirty="0" smtClean="0">
                <a:latin typeface="Arial" pitchFamily="34" charset="0"/>
                <a:cs typeface="Arial" pitchFamily="34" charset="0"/>
              </a:rPr>
              <a:t>%+.</a:t>
            </a:r>
          </a:p>
          <a:p>
            <a:pPr marL="457200" indent="-457200">
              <a:spcAft>
                <a:spcPts val="600"/>
              </a:spcAft>
              <a:buFont typeface="+mj-lt"/>
              <a:buAutoNum type="arabicPeriod"/>
              <a:defRPr/>
            </a:pPr>
            <a:r>
              <a:rPr lang="en-US" sz="2000" dirty="0" smtClean="0">
                <a:latin typeface="Arial" pitchFamily="34" charset="0"/>
                <a:cs typeface="Arial" pitchFamily="34" charset="0"/>
              </a:rPr>
              <a:t>$.07 fee may apply if not swiped, &amp; for ‘Rewards’ MC/Visa.</a:t>
            </a:r>
            <a:endParaRPr lang="en-US" sz="2000" dirty="0">
              <a:latin typeface="Arial" pitchFamily="34" charset="0"/>
              <a:cs typeface="Arial" pitchFamily="34" charset="0"/>
            </a:endParaRPr>
          </a:p>
          <a:p>
            <a:pPr marL="457200" indent="-457200">
              <a:spcAft>
                <a:spcPts val="600"/>
              </a:spcAft>
              <a:buFont typeface="+mj-lt"/>
              <a:buAutoNum type="arabicPeriod"/>
              <a:defRPr/>
            </a:pPr>
            <a:r>
              <a:rPr lang="en-US" sz="2000" dirty="0">
                <a:latin typeface="Arial" pitchFamily="34" charset="0"/>
                <a:cs typeface="Arial" pitchFamily="34" charset="0"/>
              </a:rPr>
              <a:t>Data charges may apply depending on cellular </a:t>
            </a:r>
            <a:r>
              <a:rPr lang="en-US" sz="2000" dirty="0" smtClean="0">
                <a:latin typeface="Arial" pitchFamily="34" charset="0"/>
                <a:cs typeface="Arial" pitchFamily="34" charset="0"/>
              </a:rPr>
              <a:t>contract.</a:t>
            </a:r>
            <a:endParaRPr lang="en-US" sz="2000" dirty="0">
              <a:latin typeface="Arial" pitchFamily="34" charset="0"/>
              <a:cs typeface="Arial" pitchFamily="34" charset="0"/>
            </a:endParaRPr>
          </a:p>
          <a:p>
            <a:pPr marL="457200" indent="-457200">
              <a:spcAft>
                <a:spcPts val="600"/>
              </a:spcAft>
              <a:buFont typeface="+mj-lt"/>
              <a:buAutoNum type="arabicPeriod"/>
              <a:defRPr/>
            </a:pPr>
            <a:r>
              <a:rPr lang="en-US" sz="2000" dirty="0">
                <a:latin typeface="Arial" pitchFamily="34" charset="0"/>
                <a:cs typeface="Arial" pitchFamily="34" charset="0"/>
              </a:rPr>
              <a:t>Ability to e-mail customer receipts directly from your </a:t>
            </a:r>
            <a:r>
              <a:rPr lang="en-US" sz="2000" dirty="0" smtClean="0">
                <a:latin typeface="Arial" pitchFamily="34" charset="0"/>
                <a:cs typeface="Arial" pitchFamily="34" charset="0"/>
              </a:rPr>
              <a:t>phone.</a:t>
            </a:r>
            <a:endParaRPr lang="en-US" sz="2000" dirty="0">
              <a:latin typeface="Arial" pitchFamily="34" charset="0"/>
              <a:cs typeface="Arial" pitchFamily="34" charset="0"/>
            </a:endParaRPr>
          </a:p>
          <a:p>
            <a:pPr marL="457200" indent="-457200">
              <a:spcAft>
                <a:spcPts val="600"/>
              </a:spcAft>
              <a:buFont typeface="+mj-lt"/>
              <a:buAutoNum type="arabicPeriod"/>
              <a:defRPr/>
            </a:pPr>
            <a:r>
              <a:rPr lang="en-US" sz="2000" dirty="0">
                <a:latin typeface="Arial" pitchFamily="34" charset="0"/>
                <a:cs typeface="Arial" pitchFamily="34" charset="0"/>
              </a:rPr>
              <a:t>Safe and secure: no data is retained in your </a:t>
            </a:r>
            <a:r>
              <a:rPr lang="en-US" sz="2000" dirty="0" smtClean="0">
                <a:latin typeface="Arial" pitchFamily="34" charset="0"/>
                <a:cs typeface="Arial" pitchFamily="34" charset="0"/>
              </a:rPr>
              <a:t>device.</a:t>
            </a:r>
            <a:endParaRPr lang="en-US" sz="2000" dirty="0">
              <a:latin typeface="Arial" pitchFamily="34" charset="0"/>
              <a:cs typeface="Arial" pitchFamily="34" charset="0"/>
            </a:endParaRPr>
          </a:p>
        </p:txBody>
      </p:sp>
      <p:pic>
        <p:nvPicPr>
          <p:cNvPr id="12297" name="Picture 12"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8" descr="Bar_BluetoGreen.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13315" name="Picture 10" descr="Bar_BluetoGreen.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13316" name="TextBox 8"/>
          <p:cNvSpPr txBox="1">
            <a:spLocks noChangeArrowheads="1"/>
          </p:cNvSpPr>
          <p:nvPr/>
        </p:nvSpPr>
        <p:spPr bwMode="auto">
          <a:xfrm>
            <a:off x="6629400" y="6400800"/>
            <a:ext cx="2468563" cy="400050"/>
          </a:xfrm>
          <a:prstGeom prst="rect">
            <a:avLst/>
          </a:prstGeom>
          <a:noFill/>
          <a:ln w="9525">
            <a:noFill/>
            <a:miter lim="800000"/>
            <a:headEnd/>
            <a:tailEnd/>
          </a:ln>
        </p:spPr>
        <p:txBody>
          <a:bodyPr>
            <a:spAutoFit/>
          </a:bodyPr>
          <a:lstStyle/>
          <a:p>
            <a:pPr algn="r"/>
            <a:r>
              <a:rPr lang="en-US" sz="2000" i="1" dirty="0">
                <a:latin typeface="Calibri" pitchFamily="34" charset="0"/>
              </a:rPr>
              <a:t>2012 Cookie Program</a:t>
            </a:r>
          </a:p>
        </p:txBody>
      </p:sp>
      <p:pic>
        <p:nvPicPr>
          <p:cNvPr id="13317"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13318"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 name="TextBox 9"/>
          <p:cNvSpPr txBox="1"/>
          <p:nvPr/>
        </p:nvSpPr>
        <p:spPr>
          <a:xfrm>
            <a:off x="76200" y="101600"/>
            <a:ext cx="8610600" cy="584775"/>
          </a:xfrm>
          <a:prstGeom prst="rect">
            <a:avLst/>
          </a:prstGeom>
          <a:noFill/>
        </p:spPr>
        <p:txBody>
          <a:bodyPr>
            <a:spAutoFit/>
          </a:bodyPr>
          <a:lstStyle/>
          <a:p>
            <a:pPr>
              <a:defRPr/>
            </a:pPr>
            <a:r>
              <a:rPr lang="en-US" sz="3200" b="1" i="1" dirty="0">
                <a:latin typeface="+mj-lt"/>
              </a:rPr>
              <a:t>How to Download Credit Card app</a:t>
            </a:r>
            <a:endParaRPr lang="en-US" sz="3200" i="1" dirty="0">
              <a:latin typeface="+mj-lt"/>
            </a:endParaRPr>
          </a:p>
        </p:txBody>
      </p:sp>
      <p:sp>
        <p:nvSpPr>
          <p:cNvPr id="13320" name="TextBox 22"/>
          <p:cNvSpPr txBox="1">
            <a:spLocks noChangeArrowheads="1"/>
          </p:cNvSpPr>
          <p:nvPr/>
        </p:nvSpPr>
        <p:spPr bwMode="auto">
          <a:xfrm>
            <a:off x="152400" y="2362200"/>
            <a:ext cx="8763000" cy="1323975"/>
          </a:xfrm>
          <a:prstGeom prst="rect">
            <a:avLst/>
          </a:prstGeom>
          <a:noFill/>
          <a:ln w="9525">
            <a:noFill/>
            <a:miter lim="800000"/>
            <a:headEnd/>
            <a:tailEnd/>
          </a:ln>
        </p:spPr>
        <p:txBody>
          <a:bodyPr>
            <a:spAutoFit/>
          </a:bodyPr>
          <a:lstStyle/>
          <a:p>
            <a:pPr>
              <a:lnSpc>
                <a:spcPct val="150000"/>
              </a:lnSpc>
              <a:buFont typeface="Arial" pitchFamily="34" charset="0"/>
              <a:buChar char="•"/>
              <a:defRPr/>
            </a:pPr>
            <a:endParaRPr lang="en-US" sz="2000" dirty="0">
              <a:latin typeface="+mj-lt"/>
            </a:endParaRPr>
          </a:p>
          <a:p>
            <a:pPr>
              <a:lnSpc>
                <a:spcPct val="150000"/>
              </a:lnSpc>
              <a:buFont typeface="Wingdings" pitchFamily="2" charset="2"/>
              <a:buChar char="Ø"/>
              <a:defRPr/>
            </a:pPr>
            <a:endParaRPr lang="en-US" sz="2000" dirty="0"/>
          </a:p>
          <a:p>
            <a:pPr>
              <a:buFont typeface="Wingdings" pitchFamily="2" charset="2"/>
              <a:buChar char="Ø"/>
              <a:defRPr/>
            </a:pPr>
            <a:endParaRPr lang="en-US" sz="2000" dirty="0"/>
          </a:p>
        </p:txBody>
      </p:sp>
      <p:pic>
        <p:nvPicPr>
          <p:cNvPr id="13321" name="Picture 12"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14" name="Rectangle 13"/>
          <p:cNvSpPr/>
          <p:nvPr/>
        </p:nvSpPr>
        <p:spPr>
          <a:xfrm>
            <a:off x="304800" y="1600200"/>
            <a:ext cx="1219200" cy="914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chemeClr val="tx1"/>
                </a:solidFill>
              </a:rPr>
              <a:t>DOWNLOAD</a:t>
            </a:r>
            <a:br>
              <a:rPr lang="en-US" sz="1200" b="1" dirty="0">
                <a:solidFill>
                  <a:schemeClr val="tx1"/>
                </a:solidFill>
              </a:rPr>
            </a:br>
            <a:r>
              <a:rPr lang="en-US" sz="1200" b="1" dirty="0">
                <a:solidFill>
                  <a:schemeClr val="tx1"/>
                </a:solidFill>
              </a:rPr>
              <a:t>APP</a:t>
            </a:r>
          </a:p>
        </p:txBody>
      </p:sp>
      <p:sp>
        <p:nvSpPr>
          <p:cNvPr id="15" name="Rectangle 14"/>
          <p:cNvSpPr/>
          <p:nvPr/>
        </p:nvSpPr>
        <p:spPr>
          <a:xfrm>
            <a:off x="2057400" y="1600200"/>
            <a:ext cx="1219200" cy="914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chemeClr val="tx1"/>
                </a:solidFill>
              </a:rPr>
              <a:t>ENTER ACTIVATION</a:t>
            </a:r>
            <a:br>
              <a:rPr lang="en-US" sz="1200" b="1" dirty="0">
                <a:solidFill>
                  <a:schemeClr val="tx1"/>
                </a:solidFill>
              </a:rPr>
            </a:br>
            <a:r>
              <a:rPr lang="en-US" sz="1200" b="1" dirty="0">
                <a:solidFill>
                  <a:schemeClr val="tx1"/>
                </a:solidFill>
              </a:rPr>
              <a:t>CODE</a:t>
            </a:r>
          </a:p>
        </p:txBody>
      </p:sp>
      <p:sp>
        <p:nvSpPr>
          <p:cNvPr id="16" name="Rectangle 15"/>
          <p:cNvSpPr/>
          <p:nvPr/>
        </p:nvSpPr>
        <p:spPr>
          <a:xfrm>
            <a:off x="3886200" y="1600200"/>
            <a:ext cx="1219200" cy="914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chemeClr val="tx1"/>
                </a:solidFill>
              </a:rPr>
              <a:t>PLUG READER INTO PHONE </a:t>
            </a:r>
          </a:p>
        </p:txBody>
      </p:sp>
      <p:sp>
        <p:nvSpPr>
          <p:cNvPr id="17" name="Rectangle 16"/>
          <p:cNvSpPr/>
          <p:nvPr/>
        </p:nvSpPr>
        <p:spPr>
          <a:xfrm>
            <a:off x="5791200" y="1600200"/>
            <a:ext cx="1219200" cy="914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chemeClr val="tx1"/>
                </a:solidFill>
              </a:rPr>
              <a:t>TURN AUDIO JACK VOLUME TO MAX</a:t>
            </a:r>
          </a:p>
        </p:txBody>
      </p:sp>
      <p:sp>
        <p:nvSpPr>
          <p:cNvPr id="18" name="Rectangle 17"/>
          <p:cNvSpPr/>
          <p:nvPr/>
        </p:nvSpPr>
        <p:spPr>
          <a:xfrm>
            <a:off x="7543800" y="1600200"/>
            <a:ext cx="1219200" cy="914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chemeClr val="tx1"/>
                </a:solidFill>
              </a:rPr>
              <a:t>Begin</a:t>
            </a:r>
          </a:p>
          <a:p>
            <a:pPr algn="ctr">
              <a:defRPr/>
            </a:pPr>
            <a:r>
              <a:rPr lang="en-US" sz="1200" b="1" dirty="0">
                <a:solidFill>
                  <a:schemeClr val="tx1"/>
                </a:solidFill>
              </a:rPr>
              <a:t>ACCEPTING CREDIT CARDS</a:t>
            </a:r>
          </a:p>
        </p:txBody>
      </p:sp>
      <p:sp>
        <p:nvSpPr>
          <p:cNvPr id="22" name="Right Arrow 21"/>
          <p:cNvSpPr/>
          <p:nvPr/>
        </p:nvSpPr>
        <p:spPr>
          <a:xfrm>
            <a:off x="1676400" y="1905000"/>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Right Arrow 22"/>
          <p:cNvSpPr/>
          <p:nvPr/>
        </p:nvSpPr>
        <p:spPr>
          <a:xfrm>
            <a:off x="3429000" y="1905000"/>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Right Arrow 23"/>
          <p:cNvSpPr/>
          <p:nvPr/>
        </p:nvSpPr>
        <p:spPr>
          <a:xfrm>
            <a:off x="5334000" y="1905000"/>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Right Arrow 24"/>
          <p:cNvSpPr/>
          <p:nvPr/>
        </p:nvSpPr>
        <p:spPr>
          <a:xfrm>
            <a:off x="7162800" y="1905000"/>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3331" name="Picture 18"/>
          <p:cNvPicPr>
            <a:picLocks noChangeAspect="1" noChangeArrowheads="1"/>
          </p:cNvPicPr>
          <p:nvPr/>
        </p:nvPicPr>
        <p:blipFill>
          <a:blip r:embed="rId8" cstate="print"/>
          <a:srcRect/>
          <a:stretch>
            <a:fillRect/>
          </a:stretch>
        </p:blipFill>
        <p:spPr bwMode="auto">
          <a:xfrm>
            <a:off x="228600" y="3429000"/>
            <a:ext cx="1390650" cy="2085975"/>
          </a:xfrm>
          <a:prstGeom prst="rect">
            <a:avLst/>
          </a:prstGeom>
          <a:noFill/>
          <a:ln w="9525">
            <a:noFill/>
            <a:miter lim="800000"/>
            <a:headEnd/>
            <a:tailEnd/>
          </a:ln>
        </p:spPr>
      </p:pic>
      <p:pic>
        <p:nvPicPr>
          <p:cNvPr id="13332" name="Picture 19"/>
          <p:cNvPicPr>
            <a:picLocks noChangeAspect="1" noChangeArrowheads="1"/>
          </p:cNvPicPr>
          <p:nvPr/>
        </p:nvPicPr>
        <p:blipFill>
          <a:blip r:embed="rId9" cstate="print"/>
          <a:srcRect/>
          <a:stretch>
            <a:fillRect/>
          </a:stretch>
        </p:blipFill>
        <p:spPr bwMode="auto">
          <a:xfrm>
            <a:off x="1981200" y="3429000"/>
            <a:ext cx="1419225" cy="2095500"/>
          </a:xfrm>
          <a:prstGeom prst="rect">
            <a:avLst/>
          </a:prstGeom>
          <a:noFill/>
          <a:ln w="9525">
            <a:noFill/>
            <a:miter lim="800000"/>
            <a:headEnd/>
            <a:tailEnd/>
          </a:ln>
        </p:spPr>
      </p:pic>
      <p:pic>
        <p:nvPicPr>
          <p:cNvPr id="13333" name="Picture 20"/>
          <p:cNvPicPr>
            <a:picLocks noChangeAspect="1" noChangeArrowheads="1"/>
          </p:cNvPicPr>
          <p:nvPr/>
        </p:nvPicPr>
        <p:blipFill>
          <a:blip r:embed="rId10" cstate="print"/>
          <a:srcRect/>
          <a:stretch>
            <a:fillRect/>
          </a:stretch>
        </p:blipFill>
        <p:spPr bwMode="auto">
          <a:xfrm>
            <a:off x="3886200" y="3429000"/>
            <a:ext cx="1390650" cy="2076450"/>
          </a:xfrm>
          <a:prstGeom prst="rect">
            <a:avLst/>
          </a:prstGeom>
          <a:noFill/>
          <a:ln w="9525">
            <a:noFill/>
            <a:miter lim="800000"/>
            <a:headEnd/>
            <a:tailEnd/>
          </a:ln>
        </p:spPr>
      </p:pic>
      <p:pic>
        <p:nvPicPr>
          <p:cNvPr id="13334" name="Picture 25"/>
          <p:cNvPicPr>
            <a:picLocks noChangeAspect="1" noChangeArrowheads="1"/>
          </p:cNvPicPr>
          <p:nvPr/>
        </p:nvPicPr>
        <p:blipFill>
          <a:blip r:embed="rId11" cstate="print"/>
          <a:srcRect/>
          <a:stretch>
            <a:fillRect/>
          </a:stretch>
        </p:blipFill>
        <p:spPr bwMode="auto">
          <a:xfrm>
            <a:off x="5791200" y="3429000"/>
            <a:ext cx="1390650" cy="2057400"/>
          </a:xfrm>
          <a:prstGeom prst="rect">
            <a:avLst/>
          </a:prstGeom>
          <a:noFill/>
          <a:ln w="9525">
            <a:noFill/>
            <a:miter lim="800000"/>
            <a:headEnd/>
            <a:tailEnd/>
          </a:ln>
        </p:spPr>
      </p:pic>
      <p:pic>
        <p:nvPicPr>
          <p:cNvPr id="13335" name="Picture 26"/>
          <p:cNvPicPr>
            <a:picLocks noChangeAspect="1" noChangeArrowheads="1"/>
          </p:cNvPicPr>
          <p:nvPr/>
        </p:nvPicPr>
        <p:blipFill>
          <a:blip r:embed="rId12" cstate="print"/>
          <a:srcRect/>
          <a:stretch>
            <a:fillRect/>
          </a:stretch>
        </p:blipFill>
        <p:spPr bwMode="auto">
          <a:xfrm>
            <a:off x="7543800" y="3429000"/>
            <a:ext cx="1371600" cy="2133600"/>
          </a:xfrm>
          <a:prstGeom prst="rect">
            <a:avLst/>
          </a:prstGeom>
          <a:noFill/>
          <a:ln w="9525">
            <a:noFill/>
            <a:miter lim="800000"/>
            <a:headEnd/>
            <a:tailEnd/>
          </a:ln>
        </p:spPr>
      </p:pic>
      <p:sp>
        <p:nvSpPr>
          <p:cNvPr id="28" name="TextBox 27"/>
          <p:cNvSpPr txBox="1"/>
          <p:nvPr/>
        </p:nvSpPr>
        <p:spPr>
          <a:xfrm>
            <a:off x="381000" y="2819400"/>
            <a:ext cx="1054100" cy="584200"/>
          </a:xfrm>
          <a:prstGeom prst="rect">
            <a:avLst/>
          </a:prstGeom>
          <a:noFill/>
        </p:spPr>
        <p:txBody>
          <a:bodyPr wrap="none">
            <a:spAutoFit/>
          </a:bodyPr>
          <a:lstStyle/>
          <a:p>
            <a:pPr algn="ctr">
              <a:defRPr/>
            </a:pPr>
            <a:r>
              <a:rPr lang="en-US" sz="1600" dirty="0">
                <a:latin typeface="+mn-lt"/>
              </a:rPr>
              <a:t>Go to</a:t>
            </a:r>
          </a:p>
          <a:p>
            <a:pPr algn="ctr">
              <a:defRPr/>
            </a:pPr>
            <a:r>
              <a:rPr lang="en-US" sz="1600" dirty="0">
                <a:latin typeface="+mn-lt"/>
              </a:rPr>
              <a:t> App Store</a:t>
            </a:r>
          </a:p>
        </p:txBody>
      </p:sp>
      <p:sp>
        <p:nvSpPr>
          <p:cNvPr id="30" name="TextBox 29"/>
          <p:cNvSpPr txBox="1"/>
          <p:nvPr/>
        </p:nvSpPr>
        <p:spPr>
          <a:xfrm>
            <a:off x="2057400" y="2819400"/>
            <a:ext cx="1238250" cy="584200"/>
          </a:xfrm>
          <a:prstGeom prst="rect">
            <a:avLst/>
          </a:prstGeom>
          <a:noFill/>
        </p:spPr>
        <p:txBody>
          <a:bodyPr wrap="none">
            <a:spAutoFit/>
          </a:bodyPr>
          <a:lstStyle/>
          <a:p>
            <a:pPr algn="ctr">
              <a:defRPr/>
            </a:pPr>
            <a:r>
              <a:rPr lang="en-US" sz="1600" dirty="0">
                <a:latin typeface="+mn-lt"/>
              </a:rPr>
              <a:t>Search  </a:t>
            </a:r>
          </a:p>
          <a:p>
            <a:pPr algn="ctr">
              <a:defRPr/>
            </a:pPr>
            <a:r>
              <a:rPr lang="en-US" sz="1600" dirty="0">
                <a:latin typeface="+mn-lt"/>
              </a:rPr>
              <a:t>“ROAM PAY”</a:t>
            </a:r>
          </a:p>
        </p:txBody>
      </p:sp>
      <p:sp>
        <p:nvSpPr>
          <p:cNvPr id="31" name="TextBox 30"/>
          <p:cNvSpPr txBox="1"/>
          <p:nvPr/>
        </p:nvSpPr>
        <p:spPr>
          <a:xfrm>
            <a:off x="3886200" y="2819400"/>
            <a:ext cx="1322388" cy="584200"/>
          </a:xfrm>
          <a:prstGeom prst="rect">
            <a:avLst/>
          </a:prstGeom>
          <a:noFill/>
        </p:spPr>
        <p:txBody>
          <a:bodyPr wrap="none">
            <a:spAutoFit/>
          </a:bodyPr>
          <a:lstStyle/>
          <a:p>
            <a:pPr algn="ctr">
              <a:defRPr/>
            </a:pPr>
            <a:r>
              <a:rPr lang="en-US" sz="1600" dirty="0">
                <a:latin typeface="+mn-lt"/>
              </a:rPr>
              <a:t>Select “Free” </a:t>
            </a:r>
          </a:p>
          <a:p>
            <a:pPr algn="ctr">
              <a:defRPr/>
            </a:pPr>
            <a:r>
              <a:rPr lang="en-US" sz="1600" dirty="0">
                <a:latin typeface="+mn-lt"/>
              </a:rPr>
              <a:t>&amp; Install </a:t>
            </a:r>
          </a:p>
        </p:txBody>
      </p:sp>
      <p:sp>
        <p:nvSpPr>
          <p:cNvPr id="32" name="Rectangle 31"/>
          <p:cNvSpPr/>
          <p:nvPr/>
        </p:nvSpPr>
        <p:spPr>
          <a:xfrm>
            <a:off x="5867400" y="2819400"/>
            <a:ext cx="1135063" cy="584200"/>
          </a:xfrm>
          <a:prstGeom prst="rect">
            <a:avLst/>
          </a:prstGeom>
        </p:spPr>
        <p:txBody>
          <a:bodyPr wrap="none">
            <a:spAutoFit/>
          </a:bodyPr>
          <a:lstStyle/>
          <a:p>
            <a:pPr algn="ctr">
              <a:defRPr/>
            </a:pPr>
            <a:r>
              <a:rPr lang="en-US" sz="1600" dirty="0">
                <a:latin typeface="+mn-lt"/>
              </a:rPr>
              <a:t>Select the</a:t>
            </a:r>
          </a:p>
          <a:p>
            <a:pPr algn="ctr">
              <a:defRPr/>
            </a:pPr>
            <a:r>
              <a:rPr lang="en-US" sz="1600" dirty="0">
                <a:latin typeface="+mn-lt"/>
              </a:rPr>
              <a:t> icon to run</a:t>
            </a:r>
          </a:p>
        </p:txBody>
      </p:sp>
      <p:sp>
        <p:nvSpPr>
          <p:cNvPr id="35" name="TextBox 34"/>
          <p:cNvSpPr txBox="1"/>
          <p:nvPr/>
        </p:nvSpPr>
        <p:spPr>
          <a:xfrm>
            <a:off x="7620000" y="2819400"/>
            <a:ext cx="1122363" cy="584200"/>
          </a:xfrm>
          <a:prstGeom prst="rect">
            <a:avLst/>
          </a:prstGeom>
          <a:noFill/>
        </p:spPr>
        <p:txBody>
          <a:bodyPr wrap="none">
            <a:spAutoFit/>
          </a:bodyPr>
          <a:lstStyle/>
          <a:p>
            <a:pPr algn="ctr">
              <a:defRPr/>
            </a:pPr>
            <a:r>
              <a:rPr lang="en-US" sz="1600" dirty="0">
                <a:latin typeface="+mn-lt"/>
              </a:rPr>
              <a:t>Begin </a:t>
            </a:r>
          </a:p>
          <a:p>
            <a:pPr algn="ctr">
              <a:defRPr/>
            </a:pPr>
            <a:r>
              <a:rPr lang="en-US" sz="1600" dirty="0">
                <a:latin typeface="+mn-lt"/>
              </a:rPr>
              <a:t>transaction</a:t>
            </a:r>
          </a:p>
        </p:txBody>
      </p:sp>
      <p:sp>
        <p:nvSpPr>
          <p:cNvPr id="36" name="TextBox 35"/>
          <p:cNvSpPr txBox="1"/>
          <p:nvPr/>
        </p:nvSpPr>
        <p:spPr>
          <a:xfrm>
            <a:off x="2209800" y="5715000"/>
            <a:ext cx="4586288" cy="523875"/>
          </a:xfrm>
          <a:prstGeom prst="rect">
            <a:avLst/>
          </a:prstGeom>
          <a:noFill/>
        </p:spPr>
        <p:txBody>
          <a:bodyPr wrap="none">
            <a:spAutoFit/>
          </a:bodyPr>
          <a:lstStyle/>
          <a:p>
            <a:pPr>
              <a:defRPr/>
            </a:pPr>
            <a:r>
              <a:rPr lang="en-US" sz="2800" dirty="0">
                <a:latin typeface="+mj-lt"/>
              </a:rPr>
              <a:t>Accepting Credit cards is easy!</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8" descr="Bar_BluetoGreen.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44035" name="Picture 10" descr="Bar_BluetoGreen.jpg"/>
          <p:cNvPicPr>
            <a:picLocks/>
          </p:cNvPicPr>
          <p:nvPr/>
        </p:nvPicPr>
        <p:blipFill>
          <a:blip r:embed="rId4" cstate="print"/>
          <a:srcRect/>
          <a:stretch>
            <a:fillRect/>
          </a:stretch>
        </p:blipFill>
        <p:spPr bwMode="auto">
          <a:xfrm>
            <a:off x="-381000" y="0"/>
            <a:ext cx="9144000" cy="914400"/>
          </a:xfrm>
          <a:prstGeom prst="rect">
            <a:avLst/>
          </a:prstGeom>
          <a:noFill/>
          <a:ln w="9525">
            <a:noFill/>
            <a:miter lim="800000"/>
            <a:headEnd/>
            <a:tailEnd/>
          </a:ln>
        </p:spPr>
      </p:pic>
      <p:sp>
        <p:nvSpPr>
          <p:cNvPr id="33796" name="TextBox 8"/>
          <p:cNvSpPr txBox="1">
            <a:spLocks noChangeArrowheads="1"/>
          </p:cNvSpPr>
          <p:nvPr/>
        </p:nvSpPr>
        <p:spPr bwMode="auto">
          <a:xfrm>
            <a:off x="6248400" y="6400800"/>
            <a:ext cx="2849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44037"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44038"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pic>
        <p:nvPicPr>
          <p:cNvPr id="44039" name="Picture 12"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44040" name="Picture 3" descr="S:\Cookie Program\2012 Cookies\LBB eTools\2C. PR and Marketing\Banners\PullUpBanner_Tech.jpg"/>
          <p:cNvPicPr>
            <a:picLocks noChangeAspect="1" noChangeArrowheads="1"/>
          </p:cNvPicPr>
          <p:nvPr/>
        </p:nvPicPr>
        <p:blipFill>
          <a:blip r:embed="rId8" cstate="print"/>
          <a:srcRect/>
          <a:stretch>
            <a:fillRect/>
          </a:stretch>
        </p:blipFill>
        <p:spPr bwMode="auto">
          <a:xfrm>
            <a:off x="533400" y="1371600"/>
            <a:ext cx="1670050" cy="4572000"/>
          </a:xfrm>
          <a:prstGeom prst="rect">
            <a:avLst/>
          </a:prstGeom>
          <a:noFill/>
          <a:ln w="9525">
            <a:noFill/>
            <a:miter lim="800000"/>
            <a:headEnd/>
            <a:tailEnd/>
          </a:ln>
        </p:spPr>
      </p:pic>
      <p:sp>
        <p:nvSpPr>
          <p:cNvPr id="33802" name="Rectangle 12"/>
          <p:cNvSpPr>
            <a:spLocks noChangeArrowheads="1"/>
          </p:cNvSpPr>
          <p:nvPr/>
        </p:nvSpPr>
        <p:spPr bwMode="auto">
          <a:xfrm>
            <a:off x="2514600" y="1162050"/>
            <a:ext cx="5257800" cy="4493538"/>
          </a:xfrm>
          <a:prstGeom prst="rect">
            <a:avLst/>
          </a:prstGeom>
          <a:noFill/>
          <a:ln w="9525">
            <a:noFill/>
            <a:miter lim="800000"/>
            <a:headEnd/>
            <a:tailEnd/>
          </a:ln>
        </p:spPr>
        <p:txBody>
          <a:bodyPr wrap="square">
            <a:spAutoFit/>
          </a:bodyPr>
          <a:lstStyle/>
          <a:p>
            <a:pPr>
              <a:spcBef>
                <a:spcPct val="50000"/>
              </a:spcBef>
              <a:buClr>
                <a:schemeClr val="hlink"/>
              </a:buClr>
              <a:defRPr/>
            </a:pPr>
            <a:r>
              <a:rPr lang="en-US" sz="2800" b="1" i="1" dirty="0">
                <a:latin typeface="+mj-lt"/>
              </a:rPr>
              <a:t>Features</a:t>
            </a:r>
          </a:p>
          <a:p>
            <a:pPr>
              <a:spcBef>
                <a:spcPct val="50000"/>
              </a:spcBef>
              <a:buFont typeface="Wingdings" pitchFamily="2" charset="2"/>
              <a:buChar char="Ø"/>
              <a:defRPr/>
            </a:pPr>
            <a:r>
              <a:rPr lang="en-US" sz="2800" dirty="0">
                <a:latin typeface="+mj-lt"/>
              </a:rPr>
              <a:t> </a:t>
            </a:r>
            <a:r>
              <a:rPr lang="en-US" sz="2400" dirty="0">
                <a:latin typeface="+mj-lt"/>
              </a:rPr>
              <a:t>Online “ASK” Home Page</a:t>
            </a:r>
          </a:p>
          <a:p>
            <a:pPr>
              <a:spcBef>
                <a:spcPct val="50000"/>
              </a:spcBef>
              <a:buFont typeface="Wingdings" pitchFamily="2" charset="2"/>
              <a:buChar char="Ø"/>
              <a:defRPr/>
            </a:pPr>
            <a:r>
              <a:rPr lang="en-US" sz="2400" dirty="0">
                <a:latin typeface="+mj-lt"/>
              </a:rPr>
              <a:t> Electronic Cookie Order Form</a:t>
            </a:r>
          </a:p>
          <a:p>
            <a:pPr>
              <a:spcBef>
                <a:spcPct val="50000"/>
              </a:spcBef>
              <a:buFont typeface="Wingdings" pitchFamily="2" charset="2"/>
              <a:buChar char="Ø"/>
              <a:defRPr/>
            </a:pPr>
            <a:r>
              <a:rPr lang="en-US" sz="2400" dirty="0">
                <a:latin typeface="+mj-lt"/>
              </a:rPr>
              <a:t> “My Promises” Dashboard </a:t>
            </a:r>
          </a:p>
          <a:p>
            <a:pPr>
              <a:spcBef>
                <a:spcPct val="50000"/>
              </a:spcBef>
              <a:buFont typeface="Wingdings" pitchFamily="2" charset="2"/>
              <a:buChar char="Ø"/>
              <a:defRPr/>
            </a:pPr>
            <a:r>
              <a:rPr lang="en-US" sz="2400" dirty="0">
                <a:latin typeface="+mj-lt"/>
              </a:rPr>
              <a:t> </a:t>
            </a:r>
            <a:r>
              <a:rPr lang="en-US" sz="2400" dirty="0" smtClean="0">
                <a:latin typeface="+mj-lt"/>
              </a:rPr>
              <a:t>Follow-up/Reminder emails</a:t>
            </a:r>
            <a:endParaRPr lang="en-US" sz="2400" dirty="0">
              <a:latin typeface="+mj-lt"/>
            </a:endParaRPr>
          </a:p>
          <a:p>
            <a:pPr>
              <a:spcBef>
                <a:spcPct val="50000"/>
              </a:spcBef>
              <a:buFont typeface="Wingdings" pitchFamily="2" charset="2"/>
              <a:buChar char="Ø"/>
              <a:defRPr/>
            </a:pPr>
            <a:r>
              <a:rPr lang="en-US" sz="2400" dirty="0">
                <a:latin typeface="+mj-lt"/>
              </a:rPr>
              <a:t> Troop Leader Reporting</a:t>
            </a:r>
          </a:p>
          <a:p>
            <a:pPr>
              <a:spcBef>
                <a:spcPct val="50000"/>
              </a:spcBef>
              <a:buFont typeface="Wingdings" pitchFamily="2" charset="2"/>
              <a:buChar char="Ø"/>
              <a:defRPr/>
            </a:pPr>
            <a:r>
              <a:rPr lang="en-US" sz="2400" dirty="0">
                <a:latin typeface="+mj-lt"/>
              </a:rPr>
              <a:t> Email gets thru spam </a:t>
            </a:r>
            <a:r>
              <a:rPr lang="en-US" sz="2400" dirty="0" smtClean="0">
                <a:latin typeface="+mj-lt"/>
              </a:rPr>
              <a:t>filters</a:t>
            </a:r>
          </a:p>
          <a:p>
            <a:pPr>
              <a:spcBef>
                <a:spcPct val="50000"/>
              </a:spcBef>
              <a:buFont typeface="Wingdings" pitchFamily="2" charset="2"/>
              <a:buChar char="Ø"/>
              <a:defRPr/>
            </a:pPr>
            <a:r>
              <a:rPr lang="en-US" sz="2400" dirty="0" smtClean="0">
                <a:latin typeface="+mj-lt"/>
              </a:rPr>
              <a:t>Connects directly to </a:t>
            </a:r>
            <a:r>
              <a:rPr lang="en-US" sz="2400" dirty="0" err="1" smtClean="0">
                <a:latin typeface="+mj-lt"/>
              </a:rPr>
              <a:t>eBudde</a:t>
            </a:r>
            <a:endParaRPr lang="en-US" sz="2400" dirty="0" smtClean="0">
              <a:latin typeface="+mj-lt"/>
            </a:endParaRPr>
          </a:p>
        </p:txBody>
      </p:sp>
      <p:pic>
        <p:nvPicPr>
          <p:cNvPr id="44042" name="Picture 11" descr="CookieClubLogo_H.jpg"/>
          <p:cNvPicPr>
            <a:picLocks noChangeAspect="1"/>
          </p:cNvPicPr>
          <p:nvPr/>
        </p:nvPicPr>
        <p:blipFill>
          <a:blip r:embed="rId9" cstate="print"/>
          <a:srcRect/>
          <a:stretch>
            <a:fillRect/>
          </a:stretch>
        </p:blipFill>
        <p:spPr bwMode="auto">
          <a:xfrm>
            <a:off x="4135437" y="1122362"/>
            <a:ext cx="4779963" cy="706438"/>
          </a:xfrm>
          <a:prstGeom prst="rect">
            <a:avLst/>
          </a:prstGeom>
          <a:noFill/>
          <a:ln w="9525">
            <a:noFill/>
            <a:miter lim="800000"/>
            <a:headEnd/>
            <a:tailEnd/>
          </a:ln>
        </p:spPr>
      </p:pic>
      <p:sp>
        <p:nvSpPr>
          <p:cNvPr id="13" name="TextBox 12"/>
          <p:cNvSpPr txBox="1"/>
          <p:nvPr/>
        </p:nvSpPr>
        <p:spPr>
          <a:xfrm>
            <a:off x="940268" y="5938837"/>
            <a:ext cx="6922152" cy="461665"/>
          </a:xfrm>
          <a:prstGeom prst="rect">
            <a:avLst/>
          </a:prstGeom>
          <a:noFill/>
        </p:spPr>
        <p:txBody>
          <a:bodyPr wrap="none">
            <a:spAutoFit/>
          </a:bodyPr>
          <a:lstStyle/>
          <a:p>
            <a:pPr algn="ctr">
              <a:defRPr/>
            </a:pPr>
            <a:r>
              <a:rPr lang="en-US" sz="2400" dirty="0">
                <a:solidFill>
                  <a:srgbClr val="CC00CC"/>
                </a:solidFill>
                <a:latin typeface="+mn-lt"/>
              </a:rPr>
              <a:t>Proven technique for </a:t>
            </a:r>
            <a:r>
              <a:rPr lang="en-US" sz="2400" b="1" dirty="0">
                <a:solidFill>
                  <a:srgbClr val="CC00CC"/>
                </a:solidFill>
                <a:latin typeface="+mn-lt"/>
              </a:rPr>
              <a:t>DOUBLE</a:t>
            </a:r>
            <a:r>
              <a:rPr lang="en-US" sz="2400" dirty="0">
                <a:solidFill>
                  <a:srgbClr val="CC00CC"/>
                </a:solidFill>
                <a:latin typeface="+mn-lt"/>
              </a:rPr>
              <a:t> the sales per </a:t>
            </a:r>
            <a:r>
              <a:rPr lang="en-US" sz="2400" dirty="0" smtClean="0">
                <a:solidFill>
                  <a:srgbClr val="CC00CC"/>
                </a:solidFill>
                <a:latin typeface="+mn-lt"/>
              </a:rPr>
              <a:t>customer!</a:t>
            </a:r>
            <a:endParaRPr lang="en-US" sz="2400" dirty="0">
              <a:solidFill>
                <a:srgbClr val="CC00CC"/>
              </a:solidFill>
              <a:latin typeface="+mn-lt"/>
            </a:endParaRPr>
          </a:p>
        </p:txBody>
      </p:sp>
      <p:sp>
        <p:nvSpPr>
          <p:cNvPr id="12" name="TextBox 11"/>
          <p:cNvSpPr txBox="1"/>
          <p:nvPr/>
        </p:nvSpPr>
        <p:spPr>
          <a:xfrm>
            <a:off x="76200" y="101600"/>
            <a:ext cx="7620000" cy="584775"/>
          </a:xfrm>
          <a:prstGeom prst="rect">
            <a:avLst/>
          </a:prstGeom>
          <a:noFill/>
        </p:spPr>
        <p:txBody>
          <a:bodyPr wrap="square">
            <a:spAutoFit/>
          </a:bodyPr>
          <a:lstStyle/>
          <a:p>
            <a:pPr fontAlgn="auto">
              <a:spcBef>
                <a:spcPts val="0"/>
              </a:spcBef>
              <a:spcAft>
                <a:spcPts val="0"/>
              </a:spcAft>
              <a:defRPr/>
            </a:pPr>
            <a:r>
              <a:rPr lang="en-US" sz="3200" b="1" i="1" dirty="0">
                <a:latin typeface="+mj-lt"/>
                <a:cs typeface="+mn-cs"/>
              </a:rPr>
              <a:t>LBB Cookie </a:t>
            </a:r>
            <a:r>
              <a:rPr lang="en-US" sz="3200" b="1" i="1" dirty="0" smtClean="0">
                <a:latin typeface="+mj-lt"/>
                <a:cs typeface="+mn-cs"/>
              </a:rPr>
              <a:t>Club </a:t>
            </a:r>
            <a:r>
              <a:rPr lang="en-US" sz="2400" b="1" i="1" dirty="0" smtClean="0">
                <a:latin typeface="+mj-lt"/>
                <a:cs typeface="+mn-cs"/>
              </a:rPr>
              <a:t>(page 11, Troop Guide) </a:t>
            </a:r>
            <a:endParaRPr lang="en-US" sz="2400" b="1" i="1" dirty="0">
              <a:latin typeface="+mj-lt"/>
              <a:cs typeface="+mn-cs"/>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3" descr="Bar_PinktoPurpl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12" name="Picture 12" descr="Bar_PinktoPurpl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pic>
        <p:nvPicPr>
          <p:cNvPr id="13314" name="Picture 3" descr="MakePromisePage"/>
          <p:cNvPicPr>
            <a:picLocks noChangeAspect="1" noChangeArrowheads="1"/>
          </p:cNvPicPr>
          <p:nvPr/>
        </p:nvPicPr>
        <p:blipFill>
          <a:blip r:embed="rId5" cstate="print"/>
          <a:srcRect/>
          <a:stretch>
            <a:fillRect/>
          </a:stretch>
        </p:blipFill>
        <p:spPr bwMode="auto">
          <a:xfrm>
            <a:off x="609600" y="1447800"/>
            <a:ext cx="8077200" cy="4603750"/>
          </a:xfrm>
          <a:prstGeom prst="rect">
            <a:avLst/>
          </a:prstGeom>
          <a:noFill/>
          <a:ln w="9525">
            <a:noFill/>
            <a:miter lim="800000"/>
            <a:headEnd/>
            <a:tailEnd/>
          </a:ln>
        </p:spPr>
      </p:pic>
      <p:cxnSp>
        <p:nvCxnSpPr>
          <p:cNvPr id="5" name="Straight Arrow Connector 4"/>
          <p:cNvCxnSpPr>
            <a:cxnSpLocks noChangeShapeType="1"/>
          </p:cNvCxnSpPr>
          <p:nvPr/>
        </p:nvCxnSpPr>
        <p:spPr bwMode="auto">
          <a:xfrm flipH="1">
            <a:off x="4953000" y="2209800"/>
            <a:ext cx="920750" cy="609600"/>
          </a:xfrm>
          <a:prstGeom prst="straightConnector1">
            <a:avLst/>
          </a:prstGeom>
          <a:noFill/>
          <a:ln w="203200" algn="ctr">
            <a:solidFill>
              <a:schemeClr val="tx1"/>
            </a:solidFill>
            <a:round/>
            <a:headEnd/>
            <a:tailEnd type="triangle" w="med" len="med"/>
          </a:ln>
          <a:effectLst>
            <a:outerShdw dist="25399" dir="2700000" algn="ctr" rotWithShape="0">
              <a:srgbClr val="808080">
                <a:alpha val="46001"/>
              </a:srgbClr>
            </a:outerShdw>
          </a:effectLst>
        </p:spPr>
      </p:cxnSp>
      <p:cxnSp>
        <p:nvCxnSpPr>
          <p:cNvPr id="2" name="Straight Arrow Connector 4"/>
          <p:cNvCxnSpPr>
            <a:cxnSpLocks noChangeShapeType="1"/>
          </p:cNvCxnSpPr>
          <p:nvPr/>
        </p:nvCxnSpPr>
        <p:spPr bwMode="auto">
          <a:xfrm rot="5400000">
            <a:off x="7962900" y="1562100"/>
            <a:ext cx="838200" cy="457200"/>
          </a:xfrm>
          <a:prstGeom prst="straightConnector1">
            <a:avLst/>
          </a:prstGeom>
          <a:noFill/>
          <a:ln w="203200" algn="ctr">
            <a:solidFill>
              <a:schemeClr val="tx1"/>
            </a:solidFill>
            <a:round/>
            <a:headEnd/>
            <a:tailEnd type="triangle" w="med" len="med"/>
          </a:ln>
          <a:effectLst>
            <a:outerShdw dist="25399" dir="2700000" algn="ctr" rotWithShape="0">
              <a:srgbClr val="808080">
                <a:alpha val="46001"/>
              </a:srgbClr>
            </a:outerShdw>
          </a:effectLst>
        </p:spPr>
      </p:cxnSp>
      <p:cxnSp>
        <p:nvCxnSpPr>
          <p:cNvPr id="3" name="Straight Arrow Connector 4"/>
          <p:cNvCxnSpPr>
            <a:cxnSpLocks noChangeShapeType="1"/>
          </p:cNvCxnSpPr>
          <p:nvPr/>
        </p:nvCxnSpPr>
        <p:spPr bwMode="auto">
          <a:xfrm rot="16200000" flipV="1">
            <a:off x="8150225" y="4035425"/>
            <a:ext cx="762000" cy="615950"/>
          </a:xfrm>
          <a:prstGeom prst="straightConnector1">
            <a:avLst/>
          </a:prstGeom>
          <a:noFill/>
          <a:ln w="203200" algn="ctr">
            <a:solidFill>
              <a:schemeClr val="tx1"/>
            </a:solidFill>
            <a:round/>
            <a:headEnd/>
            <a:tailEnd type="triangle" w="med" len="med"/>
          </a:ln>
          <a:effectLst>
            <a:outerShdw dist="25399" dir="2700000" algn="ctr" rotWithShape="0">
              <a:srgbClr val="808080">
                <a:alpha val="46001"/>
              </a:srgbClr>
            </a:outerShdw>
          </a:effectLst>
        </p:spPr>
      </p:cxnSp>
      <p:sp>
        <p:nvSpPr>
          <p:cNvPr id="11" name="TextBox 10"/>
          <p:cNvSpPr txBox="1"/>
          <p:nvPr/>
        </p:nvSpPr>
        <p:spPr>
          <a:xfrm>
            <a:off x="76200" y="101600"/>
            <a:ext cx="4191000" cy="584200"/>
          </a:xfrm>
          <a:prstGeom prst="rect">
            <a:avLst/>
          </a:prstGeom>
          <a:noFill/>
        </p:spPr>
        <p:txBody>
          <a:bodyPr>
            <a:spAutoFit/>
          </a:bodyPr>
          <a:lstStyle/>
          <a:p>
            <a:pPr>
              <a:defRPr/>
            </a:pPr>
            <a:r>
              <a:rPr lang="en-US" sz="3200" b="1" i="1" dirty="0" smtClean="0">
                <a:latin typeface="+mj-lt"/>
              </a:rPr>
              <a:t>LBB Cookie </a:t>
            </a:r>
            <a:r>
              <a:rPr lang="en-US" sz="3200" b="1" i="1" dirty="0">
                <a:latin typeface="+mj-lt"/>
              </a:rPr>
              <a:t>Club</a:t>
            </a:r>
          </a:p>
        </p:txBody>
      </p:sp>
      <p:sp>
        <p:nvSpPr>
          <p:cNvPr id="10" name="TextBox 8"/>
          <p:cNvSpPr txBox="1">
            <a:spLocks noChangeArrowheads="1"/>
          </p:cNvSpPr>
          <p:nvPr/>
        </p:nvSpPr>
        <p:spPr bwMode="auto">
          <a:xfrm>
            <a:off x="5943600" y="6457950"/>
            <a:ext cx="3200400" cy="400050"/>
          </a:xfrm>
          <a:prstGeom prst="rect">
            <a:avLst/>
          </a:prstGeom>
          <a:noFill/>
          <a:ln w="9525">
            <a:noFill/>
            <a:miter lim="800000"/>
            <a:headEnd/>
            <a:tailEnd/>
          </a:ln>
        </p:spPr>
        <p:txBody>
          <a:bodyPr>
            <a:spAutoFit/>
          </a:bodyPr>
          <a:lstStyle/>
          <a:p>
            <a:pPr algn="r">
              <a:defRPr/>
            </a:pPr>
            <a:r>
              <a:rPr lang="en-US" sz="2000" i="1" dirty="0" smtClean="0">
                <a:solidFill>
                  <a:schemeClr val="bg1"/>
                </a:solidFill>
                <a:latin typeface="+mn-lt"/>
              </a:rPr>
              <a:t>2012 </a:t>
            </a:r>
            <a:r>
              <a:rPr lang="en-US" sz="2000" i="1" dirty="0">
                <a:solidFill>
                  <a:schemeClr val="bg1"/>
                </a:solidFill>
                <a:latin typeface="+mn-lt"/>
              </a:rPr>
              <a:t>Cookie Program</a:t>
            </a:r>
          </a:p>
        </p:txBody>
      </p:sp>
      <p:pic>
        <p:nvPicPr>
          <p:cNvPr id="13" name="Picture 14" descr="GiraffeHead.jpg"/>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14" name="Picture 23" descr="GS_100TH_burst.jpg"/>
          <p:cNvPicPr>
            <a:picLocks noChangeAspect="1"/>
          </p:cNvPicPr>
          <p:nvPr/>
        </p:nvPicPr>
        <p:blipFill>
          <a:blip r:embed="rId7"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8" descr="Bar_BluetoGreen.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41987" name="Picture 10" descr="Bar_BluetoGreen.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30724" name="TextBox 8"/>
          <p:cNvSpPr txBox="1">
            <a:spLocks noChangeArrowheads="1"/>
          </p:cNvSpPr>
          <p:nvPr/>
        </p:nvSpPr>
        <p:spPr bwMode="auto">
          <a:xfrm>
            <a:off x="6248400" y="6400800"/>
            <a:ext cx="2849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41989"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41990"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 name="TextBox 9"/>
          <p:cNvSpPr txBox="1"/>
          <p:nvPr/>
        </p:nvSpPr>
        <p:spPr>
          <a:xfrm>
            <a:off x="76200" y="177225"/>
            <a:ext cx="7924800" cy="584775"/>
          </a:xfrm>
          <a:prstGeom prst="rect">
            <a:avLst/>
          </a:prstGeom>
          <a:noFill/>
        </p:spPr>
        <p:txBody>
          <a:bodyPr wrap="square">
            <a:spAutoFit/>
          </a:bodyPr>
          <a:lstStyle/>
          <a:p>
            <a:pPr fontAlgn="auto">
              <a:spcBef>
                <a:spcPts val="0"/>
              </a:spcBef>
              <a:spcAft>
                <a:spcPts val="0"/>
              </a:spcAft>
              <a:defRPr/>
            </a:pPr>
            <a:r>
              <a:rPr lang="en-US" sz="3200" b="1" i="1" dirty="0">
                <a:latin typeface="+mj-lt"/>
                <a:cs typeface="+mn-cs"/>
              </a:rPr>
              <a:t>New </a:t>
            </a:r>
            <a:r>
              <a:rPr lang="en-US" sz="3200" b="1" i="1" dirty="0" smtClean="0">
                <a:latin typeface="+mj-lt"/>
                <a:cs typeface="+mn-cs"/>
              </a:rPr>
              <a:t>100</a:t>
            </a:r>
            <a:r>
              <a:rPr lang="en-US" sz="3200" b="1" i="1" baseline="30000" dirty="0" smtClean="0">
                <a:latin typeface="+mj-lt"/>
                <a:cs typeface="+mn-cs"/>
              </a:rPr>
              <a:t>th</a:t>
            </a:r>
            <a:r>
              <a:rPr lang="en-US" sz="3200" b="1" i="1" dirty="0" smtClean="0">
                <a:latin typeface="+mj-lt"/>
                <a:cs typeface="+mn-cs"/>
              </a:rPr>
              <a:t> Anniversary Cookie!  </a:t>
            </a:r>
            <a:endParaRPr lang="en-US" sz="3200" b="1" i="1" dirty="0">
              <a:latin typeface="+mj-lt"/>
              <a:cs typeface="+mn-cs"/>
            </a:endParaRPr>
          </a:p>
        </p:txBody>
      </p:sp>
      <p:pic>
        <p:nvPicPr>
          <p:cNvPr id="41992" name="Picture 12"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11" name="TextBox 10"/>
          <p:cNvSpPr txBox="1"/>
          <p:nvPr/>
        </p:nvSpPr>
        <p:spPr>
          <a:xfrm>
            <a:off x="990600" y="1219200"/>
            <a:ext cx="7192963" cy="646113"/>
          </a:xfrm>
          <a:prstGeom prst="rect">
            <a:avLst/>
          </a:prstGeom>
          <a:noFill/>
        </p:spPr>
        <p:txBody>
          <a:bodyPr wrap="none">
            <a:spAutoFit/>
          </a:bodyPr>
          <a:lstStyle/>
          <a:p>
            <a:pPr>
              <a:defRPr/>
            </a:pPr>
            <a:r>
              <a:rPr lang="en-US" sz="3600" dirty="0">
                <a:latin typeface="+mj-lt"/>
              </a:rPr>
              <a:t>Celebrating 100 years of Girl Scouting</a:t>
            </a:r>
          </a:p>
        </p:txBody>
      </p:sp>
      <p:pic>
        <p:nvPicPr>
          <p:cNvPr id="41994" name="Picture 11" descr="http://t2.gstatic.com/images?q=tbn:ANd9GcQ6--98pdscDSd8EtgRyboIWH80CNpJhGfSccswNtRFQlPnoDvW"/>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066800" y="1905000"/>
            <a:ext cx="2514600" cy="3709988"/>
          </a:xfrm>
          <a:prstGeom prst="rect">
            <a:avLst/>
          </a:prstGeom>
          <a:noFill/>
          <a:ln w="9525">
            <a:noFill/>
            <a:miter lim="800000"/>
            <a:headEnd/>
            <a:tailEnd/>
          </a:ln>
        </p:spPr>
      </p:pic>
      <p:sp>
        <p:nvSpPr>
          <p:cNvPr id="41995" name="TextBox 11"/>
          <p:cNvSpPr txBox="1">
            <a:spLocks noChangeArrowheads="1"/>
          </p:cNvSpPr>
          <p:nvPr/>
        </p:nvSpPr>
        <p:spPr bwMode="auto">
          <a:xfrm>
            <a:off x="3810000" y="2819400"/>
            <a:ext cx="4724400" cy="1662113"/>
          </a:xfrm>
          <a:prstGeom prst="rect">
            <a:avLst/>
          </a:prstGeom>
          <a:noFill/>
          <a:ln w="9525">
            <a:noFill/>
            <a:miter lim="800000"/>
            <a:headEnd/>
            <a:tailEnd/>
          </a:ln>
        </p:spPr>
        <p:txBody>
          <a:bodyPr>
            <a:spAutoFit/>
          </a:bodyPr>
          <a:lstStyle/>
          <a:p>
            <a:pPr algn="ctr"/>
            <a:r>
              <a:rPr lang="en-US" sz="2800" dirty="0"/>
              <a:t>Cool &amp; Crisp Lemon Cookie that reminds you of a smile if you hold it just right!</a:t>
            </a:r>
          </a:p>
          <a:p>
            <a:pPr algn="ctr"/>
            <a:endParaRPr lang="en-US" dirty="0"/>
          </a:p>
        </p:txBody>
      </p:sp>
      <p:sp>
        <p:nvSpPr>
          <p:cNvPr id="41996" name="TextBox 12"/>
          <p:cNvSpPr txBox="1">
            <a:spLocks noChangeArrowheads="1"/>
          </p:cNvSpPr>
          <p:nvPr/>
        </p:nvSpPr>
        <p:spPr bwMode="auto">
          <a:xfrm>
            <a:off x="4516438" y="4876800"/>
            <a:ext cx="2951162" cy="461963"/>
          </a:xfrm>
          <a:prstGeom prst="rect">
            <a:avLst/>
          </a:prstGeom>
          <a:noFill/>
          <a:ln w="9525">
            <a:noFill/>
            <a:miter lim="800000"/>
            <a:headEnd/>
            <a:tailEnd/>
          </a:ln>
        </p:spPr>
        <p:txBody>
          <a:bodyPr wrap="none">
            <a:spAutoFit/>
          </a:bodyPr>
          <a:lstStyle/>
          <a:p>
            <a:r>
              <a:rPr lang="en-US" sz="2400" b="1" i="1" dirty="0"/>
              <a:t>Still only $4.00/box</a:t>
            </a:r>
          </a:p>
        </p:txBody>
      </p:sp>
      <p:sp>
        <p:nvSpPr>
          <p:cNvPr id="14" name="TextBox 13"/>
          <p:cNvSpPr txBox="1"/>
          <p:nvPr/>
        </p:nvSpPr>
        <p:spPr>
          <a:xfrm>
            <a:off x="1295400" y="5574268"/>
            <a:ext cx="2182008" cy="400110"/>
          </a:xfrm>
          <a:prstGeom prst="rect">
            <a:avLst/>
          </a:prstGeom>
          <a:noFill/>
        </p:spPr>
        <p:txBody>
          <a:bodyPr wrap="none" rtlCol="0">
            <a:spAutoFit/>
          </a:bodyPr>
          <a:lstStyle/>
          <a:p>
            <a:r>
              <a:rPr lang="en-US" sz="2000" dirty="0" smtClean="0"/>
              <a:t>Savannah Smiles</a:t>
            </a:r>
            <a:endParaRPr lang="en-US" sz="200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Bar_PinktoPurple.jpg"/>
          <p:cNvPicPr>
            <a:picLocks/>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15364" name="TextBox 6"/>
          <p:cNvSpPr txBox="1">
            <a:spLocks noChangeArrowheads="1"/>
          </p:cNvSpPr>
          <p:nvPr/>
        </p:nvSpPr>
        <p:spPr bwMode="auto">
          <a:xfrm>
            <a:off x="5791200" y="2057400"/>
            <a:ext cx="3505200" cy="708025"/>
          </a:xfrm>
          <a:prstGeom prst="rect">
            <a:avLst/>
          </a:prstGeom>
          <a:noFill/>
          <a:ln w="9525">
            <a:noFill/>
            <a:miter lim="800000"/>
            <a:headEnd/>
            <a:tailEnd/>
          </a:ln>
        </p:spPr>
        <p:txBody>
          <a:bodyPr>
            <a:spAutoFit/>
          </a:bodyPr>
          <a:lstStyle/>
          <a:p>
            <a:r>
              <a:rPr lang="en-US" sz="4000" dirty="0">
                <a:latin typeface="Comic Sans MS" pitchFamily="66" charset="0"/>
              </a:rPr>
              <a:t> </a:t>
            </a:r>
          </a:p>
        </p:txBody>
      </p:sp>
      <p:sp>
        <p:nvSpPr>
          <p:cNvPr id="6" name="TextBox 5"/>
          <p:cNvSpPr txBox="1"/>
          <p:nvPr/>
        </p:nvSpPr>
        <p:spPr>
          <a:xfrm>
            <a:off x="0" y="-228600"/>
            <a:ext cx="7848600" cy="1015663"/>
          </a:xfrm>
          <a:prstGeom prst="rect">
            <a:avLst/>
          </a:prstGeom>
          <a:noFill/>
        </p:spPr>
        <p:txBody>
          <a:bodyPr wrap="square" rtlCol="0">
            <a:spAutoFit/>
          </a:bodyPr>
          <a:lstStyle/>
          <a:p>
            <a:r>
              <a:rPr lang="en-US" sz="3200" b="1" i="1" dirty="0" smtClean="0">
                <a:latin typeface="+mj-lt"/>
              </a:rPr>
              <a:t>Cookies</a:t>
            </a:r>
            <a:r>
              <a:rPr lang="en-US" sz="6000" dirty="0" smtClean="0">
                <a:latin typeface="+mn-lt"/>
              </a:rPr>
              <a:t> </a:t>
            </a:r>
            <a:r>
              <a:rPr lang="en-US" sz="2800" i="1" dirty="0" smtClean="0">
                <a:latin typeface="+mn-lt"/>
              </a:rPr>
              <a:t>(</a:t>
            </a:r>
            <a:r>
              <a:rPr lang="en-US" sz="2400" i="1" dirty="0" smtClean="0">
                <a:latin typeface="+mn-lt"/>
              </a:rPr>
              <a:t>Page 12, Troop Guide</a:t>
            </a:r>
            <a:r>
              <a:rPr lang="en-US" sz="2800" i="1" dirty="0" smtClean="0">
                <a:latin typeface="+mn-lt"/>
              </a:rPr>
              <a:t>)</a:t>
            </a:r>
            <a:endParaRPr lang="en-US" sz="6000" i="1" dirty="0">
              <a:latin typeface="+mn-lt"/>
            </a:endParaRPr>
          </a:p>
        </p:txBody>
      </p:sp>
      <p:pic>
        <p:nvPicPr>
          <p:cNvPr id="9" name="Picture 8" descr="Do-si-dos_PKG.jpg"/>
          <p:cNvPicPr/>
          <p:nvPr/>
        </p:nvPicPr>
        <p:blipFill>
          <a:blip r:embed="rId4" cstate="print">
            <a:clrChange>
              <a:clrFrom>
                <a:srgbClr val="FFFFFF"/>
              </a:clrFrom>
              <a:clrTo>
                <a:srgbClr val="FFFFFF">
                  <a:alpha val="0"/>
                </a:srgbClr>
              </a:clrTo>
            </a:clrChange>
          </a:blip>
          <a:stretch>
            <a:fillRect/>
          </a:stretch>
        </p:blipFill>
        <p:spPr>
          <a:xfrm>
            <a:off x="152400" y="990600"/>
            <a:ext cx="1313290" cy="1905000"/>
          </a:xfrm>
          <a:prstGeom prst="rect">
            <a:avLst/>
          </a:prstGeom>
        </p:spPr>
      </p:pic>
      <p:pic>
        <p:nvPicPr>
          <p:cNvPr id="10" name="Picture 9" descr="Dulce_PKG.jpg"/>
          <p:cNvPicPr/>
          <p:nvPr/>
        </p:nvPicPr>
        <p:blipFill>
          <a:blip r:embed="rId5" cstate="print">
            <a:clrChange>
              <a:clrFrom>
                <a:srgbClr val="FFFEFF"/>
              </a:clrFrom>
              <a:clrTo>
                <a:srgbClr val="FFFEFF">
                  <a:alpha val="0"/>
                </a:srgbClr>
              </a:clrTo>
            </a:clrChange>
          </a:blip>
          <a:stretch>
            <a:fillRect/>
          </a:stretch>
        </p:blipFill>
        <p:spPr>
          <a:xfrm>
            <a:off x="1752600" y="3886200"/>
            <a:ext cx="1143000" cy="1981200"/>
          </a:xfrm>
          <a:prstGeom prst="rect">
            <a:avLst/>
          </a:prstGeom>
        </p:spPr>
      </p:pic>
      <p:pic>
        <p:nvPicPr>
          <p:cNvPr id="11" name="Picture 10" descr="Samoas_PKG.jpg"/>
          <p:cNvPicPr/>
          <p:nvPr/>
        </p:nvPicPr>
        <p:blipFill>
          <a:blip r:embed="rId6" cstate="print">
            <a:clrChange>
              <a:clrFrom>
                <a:srgbClr val="FFFFFD"/>
              </a:clrFrom>
              <a:clrTo>
                <a:srgbClr val="FFFFFD">
                  <a:alpha val="0"/>
                </a:srgbClr>
              </a:clrTo>
            </a:clrChange>
          </a:blip>
          <a:stretch>
            <a:fillRect/>
          </a:stretch>
        </p:blipFill>
        <p:spPr>
          <a:xfrm>
            <a:off x="4572000" y="990600"/>
            <a:ext cx="1219200" cy="1905000"/>
          </a:xfrm>
          <a:prstGeom prst="rect">
            <a:avLst/>
          </a:prstGeom>
        </p:spPr>
      </p:pic>
      <p:pic>
        <p:nvPicPr>
          <p:cNvPr id="12" name="Picture 11" descr="Tagalongs_PKG.jpg"/>
          <p:cNvPicPr/>
          <p:nvPr/>
        </p:nvPicPr>
        <p:blipFill>
          <a:blip r:embed="rId7" cstate="print">
            <a:clrChange>
              <a:clrFrom>
                <a:srgbClr val="FFFFFF"/>
              </a:clrFrom>
              <a:clrTo>
                <a:srgbClr val="FFFFFF">
                  <a:alpha val="0"/>
                </a:srgbClr>
              </a:clrTo>
            </a:clrChange>
          </a:blip>
          <a:stretch>
            <a:fillRect/>
          </a:stretch>
        </p:blipFill>
        <p:spPr>
          <a:xfrm>
            <a:off x="3200400" y="3810000"/>
            <a:ext cx="1371600" cy="1905000"/>
          </a:xfrm>
          <a:prstGeom prst="rect">
            <a:avLst/>
          </a:prstGeom>
        </p:spPr>
      </p:pic>
      <p:pic>
        <p:nvPicPr>
          <p:cNvPr id="13" name="Picture 12" descr="ThinMints_PKG.jpg"/>
          <p:cNvPicPr/>
          <p:nvPr/>
        </p:nvPicPr>
        <p:blipFill>
          <a:blip r:embed="rId8" cstate="print">
            <a:clrChange>
              <a:clrFrom>
                <a:srgbClr val="FFFFFF"/>
              </a:clrFrom>
              <a:clrTo>
                <a:srgbClr val="FFFFFF">
                  <a:alpha val="0"/>
                </a:srgbClr>
              </a:clrTo>
            </a:clrChange>
          </a:blip>
          <a:stretch>
            <a:fillRect/>
          </a:stretch>
        </p:blipFill>
        <p:spPr>
          <a:xfrm>
            <a:off x="3048000" y="990600"/>
            <a:ext cx="1295400" cy="1905000"/>
          </a:xfrm>
          <a:prstGeom prst="rect">
            <a:avLst/>
          </a:prstGeom>
        </p:spPr>
      </p:pic>
      <p:pic>
        <p:nvPicPr>
          <p:cNvPr id="14" name="Picture 13" descr="TUBM_PKG.jpg"/>
          <p:cNvPicPr/>
          <p:nvPr/>
        </p:nvPicPr>
        <p:blipFill>
          <a:blip r:embed="rId9" cstate="print">
            <a:clrChange>
              <a:clrFrom>
                <a:srgbClr val="FFFCFF"/>
              </a:clrFrom>
              <a:clrTo>
                <a:srgbClr val="FFFCFF">
                  <a:alpha val="0"/>
                </a:srgbClr>
              </a:clrTo>
            </a:clrChange>
          </a:blip>
          <a:stretch>
            <a:fillRect/>
          </a:stretch>
        </p:blipFill>
        <p:spPr>
          <a:xfrm>
            <a:off x="228600" y="3581400"/>
            <a:ext cx="1066800" cy="2057400"/>
          </a:xfrm>
          <a:prstGeom prst="rect">
            <a:avLst/>
          </a:prstGeom>
        </p:spPr>
      </p:pic>
      <p:pic>
        <p:nvPicPr>
          <p:cNvPr id="15" name="Picture 14" descr="Trefoils_PKG.jpg"/>
          <p:cNvPicPr/>
          <p:nvPr/>
        </p:nvPicPr>
        <p:blipFill>
          <a:blip r:embed="rId10" cstate="print">
            <a:clrChange>
              <a:clrFrom>
                <a:srgbClr val="FFFFFF"/>
              </a:clrFrom>
              <a:clrTo>
                <a:srgbClr val="FFFFFF">
                  <a:alpha val="0"/>
                </a:srgbClr>
              </a:clrTo>
            </a:clrChange>
          </a:blip>
          <a:stretch>
            <a:fillRect/>
          </a:stretch>
        </p:blipFill>
        <p:spPr>
          <a:xfrm>
            <a:off x="1676400" y="990600"/>
            <a:ext cx="1219200" cy="1905000"/>
          </a:xfrm>
          <a:prstGeom prst="rect">
            <a:avLst/>
          </a:prstGeom>
        </p:spPr>
      </p:pic>
      <p:pic>
        <p:nvPicPr>
          <p:cNvPr id="17" name="Picture 8" descr="Bar_BluetoGreen.jpg"/>
          <p:cNvPicPr>
            <a:picLocks/>
          </p:cNvPicPr>
          <p:nvPr/>
        </p:nvPicPr>
        <p:blipFill>
          <a:blip r:embed="rId11" cstate="print"/>
          <a:srcRect/>
          <a:stretch>
            <a:fillRect/>
          </a:stretch>
        </p:blipFill>
        <p:spPr bwMode="auto">
          <a:xfrm>
            <a:off x="0" y="6400800"/>
            <a:ext cx="9144000" cy="457200"/>
          </a:xfrm>
          <a:prstGeom prst="rect">
            <a:avLst/>
          </a:prstGeom>
          <a:noFill/>
          <a:ln w="9525">
            <a:noFill/>
            <a:miter lim="800000"/>
            <a:headEnd/>
            <a:tailEnd/>
          </a:ln>
        </p:spPr>
      </p:pic>
      <p:pic>
        <p:nvPicPr>
          <p:cNvPr id="19" name="Picture 23" descr="GS_100TH_burst.jpg"/>
          <p:cNvPicPr>
            <a:picLocks noChangeAspect="1"/>
          </p:cNvPicPr>
          <p:nvPr/>
        </p:nvPicPr>
        <p:blipFill>
          <a:blip r:embed="rId12"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sp>
        <p:nvSpPr>
          <p:cNvPr id="20" name="TextBox 8"/>
          <p:cNvSpPr txBox="1">
            <a:spLocks noChangeArrowheads="1"/>
          </p:cNvSpPr>
          <p:nvPr/>
        </p:nvSpPr>
        <p:spPr bwMode="auto">
          <a:xfrm>
            <a:off x="6248400" y="6400800"/>
            <a:ext cx="2849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sp>
        <p:nvSpPr>
          <p:cNvPr id="21" name="TextBox 20"/>
          <p:cNvSpPr txBox="1"/>
          <p:nvPr/>
        </p:nvSpPr>
        <p:spPr>
          <a:xfrm>
            <a:off x="5410200" y="1447800"/>
            <a:ext cx="3352800" cy="4493538"/>
          </a:xfrm>
          <a:prstGeom prst="rect">
            <a:avLst/>
          </a:prstGeom>
          <a:noFill/>
          <a:ln cmpd="sng">
            <a:solidFill>
              <a:schemeClr val="tx2">
                <a:lumMod val="75000"/>
              </a:schemeClr>
            </a:solidFill>
          </a:ln>
        </p:spPr>
        <p:txBody>
          <a:bodyPr wrap="square" rtlCol="0">
            <a:spAutoFit/>
          </a:bodyPr>
          <a:lstStyle/>
          <a:p>
            <a:pPr algn="ctr"/>
            <a:r>
              <a:rPr lang="en-US" sz="2400" b="1" dirty="0" smtClean="0"/>
              <a:t>Troop Proceeds:</a:t>
            </a:r>
          </a:p>
          <a:p>
            <a:pPr algn="ctr"/>
            <a:r>
              <a:rPr lang="en-US" sz="2400" dirty="0" smtClean="0"/>
              <a:t>75 cents/box</a:t>
            </a:r>
          </a:p>
          <a:p>
            <a:pPr algn="ctr"/>
            <a:endParaRPr lang="en-US" sz="1000" dirty="0" smtClean="0"/>
          </a:p>
          <a:p>
            <a:pPr algn="ctr"/>
            <a:r>
              <a:rPr lang="en-US" sz="2400" b="1" dirty="0" smtClean="0"/>
              <a:t>Opt Out Option: </a:t>
            </a:r>
          </a:p>
          <a:p>
            <a:pPr algn="ctr"/>
            <a:r>
              <a:rPr lang="en-US" sz="2000" dirty="0" smtClean="0">
                <a:solidFill>
                  <a:srgbClr val="FF0000"/>
                </a:solidFill>
              </a:rPr>
              <a:t>Cadette, Senior or, Ambassador Troops only</a:t>
            </a:r>
          </a:p>
          <a:p>
            <a:pPr algn="ctr"/>
            <a:r>
              <a:rPr lang="en-US" sz="2400" dirty="0" smtClean="0"/>
              <a:t>5 cents/box</a:t>
            </a:r>
          </a:p>
          <a:p>
            <a:pPr algn="ctr"/>
            <a:endParaRPr lang="en-US" sz="2400" dirty="0" smtClean="0"/>
          </a:p>
          <a:p>
            <a:pPr algn="ctr"/>
            <a:r>
              <a:rPr lang="en-US" sz="2000" dirty="0" smtClean="0"/>
              <a:t>Opt outs are still eligible for:</a:t>
            </a:r>
          </a:p>
          <a:p>
            <a:pPr algn="ctr"/>
            <a:r>
              <a:rPr lang="en-US" sz="2400" dirty="0" smtClean="0"/>
              <a:t>All patches</a:t>
            </a:r>
          </a:p>
          <a:p>
            <a:pPr algn="ctr"/>
            <a:r>
              <a:rPr lang="en-US" sz="2400" dirty="0" smtClean="0"/>
              <a:t>Tote incentive</a:t>
            </a:r>
          </a:p>
          <a:p>
            <a:pPr algn="ctr"/>
            <a:r>
              <a:rPr lang="en-US" sz="2400" dirty="0" smtClean="0"/>
              <a:t>Club 500 &amp; Elite 1000</a:t>
            </a:r>
          </a:p>
          <a:p>
            <a:pPr algn="ctr"/>
            <a:r>
              <a:rPr lang="en-US" sz="2400" dirty="0" smtClean="0"/>
              <a:t>Top 100</a:t>
            </a:r>
            <a:endParaRPr lang="en-US" sz="2400" dirty="0"/>
          </a:p>
        </p:txBody>
      </p:sp>
      <p:sp>
        <p:nvSpPr>
          <p:cNvPr id="22" name="TextBox 21"/>
          <p:cNvSpPr txBox="1"/>
          <p:nvPr/>
        </p:nvSpPr>
        <p:spPr>
          <a:xfrm>
            <a:off x="152400" y="2895600"/>
            <a:ext cx="1295400" cy="369332"/>
          </a:xfrm>
          <a:prstGeom prst="rect">
            <a:avLst/>
          </a:prstGeom>
          <a:noFill/>
        </p:spPr>
        <p:txBody>
          <a:bodyPr wrap="square" rtlCol="0">
            <a:spAutoFit/>
          </a:bodyPr>
          <a:lstStyle/>
          <a:p>
            <a:r>
              <a:rPr lang="en-US" dirty="0" smtClean="0"/>
              <a:t>Do Si Dos</a:t>
            </a:r>
            <a:endParaRPr lang="en-US" dirty="0"/>
          </a:p>
        </p:txBody>
      </p:sp>
      <p:sp>
        <p:nvSpPr>
          <p:cNvPr id="23" name="TextBox 22"/>
          <p:cNvSpPr txBox="1"/>
          <p:nvPr/>
        </p:nvSpPr>
        <p:spPr>
          <a:xfrm>
            <a:off x="1752600" y="2971800"/>
            <a:ext cx="1295400" cy="369332"/>
          </a:xfrm>
          <a:prstGeom prst="rect">
            <a:avLst/>
          </a:prstGeom>
          <a:noFill/>
        </p:spPr>
        <p:txBody>
          <a:bodyPr wrap="square" rtlCol="0">
            <a:spAutoFit/>
          </a:bodyPr>
          <a:lstStyle/>
          <a:p>
            <a:r>
              <a:rPr lang="en-US" dirty="0" smtClean="0"/>
              <a:t>Trefoils</a:t>
            </a:r>
            <a:endParaRPr lang="en-US" dirty="0"/>
          </a:p>
        </p:txBody>
      </p:sp>
      <p:sp>
        <p:nvSpPr>
          <p:cNvPr id="24" name="TextBox 23"/>
          <p:cNvSpPr txBox="1"/>
          <p:nvPr/>
        </p:nvSpPr>
        <p:spPr>
          <a:xfrm>
            <a:off x="3124200" y="2895600"/>
            <a:ext cx="1295400" cy="369332"/>
          </a:xfrm>
          <a:prstGeom prst="rect">
            <a:avLst/>
          </a:prstGeom>
          <a:noFill/>
        </p:spPr>
        <p:txBody>
          <a:bodyPr wrap="square" rtlCol="0">
            <a:spAutoFit/>
          </a:bodyPr>
          <a:lstStyle/>
          <a:p>
            <a:r>
              <a:rPr lang="en-US" dirty="0" smtClean="0"/>
              <a:t>Thin Mints</a:t>
            </a:r>
            <a:endParaRPr lang="en-US" dirty="0"/>
          </a:p>
        </p:txBody>
      </p:sp>
      <p:sp>
        <p:nvSpPr>
          <p:cNvPr id="25" name="TextBox 24"/>
          <p:cNvSpPr txBox="1"/>
          <p:nvPr/>
        </p:nvSpPr>
        <p:spPr>
          <a:xfrm>
            <a:off x="4572000" y="2895600"/>
            <a:ext cx="1295400" cy="369332"/>
          </a:xfrm>
          <a:prstGeom prst="rect">
            <a:avLst/>
          </a:prstGeom>
          <a:noFill/>
        </p:spPr>
        <p:txBody>
          <a:bodyPr wrap="square" rtlCol="0">
            <a:spAutoFit/>
          </a:bodyPr>
          <a:lstStyle/>
          <a:p>
            <a:r>
              <a:rPr lang="en-US" dirty="0" smtClean="0"/>
              <a:t>Samoas</a:t>
            </a:r>
            <a:endParaRPr lang="en-US" dirty="0"/>
          </a:p>
        </p:txBody>
      </p:sp>
      <p:sp>
        <p:nvSpPr>
          <p:cNvPr id="26" name="TextBox 25"/>
          <p:cNvSpPr txBox="1"/>
          <p:nvPr/>
        </p:nvSpPr>
        <p:spPr>
          <a:xfrm>
            <a:off x="3352800" y="5715000"/>
            <a:ext cx="1295400" cy="369332"/>
          </a:xfrm>
          <a:prstGeom prst="rect">
            <a:avLst/>
          </a:prstGeom>
          <a:noFill/>
        </p:spPr>
        <p:txBody>
          <a:bodyPr wrap="square" rtlCol="0">
            <a:spAutoFit/>
          </a:bodyPr>
          <a:lstStyle/>
          <a:p>
            <a:r>
              <a:rPr lang="en-US" dirty="0" smtClean="0"/>
              <a:t>Tagalongs</a:t>
            </a:r>
            <a:endParaRPr lang="en-US" dirty="0"/>
          </a:p>
        </p:txBody>
      </p:sp>
      <p:sp>
        <p:nvSpPr>
          <p:cNvPr id="27" name="TextBox 26"/>
          <p:cNvSpPr txBox="1"/>
          <p:nvPr/>
        </p:nvSpPr>
        <p:spPr>
          <a:xfrm>
            <a:off x="-76200" y="5715000"/>
            <a:ext cx="1524000" cy="646331"/>
          </a:xfrm>
          <a:prstGeom prst="rect">
            <a:avLst/>
          </a:prstGeom>
          <a:noFill/>
        </p:spPr>
        <p:txBody>
          <a:bodyPr wrap="square" rtlCol="0">
            <a:spAutoFit/>
          </a:bodyPr>
          <a:lstStyle/>
          <a:p>
            <a:pPr algn="ctr"/>
            <a:r>
              <a:rPr lang="en-US" dirty="0" smtClean="0"/>
              <a:t>Thank U Berry Munch</a:t>
            </a:r>
            <a:endParaRPr lang="en-US" dirty="0"/>
          </a:p>
        </p:txBody>
      </p:sp>
      <p:sp>
        <p:nvSpPr>
          <p:cNvPr id="28" name="TextBox 27"/>
          <p:cNvSpPr txBox="1"/>
          <p:nvPr/>
        </p:nvSpPr>
        <p:spPr>
          <a:xfrm>
            <a:off x="1447800" y="5867400"/>
            <a:ext cx="1828800" cy="369332"/>
          </a:xfrm>
          <a:prstGeom prst="rect">
            <a:avLst/>
          </a:prstGeom>
          <a:noFill/>
        </p:spPr>
        <p:txBody>
          <a:bodyPr wrap="square" rtlCol="0">
            <a:spAutoFit/>
          </a:bodyPr>
          <a:lstStyle/>
          <a:p>
            <a:r>
              <a:rPr lang="en-US" dirty="0" smtClean="0"/>
              <a:t>Dulce De Leche</a:t>
            </a:r>
            <a:endParaRPr lang="en-US" dirty="0"/>
          </a:p>
        </p:txBody>
      </p:sp>
      <p:pic>
        <p:nvPicPr>
          <p:cNvPr id="29" name="Picture 12" descr="GiraffeHead.jpg"/>
          <p:cNvPicPr>
            <a:picLocks noChangeAspect="1"/>
          </p:cNvPicPr>
          <p:nvPr/>
        </p:nvPicPr>
        <p:blipFill>
          <a:blip r:embed="rId13"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descr="Bar_PurpletoBlu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14" name="Picture 8" descr="Bar_PurpletoBlu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6148" name="TextBox 4"/>
          <p:cNvSpPr txBox="1">
            <a:spLocks noChangeArrowheads="1"/>
          </p:cNvSpPr>
          <p:nvPr/>
        </p:nvSpPr>
        <p:spPr bwMode="auto">
          <a:xfrm>
            <a:off x="1066800" y="1143000"/>
            <a:ext cx="2743200" cy="523875"/>
          </a:xfrm>
          <a:prstGeom prst="rect">
            <a:avLst/>
          </a:prstGeom>
          <a:noFill/>
          <a:ln w="9525">
            <a:noFill/>
            <a:miter lim="800000"/>
            <a:headEnd/>
            <a:tailEnd/>
          </a:ln>
        </p:spPr>
        <p:txBody>
          <a:bodyPr>
            <a:spAutoFit/>
          </a:bodyPr>
          <a:lstStyle/>
          <a:p>
            <a:pPr>
              <a:defRPr/>
            </a:pPr>
            <a:endParaRPr lang="en-US" sz="2800" dirty="0">
              <a:latin typeface="+mn-lt"/>
            </a:endParaRPr>
          </a:p>
        </p:txBody>
      </p:sp>
      <p:sp>
        <p:nvSpPr>
          <p:cNvPr id="8" name="TextBox 4"/>
          <p:cNvSpPr txBox="1">
            <a:spLocks noChangeArrowheads="1"/>
          </p:cNvSpPr>
          <p:nvPr/>
        </p:nvSpPr>
        <p:spPr bwMode="auto">
          <a:xfrm>
            <a:off x="4038600" y="1143000"/>
            <a:ext cx="4648200" cy="523875"/>
          </a:xfrm>
          <a:prstGeom prst="rect">
            <a:avLst/>
          </a:prstGeom>
          <a:noFill/>
          <a:ln w="9525">
            <a:noFill/>
            <a:miter lim="800000"/>
            <a:headEnd/>
            <a:tailEnd/>
          </a:ln>
        </p:spPr>
        <p:txBody>
          <a:bodyPr>
            <a:spAutoFit/>
          </a:bodyPr>
          <a:lstStyle/>
          <a:p>
            <a:pPr>
              <a:defRPr/>
            </a:pPr>
            <a:endParaRPr lang="en-US" sz="2800" dirty="0">
              <a:latin typeface="+mn-lt"/>
            </a:endParaRPr>
          </a:p>
        </p:txBody>
      </p:sp>
      <p:sp>
        <p:nvSpPr>
          <p:cNvPr id="12" name="TextBox 11"/>
          <p:cNvSpPr txBox="1"/>
          <p:nvPr/>
        </p:nvSpPr>
        <p:spPr>
          <a:xfrm>
            <a:off x="76200" y="101600"/>
            <a:ext cx="6400800" cy="584200"/>
          </a:xfrm>
          <a:prstGeom prst="rect">
            <a:avLst/>
          </a:prstGeom>
          <a:noFill/>
        </p:spPr>
        <p:txBody>
          <a:bodyPr>
            <a:spAutoFit/>
          </a:bodyPr>
          <a:lstStyle/>
          <a:p>
            <a:pPr>
              <a:defRPr/>
            </a:pPr>
            <a:r>
              <a:rPr lang="en-US" sz="3200" b="1" i="1" dirty="0">
                <a:latin typeface="+mj-lt"/>
              </a:rPr>
              <a:t>Critical Dates </a:t>
            </a:r>
            <a:r>
              <a:rPr lang="en-US" sz="2400" b="1" i="1" dirty="0">
                <a:latin typeface="+mj-lt"/>
              </a:rPr>
              <a:t>(Page </a:t>
            </a:r>
            <a:r>
              <a:rPr lang="en-US" sz="2400" b="1" i="1" dirty="0" smtClean="0">
                <a:latin typeface="+mj-lt"/>
              </a:rPr>
              <a:t>2, </a:t>
            </a:r>
            <a:r>
              <a:rPr lang="en-US" sz="2400" b="1" i="1" dirty="0">
                <a:latin typeface="+mj-lt"/>
              </a:rPr>
              <a:t>Troop Guide)</a:t>
            </a:r>
          </a:p>
        </p:txBody>
      </p:sp>
      <p:sp>
        <p:nvSpPr>
          <p:cNvPr id="13" name="TextBox 8"/>
          <p:cNvSpPr txBox="1">
            <a:spLocks noChangeArrowheads="1"/>
          </p:cNvSpPr>
          <p:nvPr/>
        </p:nvSpPr>
        <p:spPr bwMode="auto">
          <a:xfrm>
            <a:off x="5943600" y="6457950"/>
            <a:ext cx="3200400" cy="400050"/>
          </a:xfrm>
          <a:prstGeom prst="rect">
            <a:avLst/>
          </a:prstGeom>
          <a:noFill/>
          <a:ln w="9525">
            <a:noFill/>
            <a:miter lim="800000"/>
            <a:headEnd/>
            <a:tailEnd/>
          </a:ln>
        </p:spPr>
        <p:txBody>
          <a:bodyPr>
            <a:spAutoFit/>
          </a:bodyPr>
          <a:lstStyle/>
          <a:p>
            <a:pPr algn="r">
              <a:defRPr/>
            </a:pPr>
            <a:r>
              <a:rPr lang="en-US" sz="2000" i="1" dirty="0" smtClean="0">
                <a:latin typeface="+mn-lt"/>
              </a:rPr>
              <a:t>2012 </a:t>
            </a:r>
            <a:r>
              <a:rPr lang="en-US" sz="2000" i="1" dirty="0">
                <a:latin typeface="+mn-lt"/>
              </a:rPr>
              <a:t>Cookie Program</a:t>
            </a:r>
          </a:p>
        </p:txBody>
      </p:sp>
      <p:sp>
        <p:nvSpPr>
          <p:cNvPr id="7179" name="Rectangle 13"/>
          <p:cNvSpPr>
            <a:spLocks noChangeArrowheads="1"/>
          </p:cNvSpPr>
          <p:nvPr/>
        </p:nvSpPr>
        <p:spPr bwMode="auto">
          <a:xfrm>
            <a:off x="304800" y="1143000"/>
            <a:ext cx="8610600" cy="4524315"/>
          </a:xfrm>
          <a:prstGeom prst="rect">
            <a:avLst/>
          </a:prstGeom>
          <a:noFill/>
          <a:ln w="9525">
            <a:noFill/>
            <a:miter lim="800000"/>
            <a:headEnd/>
            <a:tailEnd/>
          </a:ln>
        </p:spPr>
        <p:txBody>
          <a:bodyPr wrap="square">
            <a:spAutoFit/>
          </a:bodyPr>
          <a:lstStyle/>
          <a:p>
            <a:pPr>
              <a:tabLst>
                <a:tab pos="5029200" algn="l"/>
              </a:tabLst>
            </a:pPr>
            <a:r>
              <a:rPr lang="en-US" sz="2400" b="1" dirty="0" smtClean="0"/>
              <a:t>Initial Order taking begins	January 20</a:t>
            </a:r>
            <a:endParaRPr lang="en-US" sz="2400" b="1" dirty="0"/>
          </a:p>
          <a:p>
            <a:pPr>
              <a:tabLst>
                <a:tab pos="5029200" algn="l"/>
              </a:tabLst>
            </a:pPr>
            <a:r>
              <a:rPr lang="en-US" sz="2400" b="1" dirty="0" smtClean="0"/>
              <a:t>Booth </a:t>
            </a:r>
            <a:r>
              <a:rPr lang="en-US" sz="2400" b="1" dirty="0"/>
              <a:t>Scheduler </a:t>
            </a:r>
            <a:r>
              <a:rPr lang="en-US" sz="2400" b="1" dirty="0" smtClean="0"/>
              <a:t>opens</a:t>
            </a:r>
            <a:r>
              <a:rPr lang="en-US" sz="2400" b="1" dirty="0"/>
              <a:t>	</a:t>
            </a:r>
            <a:r>
              <a:rPr lang="en-US" sz="2400" b="1" dirty="0" smtClean="0"/>
              <a:t>January 29 </a:t>
            </a:r>
            <a:r>
              <a:rPr lang="en-US" sz="2400" dirty="0" smtClean="0"/>
              <a:t>(6:30 pm)</a:t>
            </a:r>
          </a:p>
          <a:p>
            <a:pPr>
              <a:tabLst>
                <a:tab pos="5029200" algn="l"/>
              </a:tabLst>
            </a:pPr>
            <a:r>
              <a:rPr lang="en-US" sz="2400" b="1" dirty="0" smtClean="0"/>
              <a:t>Initial Order Due in eBudde	February 5 </a:t>
            </a:r>
            <a:r>
              <a:rPr lang="en-US" sz="2400" dirty="0" smtClean="0"/>
              <a:t>(11:30 pm)</a:t>
            </a:r>
          </a:p>
          <a:p>
            <a:pPr>
              <a:tabLst>
                <a:tab pos="5029200" algn="l"/>
              </a:tabLst>
            </a:pPr>
            <a:r>
              <a:rPr lang="en-US" sz="2400" dirty="0" smtClean="0"/>
              <a:t>Initial Order Delivery </a:t>
            </a:r>
            <a:r>
              <a:rPr lang="en-US" sz="2400" dirty="0"/>
              <a:t>	</a:t>
            </a:r>
            <a:r>
              <a:rPr lang="en-US" sz="2400" dirty="0" smtClean="0"/>
              <a:t>February 23-28</a:t>
            </a:r>
            <a:endParaRPr lang="en-US" sz="2400" dirty="0"/>
          </a:p>
          <a:p>
            <a:pPr>
              <a:tabLst>
                <a:tab pos="5029200" algn="l"/>
              </a:tabLst>
            </a:pPr>
            <a:r>
              <a:rPr lang="en-US" sz="2400" b="1" dirty="0"/>
              <a:t>Cupboards </a:t>
            </a:r>
            <a:r>
              <a:rPr lang="en-US" sz="2400" b="1" dirty="0" smtClean="0"/>
              <a:t>open</a:t>
            </a:r>
            <a:r>
              <a:rPr lang="en-US" sz="2400" b="1" dirty="0"/>
              <a:t>	</a:t>
            </a:r>
            <a:r>
              <a:rPr lang="en-US" sz="2400" b="1" dirty="0" smtClean="0"/>
              <a:t>March 1</a:t>
            </a:r>
            <a:endParaRPr lang="en-US" sz="2400" b="1" dirty="0"/>
          </a:p>
          <a:p>
            <a:pPr>
              <a:tabLst>
                <a:tab pos="5029200" algn="l"/>
              </a:tabLst>
            </a:pPr>
            <a:r>
              <a:rPr lang="en-US" sz="2400" b="1" dirty="0"/>
              <a:t>Boothing	</a:t>
            </a:r>
            <a:r>
              <a:rPr lang="en-US" sz="2400" b="1" dirty="0" smtClean="0"/>
              <a:t>March 2-25</a:t>
            </a:r>
            <a:endParaRPr lang="en-US" sz="2400" b="1" dirty="0"/>
          </a:p>
          <a:p>
            <a:pPr>
              <a:tabLst>
                <a:tab pos="5029200" algn="l"/>
              </a:tabLst>
            </a:pPr>
            <a:r>
              <a:rPr lang="en-US" sz="2400" dirty="0"/>
              <a:t>Cases only at </a:t>
            </a:r>
            <a:r>
              <a:rPr lang="en-US" sz="2400" dirty="0" smtClean="0"/>
              <a:t>cupboard</a:t>
            </a:r>
            <a:r>
              <a:rPr lang="en-US" sz="2400" dirty="0"/>
              <a:t>	</a:t>
            </a:r>
            <a:r>
              <a:rPr lang="en-US" sz="2400" dirty="0" smtClean="0"/>
              <a:t>March 2-14</a:t>
            </a:r>
            <a:endParaRPr lang="en-US" sz="2400" dirty="0"/>
          </a:p>
          <a:p>
            <a:pPr>
              <a:tabLst>
                <a:tab pos="5029200" algn="l"/>
              </a:tabLst>
            </a:pPr>
            <a:r>
              <a:rPr lang="en-US" sz="2400" dirty="0"/>
              <a:t>Cupboard </a:t>
            </a:r>
            <a:r>
              <a:rPr lang="en-US" sz="2400" dirty="0" smtClean="0"/>
              <a:t>even exchanges</a:t>
            </a:r>
            <a:r>
              <a:rPr lang="en-US" sz="2400" dirty="0"/>
              <a:t>	March </a:t>
            </a:r>
            <a:r>
              <a:rPr lang="en-US" sz="2400" dirty="0" smtClean="0"/>
              <a:t>15-22</a:t>
            </a:r>
          </a:p>
          <a:p>
            <a:pPr>
              <a:tabLst>
                <a:tab pos="5029200" algn="l"/>
              </a:tabLst>
            </a:pPr>
            <a:r>
              <a:rPr lang="en-US" sz="2400" dirty="0" smtClean="0"/>
              <a:t>First ACH Debit	March 14</a:t>
            </a:r>
          </a:p>
          <a:p>
            <a:pPr>
              <a:tabLst>
                <a:tab pos="5029200" algn="l"/>
              </a:tabLst>
            </a:pPr>
            <a:r>
              <a:rPr lang="en-US" sz="2400" b="1" dirty="0" smtClean="0"/>
              <a:t>Program ends	March 25</a:t>
            </a:r>
            <a:endParaRPr lang="en-US" sz="2400" b="1" dirty="0"/>
          </a:p>
          <a:p>
            <a:pPr>
              <a:tabLst>
                <a:tab pos="5029200" algn="l"/>
              </a:tabLst>
            </a:pPr>
            <a:r>
              <a:rPr lang="en-US" sz="2400" dirty="0" smtClean="0"/>
              <a:t>Finalize transactions/recognitions</a:t>
            </a:r>
            <a:r>
              <a:rPr lang="en-US" sz="2400" dirty="0"/>
              <a:t>	</a:t>
            </a:r>
            <a:r>
              <a:rPr lang="en-US" sz="2400" dirty="0" smtClean="0"/>
              <a:t>April 2 or earlier</a:t>
            </a:r>
          </a:p>
          <a:p>
            <a:pPr>
              <a:tabLst>
                <a:tab pos="5029200" algn="l"/>
              </a:tabLst>
            </a:pPr>
            <a:r>
              <a:rPr lang="en-US" sz="2400" dirty="0" smtClean="0"/>
              <a:t>Final ACH Debit	April 6</a:t>
            </a:r>
            <a:r>
              <a:rPr lang="en-US" sz="2400" dirty="0"/>
              <a:t>		</a:t>
            </a:r>
          </a:p>
        </p:txBody>
      </p:sp>
      <p:pic>
        <p:nvPicPr>
          <p:cNvPr id="15" name="Picture 12" descr="GiraffeHead.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16" name="Picture 15" descr="Samoas_Character.jpg"/>
          <p:cNvPicPr>
            <a:picLocks noChangeAspect="1"/>
          </p:cNvPicPr>
          <p:nvPr/>
        </p:nvPicPr>
        <p:blipFill>
          <a:blip r:embed="rId6" cstate="print"/>
          <a:stretch>
            <a:fillRect/>
          </a:stretch>
        </p:blipFill>
        <p:spPr>
          <a:xfrm>
            <a:off x="7315200" y="2895600"/>
            <a:ext cx="1676400" cy="1749287"/>
          </a:xfrm>
          <a:prstGeom prst="rect">
            <a:avLst/>
          </a:prstGeom>
          <a:effectLst>
            <a:softEdge rad="31750"/>
          </a:effectLst>
        </p:spPr>
      </p:pic>
      <p:pic>
        <p:nvPicPr>
          <p:cNvPr id="18" name="Picture 23" descr="GS_100TH_burst.jpg"/>
          <p:cNvPicPr>
            <a:picLocks noChangeAspect="1"/>
          </p:cNvPicPr>
          <p:nvPr/>
        </p:nvPicPr>
        <p:blipFill>
          <a:blip r:embed="rId7"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3" descr="Bar_PinktoPurpl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32771" name="Picture 12" descr="Bar_PinktoPurpl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22532" name="TextBox 8"/>
          <p:cNvSpPr txBox="1">
            <a:spLocks noChangeArrowheads="1"/>
          </p:cNvSpPr>
          <p:nvPr/>
        </p:nvSpPr>
        <p:spPr bwMode="auto">
          <a:xfrm>
            <a:off x="5638800" y="6400800"/>
            <a:ext cx="3459163" cy="400050"/>
          </a:xfrm>
          <a:prstGeom prst="rect">
            <a:avLst/>
          </a:prstGeom>
          <a:noFill/>
          <a:ln w="9525">
            <a:noFill/>
            <a:miter lim="800000"/>
            <a:headEnd/>
            <a:tailEnd/>
          </a:ln>
        </p:spPr>
        <p:txBody>
          <a:bodyPr>
            <a:spAutoFit/>
          </a:bodyPr>
          <a:lstStyle/>
          <a:p>
            <a:pPr algn="r">
              <a:defRPr/>
            </a:pPr>
            <a:r>
              <a:rPr lang="en-US" sz="2000" i="1" dirty="0">
                <a:latin typeface="+mj-lt"/>
              </a:rPr>
              <a:t>2012 Cookie Program</a:t>
            </a:r>
          </a:p>
        </p:txBody>
      </p:sp>
      <p:pic>
        <p:nvPicPr>
          <p:cNvPr id="32773"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32774"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 name="TextBox 9"/>
          <p:cNvSpPr txBox="1"/>
          <p:nvPr/>
        </p:nvSpPr>
        <p:spPr>
          <a:xfrm>
            <a:off x="76200" y="101600"/>
            <a:ext cx="6400800" cy="584200"/>
          </a:xfrm>
          <a:prstGeom prst="rect">
            <a:avLst/>
          </a:prstGeom>
          <a:noFill/>
        </p:spPr>
        <p:txBody>
          <a:bodyPr>
            <a:spAutoFit/>
          </a:bodyPr>
          <a:lstStyle/>
          <a:p>
            <a:pPr fontAlgn="auto">
              <a:spcBef>
                <a:spcPts val="0"/>
              </a:spcBef>
              <a:spcAft>
                <a:spcPts val="0"/>
              </a:spcAft>
              <a:defRPr/>
            </a:pPr>
            <a:r>
              <a:rPr lang="en-US" sz="3200" b="1" i="1" dirty="0">
                <a:latin typeface="+mj-lt"/>
                <a:cs typeface="+mn-cs"/>
              </a:rPr>
              <a:t>2012 </a:t>
            </a:r>
            <a:r>
              <a:rPr lang="en-US" sz="3200" b="1" i="1" dirty="0" smtClean="0">
                <a:latin typeface="+mj-lt"/>
                <a:cs typeface="+mn-cs"/>
              </a:rPr>
              <a:t>Girl Order </a:t>
            </a:r>
            <a:r>
              <a:rPr lang="en-US" sz="3200" b="1" i="1" dirty="0">
                <a:latin typeface="+mj-lt"/>
                <a:cs typeface="+mn-cs"/>
              </a:rPr>
              <a:t>Card</a:t>
            </a:r>
          </a:p>
        </p:txBody>
      </p:sp>
      <p:pic>
        <p:nvPicPr>
          <p:cNvPr id="32776" name="Picture 14"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14345" name="Picture 4" descr="S:\For Cheri\Order card.jpg"/>
          <p:cNvPicPr>
            <a:picLocks noChangeAspect="1" noChangeArrowheads="1"/>
          </p:cNvPicPr>
          <p:nvPr/>
        </p:nvPicPr>
        <p:blipFill>
          <a:blip r:embed="rId8" cstate="print"/>
          <a:srcRect/>
          <a:stretch>
            <a:fillRect/>
          </a:stretch>
        </p:blipFill>
        <p:spPr bwMode="auto">
          <a:xfrm>
            <a:off x="171450" y="990600"/>
            <a:ext cx="8820150" cy="4419600"/>
          </a:xfrm>
          <a:prstGeom prst="rect">
            <a:avLst/>
          </a:prstGeom>
          <a:noFill/>
          <a:ln w="38100">
            <a:solidFill>
              <a:schemeClr val="bg2">
                <a:lumMod val="20000"/>
                <a:lumOff val="80000"/>
              </a:schemeClr>
            </a:solidFill>
            <a:miter lim="800000"/>
            <a:headEnd/>
            <a:tailEnd/>
          </a:ln>
        </p:spPr>
      </p:pic>
      <p:sp>
        <p:nvSpPr>
          <p:cNvPr id="11" name="TextBox 10"/>
          <p:cNvSpPr txBox="1"/>
          <p:nvPr/>
        </p:nvSpPr>
        <p:spPr>
          <a:xfrm>
            <a:off x="280319" y="5562600"/>
            <a:ext cx="8558881" cy="646331"/>
          </a:xfrm>
          <a:prstGeom prst="rect">
            <a:avLst/>
          </a:prstGeom>
          <a:noFill/>
        </p:spPr>
        <p:txBody>
          <a:bodyPr wrap="square" rtlCol="0">
            <a:spAutoFit/>
          </a:bodyPr>
          <a:lstStyle/>
          <a:p>
            <a:pPr algn="ctr"/>
            <a:r>
              <a:rPr lang="en-US" i="1" dirty="0" smtClean="0"/>
              <a:t>Note: Troop Incentive and Gift of Caring levels were misprinted in the Troop Guide.  Correct levels are listed on the Order Card and in eBudde. </a:t>
            </a:r>
            <a:endParaRPr lang="en-US" i="1"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3" descr="Bar_PinktoPurpl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33795" name="Picture 12" descr="Bar_PinktoPurpl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23556" name="TextBox 8"/>
          <p:cNvSpPr txBox="1">
            <a:spLocks noChangeArrowheads="1"/>
          </p:cNvSpPr>
          <p:nvPr/>
        </p:nvSpPr>
        <p:spPr bwMode="auto">
          <a:xfrm>
            <a:off x="6248400" y="6400800"/>
            <a:ext cx="2849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33797"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33798"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 name="TextBox 9"/>
          <p:cNvSpPr txBox="1"/>
          <p:nvPr/>
        </p:nvSpPr>
        <p:spPr>
          <a:xfrm>
            <a:off x="76200" y="101600"/>
            <a:ext cx="8534400" cy="584775"/>
          </a:xfrm>
          <a:prstGeom prst="rect">
            <a:avLst/>
          </a:prstGeom>
          <a:noFill/>
        </p:spPr>
        <p:txBody>
          <a:bodyPr wrap="square">
            <a:spAutoFit/>
          </a:bodyPr>
          <a:lstStyle/>
          <a:p>
            <a:pPr fontAlgn="auto">
              <a:spcBef>
                <a:spcPts val="0"/>
              </a:spcBef>
              <a:spcAft>
                <a:spcPts val="0"/>
              </a:spcAft>
              <a:defRPr/>
            </a:pPr>
            <a:r>
              <a:rPr lang="en-US" sz="3200" b="1" i="1" dirty="0">
                <a:latin typeface="+mj-lt"/>
                <a:cs typeface="+mn-cs"/>
              </a:rPr>
              <a:t>2012 Patch </a:t>
            </a:r>
            <a:r>
              <a:rPr lang="en-US" sz="3200" b="1" i="1" dirty="0" smtClean="0">
                <a:latin typeface="+mj-lt"/>
                <a:cs typeface="+mn-cs"/>
              </a:rPr>
              <a:t>Design </a:t>
            </a:r>
            <a:r>
              <a:rPr lang="en-US" sz="2400" b="1" i="1" dirty="0" smtClean="0">
                <a:latin typeface="+mj-lt"/>
                <a:cs typeface="+mn-cs"/>
              </a:rPr>
              <a:t>(Pages 13 , Troop Guide)</a:t>
            </a:r>
            <a:endParaRPr lang="en-US" sz="2400" b="1" i="1" dirty="0">
              <a:latin typeface="+mj-lt"/>
              <a:cs typeface="+mn-cs"/>
            </a:endParaRPr>
          </a:p>
        </p:txBody>
      </p:sp>
      <p:pic>
        <p:nvPicPr>
          <p:cNvPr id="33800" name="Picture 14"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23561" name="TextBox 11"/>
          <p:cNvSpPr txBox="1">
            <a:spLocks noChangeArrowheads="1"/>
          </p:cNvSpPr>
          <p:nvPr/>
        </p:nvSpPr>
        <p:spPr bwMode="auto">
          <a:xfrm>
            <a:off x="1162050" y="1676400"/>
            <a:ext cx="3638550" cy="523875"/>
          </a:xfrm>
          <a:prstGeom prst="rect">
            <a:avLst/>
          </a:prstGeom>
          <a:noFill/>
          <a:ln w="9525">
            <a:noFill/>
            <a:miter lim="800000"/>
            <a:headEnd/>
            <a:tailEnd/>
          </a:ln>
        </p:spPr>
        <p:txBody>
          <a:bodyPr wrap="none">
            <a:spAutoFit/>
          </a:bodyPr>
          <a:lstStyle/>
          <a:p>
            <a:pPr>
              <a:defRPr/>
            </a:pPr>
            <a:r>
              <a:rPr lang="en-US" sz="2800" dirty="0">
                <a:latin typeface="+mj-lt"/>
              </a:rPr>
              <a:t>15+ Participation Patch</a:t>
            </a:r>
          </a:p>
        </p:txBody>
      </p:sp>
      <p:sp>
        <p:nvSpPr>
          <p:cNvPr id="23562" name="TextBox 12"/>
          <p:cNvSpPr txBox="1">
            <a:spLocks noChangeArrowheads="1"/>
          </p:cNvSpPr>
          <p:nvPr/>
        </p:nvSpPr>
        <p:spPr bwMode="auto">
          <a:xfrm>
            <a:off x="1920875" y="3276600"/>
            <a:ext cx="4860925" cy="1138237"/>
          </a:xfrm>
          <a:prstGeom prst="rect">
            <a:avLst/>
          </a:prstGeom>
          <a:noFill/>
          <a:ln w="9525">
            <a:noFill/>
            <a:miter lim="800000"/>
            <a:headEnd/>
            <a:tailEnd/>
          </a:ln>
        </p:spPr>
        <p:txBody>
          <a:bodyPr wrap="none">
            <a:spAutoFit/>
          </a:bodyPr>
          <a:lstStyle/>
          <a:p>
            <a:pPr>
              <a:defRPr/>
            </a:pPr>
            <a:r>
              <a:rPr lang="en-US" sz="2800" dirty="0">
                <a:latin typeface="+mj-lt"/>
              </a:rPr>
              <a:t>500+ Achievement Rocker Patch</a:t>
            </a:r>
          </a:p>
          <a:p>
            <a:pPr>
              <a:defRPr/>
            </a:pPr>
            <a:r>
              <a:rPr lang="en-US" sz="2000" dirty="0">
                <a:latin typeface="+mj-lt"/>
              </a:rPr>
              <a:t>500+, 750+, 1000+, 1500+, 2000+, 3000+</a:t>
            </a:r>
          </a:p>
          <a:p>
            <a:pPr>
              <a:defRPr/>
            </a:pPr>
            <a:r>
              <a:rPr lang="en-US" sz="2000" dirty="0">
                <a:latin typeface="+mj-lt"/>
              </a:rPr>
              <a:t>One per girl at the highest level achieved</a:t>
            </a:r>
          </a:p>
        </p:txBody>
      </p:sp>
      <p:sp>
        <p:nvSpPr>
          <p:cNvPr id="23563" name="TextBox 14"/>
          <p:cNvSpPr txBox="1">
            <a:spLocks noChangeArrowheads="1"/>
          </p:cNvSpPr>
          <p:nvPr/>
        </p:nvSpPr>
        <p:spPr bwMode="auto">
          <a:xfrm>
            <a:off x="2700589" y="4648200"/>
            <a:ext cx="4767011" cy="523220"/>
          </a:xfrm>
          <a:prstGeom prst="rect">
            <a:avLst/>
          </a:prstGeom>
          <a:noFill/>
          <a:ln w="9525">
            <a:noFill/>
            <a:miter lim="800000"/>
            <a:headEnd/>
            <a:tailEnd/>
          </a:ln>
        </p:spPr>
        <p:txBody>
          <a:bodyPr wrap="none">
            <a:spAutoFit/>
          </a:bodyPr>
          <a:lstStyle/>
          <a:p>
            <a:pPr>
              <a:defRPr/>
            </a:pPr>
            <a:r>
              <a:rPr lang="en-US" sz="2800" dirty="0" smtClean="0">
                <a:latin typeface="+mj-lt"/>
              </a:rPr>
              <a:t>6+ </a:t>
            </a:r>
            <a:r>
              <a:rPr lang="en-US" sz="2800" dirty="0">
                <a:latin typeface="+mj-lt"/>
              </a:rPr>
              <a:t>Gift of Caring – Rocker Patch</a:t>
            </a:r>
          </a:p>
        </p:txBody>
      </p:sp>
      <p:sp>
        <p:nvSpPr>
          <p:cNvPr id="33804" name="AutoShape 8"/>
          <p:cNvSpPr>
            <a:spLocks noChangeArrowheads="1"/>
          </p:cNvSpPr>
          <p:nvPr/>
        </p:nvSpPr>
        <p:spPr bwMode="auto">
          <a:xfrm>
            <a:off x="609600" y="2895600"/>
            <a:ext cx="1266825" cy="1676400"/>
          </a:xfrm>
          <a:prstGeom prst="roundRect">
            <a:avLst>
              <a:gd name="adj" fmla="val 16667"/>
            </a:avLst>
          </a:prstGeom>
          <a:solidFill>
            <a:srgbClr val="FFFFFF"/>
          </a:solidFill>
          <a:ln w="57150">
            <a:solidFill>
              <a:srgbClr val="31849B"/>
            </a:solidFill>
            <a:round/>
            <a:headEnd/>
            <a:tailEnd/>
          </a:ln>
        </p:spPr>
        <p:txBody>
          <a:bodyPr/>
          <a:lstStyle/>
          <a:p>
            <a:pPr algn="ctr">
              <a:spcAft>
                <a:spcPts val="1000"/>
              </a:spcAft>
            </a:pPr>
            <a:r>
              <a:rPr lang="en-US" sz="1400" b="1" dirty="0">
                <a:solidFill>
                  <a:srgbClr val="31849B"/>
                </a:solidFill>
                <a:latin typeface="Calibri" pitchFamily="34" charset="0"/>
              </a:rPr>
              <a:t>ROCKER PATCH</a:t>
            </a:r>
          </a:p>
          <a:p>
            <a:pPr lvl="1" algn="ctr">
              <a:spcAft>
                <a:spcPts val="1000"/>
              </a:spcAft>
            </a:pPr>
            <a:r>
              <a:rPr lang="en-US" sz="1200" b="1" dirty="0">
                <a:solidFill>
                  <a:srgbClr val="000000"/>
                </a:solidFill>
                <a:latin typeface="Calibri" pitchFamily="34" charset="0"/>
              </a:rPr>
              <a:t>.</a:t>
            </a:r>
            <a:endParaRPr lang="en-US" dirty="0"/>
          </a:p>
        </p:txBody>
      </p:sp>
      <p:pic>
        <p:nvPicPr>
          <p:cNvPr id="33805" name="Picture 528" descr="Number Patch Art FINAL"/>
          <p:cNvPicPr>
            <a:picLocks noChangeAspect="1" noChangeArrowheads="1"/>
          </p:cNvPicPr>
          <p:nvPr/>
        </p:nvPicPr>
        <p:blipFill>
          <a:blip r:embed="rId8" cstate="print"/>
          <a:srcRect l="10316" t="10257" r="22624" b="17949"/>
          <a:stretch>
            <a:fillRect/>
          </a:stretch>
        </p:blipFill>
        <p:spPr bwMode="auto">
          <a:xfrm>
            <a:off x="990600" y="3505200"/>
            <a:ext cx="469900" cy="974725"/>
          </a:xfrm>
          <a:prstGeom prst="rect">
            <a:avLst/>
          </a:prstGeom>
          <a:noFill/>
          <a:ln w="9525" algn="in">
            <a:noFill/>
            <a:miter lim="800000"/>
            <a:headEnd/>
            <a:tailEnd/>
          </a:ln>
        </p:spPr>
      </p:pic>
      <p:sp>
        <p:nvSpPr>
          <p:cNvPr id="33806" name="AutoShape 12"/>
          <p:cNvSpPr>
            <a:spLocks noChangeArrowheads="1"/>
          </p:cNvSpPr>
          <p:nvPr/>
        </p:nvSpPr>
        <p:spPr bwMode="auto">
          <a:xfrm>
            <a:off x="7410450" y="3733800"/>
            <a:ext cx="1276350" cy="1676400"/>
          </a:xfrm>
          <a:prstGeom prst="roundRect">
            <a:avLst>
              <a:gd name="adj" fmla="val 16667"/>
            </a:avLst>
          </a:prstGeom>
          <a:solidFill>
            <a:srgbClr val="FFFFFF"/>
          </a:solidFill>
          <a:ln w="57150">
            <a:solidFill>
              <a:srgbClr val="31849B"/>
            </a:solidFill>
            <a:round/>
            <a:headEnd/>
            <a:tailEnd/>
          </a:ln>
        </p:spPr>
        <p:txBody>
          <a:bodyPr/>
          <a:lstStyle/>
          <a:p>
            <a:pPr algn="ctr">
              <a:spcAft>
                <a:spcPts val="1000"/>
              </a:spcAft>
            </a:pPr>
            <a:r>
              <a:rPr lang="en-US" sz="1400" b="1" dirty="0">
                <a:solidFill>
                  <a:srgbClr val="31849B"/>
                </a:solidFill>
                <a:latin typeface="Calibri" pitchFamily="34" charset="0"/>
              </a:rPr>
              <a:t>GOC ROCKER Patch</a:t>
            </a:r>
          </a:p>
          <a:p>
            <a:pPr lvl="1" algn="ctr">
              <a:spcAft>
                <a:spcPts val="1000"/>
              </a:spcAft>
            </a:pPr>
            <a:endParaRPr lang="en-US" sz="1200" b="1" dirty="0">
              <a:solidFill>
                <a:srgbClr val="31849B"/>
              </a:solidFill>
              <a:latin typeface="Calibri" pitchFamily="34" charset="0"/>
            </a:endParaRPr>
          </a:p>
        </p:txBody>
      </p:sp>
      <p:pic>
        <p:nvPicPr>
          <p:cNvPr id="33807" name="Picture 13" descr="GOC Art FINAL"/>
          <p:cNvPicPr>
            <a:picLocks noChangeAspect="1" noChangeArrowheads="1"/>
          </p:cNvPicPr>
          <p:nvPr/>
        </p:nvPicPr>
        <p:blipFill>
          <a:blip r:embed="rId9" cstate="print"/>
          <a:srcRect l="14063" t="5000" r="15625" b="10001"/>
          <a:stretch>
            <a:fillRect/>
          </a:stretch>
        </p:blipFill>
        <p:spPr bwMode="auto">
          <a:xfrm>
            <a:off x="7834312" y="4267200"/>
            <a:ext cx="471488" cy="1017588"/>
          </a:xfrm>
          <a:prstGeom prst="rect">
            <a:avLst/>
          </a:prstGeom>
          <a:noFill/>
          <a:ln w="9525" algn="in">
            <a:noFill/>
            <a:miter lim="800000"/>
            <a:headEnd/>
            <a:tailEnd/>
          </a:ln>
        </p:spPr>
      </p:pic>
      <p:pic>
        <p:nvPicPr>
          <p:cNvPr id="33808" name="Picture 245" descr="15+ Patch Final"/>
          <p:cNvPicPr>
            <a:picLocks noChangeAspect="1" noChangeArrowheads="1"/>
          </p:cNvPicPr>
          <p:nvPr/>
        </p:nvPicPr>
        <p:blipFill>
          <a:blip r:embed="rId10" cstate="print"/>
          <a:srcRect/>
          <a:stretch>
            <a:fillRect/>
          </a:stretch>
        </p:blipFill>
        <p:spPr bwMode="auto">
          <a:xfrm>
            <a:off x="4648200" y="1143000"/>
            <a:ext cx="2971800" cy="1862138"/>
          </a:xfrm>
          <a:prstGeom prst="rect">
            <a:avLst/>
          </a:prstGeom>
          <a:noFill/>
          <a:ln w="9525">
            <a:noFill/>
            <a:miter lim="800000"/>
            <a:headEnd/>
            <a:tailEnd/>
          </a:ln>
        </p:spPr>
      </p:pic>
      <p:sp>
        <p:nvSpPr>
          <p:cNvPr id="17" name="TextBox 14"/>
          <p:cNvSpPr txBox="1">
            <a:spLocks noChangeArrowheads="1"/>
          </p:cNvSpPr>
          <p:nvPr/>
        </p:nvSpPr>
        <p:spPr bwMode="auto">
          <a:xfrm>
            <a:off x="228600" y="5715000"/>
            <a:ext cx="7552965" cy="461665"/>
          </a:xfrm>
          <a:prstGeom prst="rect">
            <a:avLst/>
          </a:prstGeom>
          <a:noFill/>
          <a:ln w="9525">
            <a:noFill/>
            <a:miter lim="800000"/>
            <a:headEnd/>
            <a:tailEnd/>
          </a:ln>
        </p:spPr>
        <p:txBody>
          <a:bodyPr wrap="none">
            <a:spAutoFit/>
          </a:bodyPr>
          <a:lstStyle/>
          <a:p>
            <a:pPr>
              <a:defRPr/>
            </a:pPr>
            <a:r>
              <a:rPr lang="en-US" sz="2400" i="1" dirty="0" smtClean="0">
                <a:solidFill>
                  <a:schemeClr val="accent5">
                    <a:lumMod val="50000"/>
                  </a:schemeClr>
                </a:solidFill>
                <a:latin typeface="+mj-lt"/>
              </a:rPr>
              <a:t>Don’t forget about the 2012 Cookie Activity Pin from GSUSA</a:t>
            </a:r>
            <a:endParaRPr lang="en-US" sz="2400" i="1" dirty="0">
              <a:solidFill>
                <a:schemeClr val="accent5">
                  <a:lumMod val="50000"/>
                </a:schemeClr>
              </a:solidFill>
              <a:latin typeface="+mj-lt"/>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3" descr="Bar_PinktoPurpl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34819" name="Picture 12" descr="Bar_PinktoPurpl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24580" name="TextBox 8"/>
          <p:cNvSpPr txBox="1">
            <a:spLocks noChangeArrowheads="1"/>
          </p:cNvSpPr>
          <p:nvPr/>
        </p:nvSpPr>
        <p:spPr bwMode="auto">
          <a:xfrm>
            <a:off x="6096000" y="6400800"/>
            <a:ext cx="30019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34821"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34822"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 name="TextBox 9"/>
          <p:cNvSpPr txBox="1"/>
          <p:nvPr/>
        </p:nvSpPr>
        <p:spPr>
          <a:xfrm>
            <a:off x="76200" y="0"/>
            <a:ext cx="8305800" cy="954107"/>
          </a:xfrm>
          <a:prstGeom prst="rect">
            <a:avLst/>
          </a:prstGeom>
          <a:noFill/>
        </p:spPr>
        <p:txBody>
          <a:bodyPr wrap="square">
            <a:spAutoFit/>
          </a:bodyPr>
          <a:lstStyle/>
          <a:p>
            <a:pPr marL="514350" indent="-514350" fontAlgn="auto">
              <a:spcBef>
                <a:spcPts val="0"/>
              </a:spcBef>
              <a:spcAft>
                <a:spcPts val="0"/>
              </a:spcAft>
              <a:buAutoNum type="arabicPlain" startAt="2012"/>
              <a:defRPr/>
            </a:pPr>
            <a:r>
              <a:rPr lang="en-US" sz="3200" b="1" i="1" dirty="0" smtClean="0">
                <a:latin typeface="+mj-lt"/>
                <a:cs typeface="+mn-cs"/>
              </a:rPr>
              <a:t> Special  </a:t>
            </a:r>
            <a:r>
              <a:rPr lang="en-US" sz="3200" b="1" i="1" dirty="0">
                <a:latin typeface="+mj-lt"/>
                <a:cs typeface="+mn-cs"/>
              </a:rPr>
              <a:t>Girl &amp; Troop </a:t>
            </a:r>
            <a:r>
              <a:rPr lang="en-US" sz="3200" b="1" i="1" dirty="0" smtClean="0">
                <a:latin typeface="+mj-lt"/>
                <a:cs typeface="+mn-cs"/>
              </a:rPr>
              <a:t>Recognitions</a:t>
            </a:r>
          </a:p>
          <a:p>
            <a:pPr marL="514350" indent="-514350" fontAlgn="auto">
              <a:spcBef>
                <a:spcPts val="0"/>
              </a:spcBef>
              <a:spcAft>
                <a:spcPts val="0"/>
              </a:spcAft>
              <a:defRPr/>
            </a:pPr>
            <a:r>
              <a:rPr lang="en-US" sz="2400" b="1" i="1" dirty="0" smtClean="0">
                <a:latin typeface="+mj-lt"/>
                <a:cs typeface="+mn-cs"/>
              </a:rPr>
              <a:t>(Pages 13, Troop Guide)</a:t>
            </a:r>
            <a:endParaRPr lang="en-US" sz="2400" b="1" i="1" dirty="0">
              <a:latin typeface="+mj-lt"/>
              <a:cs typeface="+mn-cs"/>
            </a:endParaRPr>
          </a:p>
        </p:txBody>
      </p:sp>
      <p:pic>
        <p:nvPicPr>
          <p:cNvPr id="34824" name="Picture 14"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34825" name="AutoShape 1"/>
          <p:cNvSpPr>
            <a:spLocks noChangeArrowheads="1"/>
          </p:cNvSpPr>
          <p:nvPr/>
        </p:nvSpPr>
        <p:spPr bwMode="auto">
          <a:xfrm>
            <a:off x="762000" y="1219200"/>
            <a:ext cx="1685925" cy="2679700"/>
          </a:xfrm>
          <a:prstGeom prst="roundRect">
            <a:avLst>
              <a:gd name="adj" fmla="val 16667"/>
            </a:avLst>
          </a:prstGeom>
          <a:solidFill>
            <a:srgbClr val="FFFFFF"/>
          </a:solidFill>
          <a:ln w="57150">
            <a:solidFill>
              <a:srgbClr val="31849B"/>
            </a:solidFill>
            <a:round/>
            <a:headEnd/>
            <a:tailEnd/>
          </a:ln>
        </p:spPr>
        <p:txBody>
          <a:bodyPr/>
          <a:lstStyle/>
          <a:p>
            <a:pPr algn="ctr">
              <a:spcAft>
                <a:spcPts val="1000"/>
              </a:spcAft>
            </a:pPr>
            <a:r>
              <a:rPr lang="en-US" sz="1200" b="1" dirty="0">
                <a:solidFill>
                  <a:srgbClr val="31849B"/>
                </a:solidFill>
                <a:latin typeface="Calibri" pitchFamily="34" charset="0"/>
              </a:rPr>
              <a:t>GIRL INITIAL ORDER INCENTIVE</a:t>
            </a:r>
            <a:endParaRPr lang="en-US" dirty="0"/>
          </a:p>
        </p:txBody>
      </p:sp>
      <p:pic>
        <p:nvPicPr>
          <p:cNvPr id="34826" name="Picture 2" descr="I-O-Tote-Bag no background"/>
          <p:cNvPicPr>
            <a:picLocks noChangeAspect="1" noChangeArrowheads="1"/>
          </p:cNvPicPr>
          <p:nvPr/>
        </p:nvPicPr>
        <p:blipFill>
          <a:blip r:embed="rId8" cstate="print"/>
          <a:srcRect/>
          <a:stretch>
            <a:fillRect/>
          </a:stretch>
        </p:blipFill>
        <p:spPr bwMode="auto">
          <a:xfrm>
            <a:off x="914400" y="1828800"/>
            <a:ext cx="1484313" cy="1885950"/>
          </a:xfrm>
          <a:prstGeom prst="rect">
            <a:avLst/>
          </a:prstGeom>
          <a:noFill/>
          <a:ln w="9525">
            <a:noFill/>
            <a:miter lim="800000"/>
            <a:headEnd/>
            <a:tailEnd/>
          </a:ln>
        </p:spPr>
      </p:pic>
      <p:sp>
        <p:nvSpPr>
          <p:cNvPr id="24587" name="TextBox 13"/>
          <p:cNvSpPr txBox="1">
            <a:spLocks noChangeArrowheads="1"/>
          </p:cNvSpPr>
          <p:nvPr/>
        </p:nvSpPr>
        <p:spPr bwMode="auto">
          <a:xfrm>
            <a:off x="2743200" y="2057400"/>
            <a:ext cx="4959350" cy="523875"/>
          </a:xfrm>
          <a:prstGeom prst="rect">
            <a:avLst/>
          </a:prstGeom>
          <a:noFill/>
          <a:ln w="9525">
            <a:noFill/>
            <a:miter lim="800000"/>
            <a:headEnd/>
            <a:tailEnd/>
          </a:ln>
        </p:spPr>
        <p:txBody>
          <a:bodyPr wrap="none">
            <a:spAutoFit/>
          </a:bodyPr>
          <a:lstStyle/>
          <a:p>
            <a:pPr>
              <a:defRPr/>
            </a:pPr>
            <a:r>
              <a:rPr lang="en-US" sz="2800" dirty="0">
                <a:latin typeface="+mj-lt"/>
              </a:rPr>
              <a:t>200+  boxes at Initial Order ONLY</a:t>
            </a:r>
          </a:p>
        </p:txBody>
      </p:sp>
      <p:sp>
        <p:nvSpPr>
          <p:cNvPr id="24588" name="TextBox 16"/>
          <p:cNvSpPr txBox="1">
            <a:spLocks noChangeArrowheads="1"/>
          </p:cNvSpPr>
          <p:nvPr/>
        </p:nvSpPr>
        <p:spPr bwMode="auto">
          <a:xfrm>
            <a:off x="2590800" y="1524000"/>
            <a:ext cx="5314950" cy="523875"/>
          </a:xfrm>
          <a:prstGeom prst="rect">
            <a:avLst/>
          </a:prstGeom>
          <a:noFill/>
          <a:ln w="9525">
            <a:noFill/>
            <a:miter lim="800000"/>
            <a:headEnd/>
            <a:tailEnd/>
          </a:ln>
        </p:spPr>
        <p:txBody>
          <a:bodyPr wrap="none">
            <a:spAutoFit/>
          </a:bodyPr>
          <a:lstStyle/>
          <a:p>
            <a:pPr>
              <a:defRPr/>
            </a:pPr>
            <a:r>
              <a:rPr lang="en-US" sz="2800" b="1" dirty="0">
                <a:latin typeface="+mj-lt"/>
              </a:rPr>
              <a:t>Themed Canvas Tote Girl Incentive</a:t>
            </a:r>
          </a:p>
        </p:txBody>
      </p:sp>
      <p:sp>
        <p:nvSpPr>
          <p:cNvPr id="34829" name="AutoShape 5"/>
          <p:cNvSpPr>
            <a:spLocks noChangeArrowheads="1"/>
          </p:cNvSpPr>
          <p:nvPr/>
        </p:nvSpPr>
        <p:spPr bwMode="auto">
          <a:xfrm>
            <a:off x="4038600" y="2895600"/>
            <a:ext cx="4495800" cy="3144838"/>
          </a:xfrm>
          <a:prstGeom prst="roundRect">
            <a:avLst>
              <a:gd name="adj" fmla="val 16667"/>
            </a:avLst>
          </a:prstGeom>
          <a:solidFill>
            <a:srgbClr val="FFFFFF"/>
          </a:solidFill>
          <a:ln w="57150">
            <a:solidFill>
              <a:srgbClr val="31849B"/>
            </a:solidFill>
            <a:round/>
            <a:headEnd/>
            <a:tailEnd/>
          </a:ln>
        </p:spPr>
        <p:txBody>
          <a:bodyPr/>
          <a:lstStyle/>
          <a:p>
            <a:pPr algn="ctr">
              <a:spcAft>
                <a:spcPts val="1000"/>
              </a:spcAft>
            </a:pPr>
            <a:r>
              <a:rPr lang="en-US" sz="1600" b="1" dirty="0">
                <a:solidFill>
                  <a:srgbClr val="31849B"/>
                </a:solidFill>
                <a:latin typeface="Calibri" pitchFamily="34" charset="0"/>
              </a:rPr>
              <a:t>TROOP INCENTIVES</a:t>
            </a:r>
          </a:p>
          <a:p>
            <a:pPr>
              <a:spcAft>
                <a:spcPts val="1000"/>
              </a:spcAft>
            </a:pPr>
            <a:endParaRPr lang="en-US" sz="1100" dirty="0">
              <a:solidFill>
                <a:srgbClr val="31849B"/>
              </a:solidFill>
              <a:latin typeface="Times New Roman" pitchFamily="18" charset="0"/>
            </a:endParaRPr>
          </a:p>
          <a:p>
            <a:pPr>
              <a:spcAft>
                <a:spcPts val="1000"/>
              </a:spcAft>
            </a:pPr>
            <a:endParaRPr lang="en-US" sz="1100" dirty="0">
              <a:solidFill>
                <a:srgbClr val="31849B"/>
              </a:solidFill>
              <a:latin typeface="Times New Roman" pitchFamily="18" charset="0"/>
            </a:endParaRPr>
          </a:p>
          <a:p>
            <a:pPr>
              <a:spcAft>
                <a:spcPts val="1000"/>
              </a:spcAft>
            </a:pPr>
            <a:endParaRPr lang="en-US" sz="1100" dirty="0">
              <a:solidFill>
                <a:srgbClr val="31849B"/>
              </a:solidFill>
              <a:latin typeface="Times New Roman" pitchFamily="18" charset="0"/>
            </a:endParaRPr>
          </a:p>
          <a:p>
            <a:pPr>
              <a:spcAft>
                <a:spcPts val="1000"/>
              </a:spcAft>
            </a:pPr>
            <a:endParaRPr lang="en-US" sz="1100" dirty="0">
              <a:solidFill>
                <a:srgbClr val="31849B"/>
              </a:solidFill>
              <a:latin typeface="Times New Roman" pitchFamily="18" charset="0"/>
            </a:endParaRPr>
          </a:p>
          <a:p>
            <a:endParaRPr lang="en-US" dirty="0"/>
          </a:p>
        </p:txBody>
      </p:sp>
      <p:sp>
        <p:nvSpPr>
          <p:cNvPr id="34830" name="Text Box 6"/>
          <p:cNvSpPr txBox="1">
            <a:spLocks noChangeArrowheads="1"/>
          </p:cNvSpPr>
          <p:nvPr/>
        </p:nvSpPr>
        <p:spPr bwMode="auto">
          <a:xfrm>
            <a:off x="5943600" y="3352800"/>
            <a:ext cx="2286000" cy="900113"/>
          </a:xfrm>
          <a:prstGeom prst="rect">
            <a:avLst/>
          </a:prstGeom>
          <a:solidFill>
            <a:srgbClr val="FFFFFF"/>
          </a:solidFill>
          <a:ln w="9525">
            <a:solidFill>
              <a:srgbClr val="000000"/>
            </a:solidFill>
            <a:miter lim="800000"/>
            <a:headEnd/>
            <a:tailEnd/>
          </a:ln>
        </p:spPr>
        <p:txBody>
          <a:bodyPr/>
          <a:lstStyle/>
          <a:p>
            <a:pPr algn="ctr">
              <a:spcAft>
                <a:spcPts val="1000"/>
              </a:spcAft>
            </a:pPr>
            <a:r>
              <a:rPr lang="en-US" sz="1400" dirty="0">
                <a:solidFill>
                  <a:srgbClr val="31849B"/>
                </a:solidFill>
                <a:latin typeface="Calibri" pitchFamily="34" charset="0"/>
              </a:rPr>
              <a:t>Troops averaging 200+ boxes per participating girl earn $12 for each participant</a:t>
            </a:r>
            <a:endParaRPr lang="en-US" sz="2400" dirty="0"/>
          </a:p>
        </p:txBody>
      </p:sp>
      <p:pic>
        <p:nvPicPr>
          <p:cNvPr id="34831" name="Picture 9" descr="Cookie Dough"/>
          <p:cNvPicPr>
            <a:picLocks noChangeAspect="1" noChangeArrowheads="1"/>
          </p:cNvPicPr>
          <p:nvPr/>
        </p:nvPicPr>
        <p:blipFill>
          <a:blip r:embed="rId9" cstate="print"/>
          <a:srcRect/>
          <a:stretch>
            <a:fillRect/>
          </a:stretch>
        </p:blipFill>
        <p:spPr bwMode="auto">
          <a:xfrm>
            <a:off x="4267200" y="3429000"/>
            <a:ext cx="1354138" cy="838200"/>
          </a:xfrm>
          <a:prstGeom prst="rect">
            <a:avLst/>
          </a:prstGeom>
          <a:noFill/>
          <a:ln w="9525">
            <a:noFill/>
            <a:miter lim="800000"/>
            <a:headEnd/>
            <a:tailEnd/>
          </a:ln>
        </p:spPr>
      </p:pic>
      <p:sp>
        <p:nvSpPr>
          <p:cNvPr id="34832" name="Text Box 8"/>
          <p:cNvSpPr txBox="1">
            <a:spLocks noChangeArrowheads="1"/>
          </p:cNvSpPr>
          <p:nvPr/>
        </p:nvSpPr>
        <p:spPr bwMode="auto">
          <a:xfrm>
            <a:off x="4267200" y="4572000"/>
            <a:ext cx="2133600" cy="1282700"/>
          </a:xfrm>
          <a:prstGeom prst="rect">
            <a:avLst/>
          </a:prstGeom>
          <a:solidFill>
            <a:srgbClr val="FFFFFF"/>
          </a:solidFill>
          <a:ln w="9525">
            <a:solidFill>
              <a:srgbClr val="000000"/>
            </a:solidFill>
            <a:miter lim="800000"/>
            <a:headEnd/>
            <a:tailEnd/>
          </a:ln>
        </p:spPr>
        <p:txBody>
          <a:bodyPr/>
          <a:lstStyle/>
          <a:p>
            <a:pPr>
              <a:spcAft>
                <a:spcPts val="1000"/>
              </a:spcAft>
            </a:pPr>
            <a:r>
              <a:rPr lang="en-US" sz="1600" dirty="0">
                <a:solidFill>
                  <a:srgbClr val="31849B"/>
                </a:solidFill>
                <a:latin typeface="Calibri" pitchFamily="34" charset="0"/>
              </a:rPr>
              <a:t>Troops averaging 220+ boxes per participating girl earn a PopArt Peace Sign T-shirt for each participant</a:t>
            </a:r>
            <a:endParaRPr lang="en-US" sz="2800" dirty="0"/>
          </a:p>
        </p:txBody>
      </p:sp>
      <p:pic>
        <p:nvPicPr>
          <p:cNvPr id="34833" name="Picture 9" descr="Troop-220-PGA-Tshirt no background"/>
          <p:cNvPicPr>
            <a:picLocks noChangeAspect="1" noChangeArrowheads="1"/>
          </p:cNvPicPr>
          <p:nvPr/>
        </p:nvPicPr>
        <p:blipFill>
          <a:blip r:embed="rId10" cstate="print"/>
          <a:srcRect/>
          <a:stretch>
            <a:fillRect/>
          </a:stretch>
        </p:blipFill>
        <p:spPr bwMode="auto">
          <a:xfrm rot="938628">
            <a:off x="6430963" y="4249738"/>
            <a:ext cx="1785937" cy="1593850"/>
          </a:xfrm>
          <a:prstGeom prst="rect">
            <a:avLst/>
          </a:prstGeom>
          <a:noFill/>
          <a:ln w="9525" algn="in">
            <a:noFill/>
            <a:miter lim="800000"/>
            <a:headEnd/>
            <a:tailEnd/>
          </a:ln>
        </p:spPr>
      </p:pic>
      <p:sp>
        <p:nvSpPr>
          <p:cNvPr id="24594" name="TextBox 22"/>
          <p:cNvSpPr txBox="1">
            <a:spLocks noChangeArrowheads="1"/>
          </p:cNvSpPr>
          <p:nvPr/>
        </p:nvSpPr>
        <p:spPr bwMode="auto">
          <a:xfrm>
            <a:off x="762000" y="4191000"/>
            <a:ext cx="2640013" cy="523875"/>
          </a:xfrm>
          <a:prstGeom prst="rect">
            <a:avLst/>
          </a:prstGeom>
          <a:noFill/>
          <a:ln w="9525">
            <a:noFill/>
            <a:miter lim="800000"/>
            <a:headEnd/>
            <a:tailEnd/>
          </a:ln>
        </p:spPr>
        <p:txBody>
          <a:bodyPr wrap="none">
            <a:spAutoFit/>
          </a:bodyPr>
          <a:lstStyle/>
          <a:p>
            <a:pPr>
              <a:defRPr/>
            </a:pPr>
            <a:r>
              <a:rPr lang="en-US" sz="2800" b="1" dirty="0">
                <a:latin typeface="+mj-lt"/>
              </a:rPr>
              <a:t>Troop Incentives</a:t>
            </a:r>
          </a:p>
        </p:txBody>
      </p:sp>
      <p:sp>
        <p:nvSpPr>
          <p:cNvPr id="24596" name="TextBox 24"/>
          <p:cNvSpPr txBox="1">
            <a:spLocks noChangeArrowheads="1"/>
          </p:cNvSpPr>
          <p:nvPr/>
        </p:nvSpPr>
        <p:spPr bwMode="auto">
          <a:xfrm>
            <a:off x="228600" y="4572000"/>
            <a:ext cx="3775075" cy="523875"/>
          </a:xfrm>
          <a:prstGeom prst="rect">
            <a:avLst/>
          </a:prstGeom>
          <a:noFill/>
          <a:ln w="9525">
            <a:noFill/>
            <a:miter lim="800000"/>
            <a:headEnd/>
            <a:tailEnd/>
          </a:ln>
        </p:spPr>
        <p:txBody>
          <a:bodyPr wrap="none">
            <a:spAutoFit/>
          </a:bodyPr>
          <a:lstStyle/>
          <a:p>
            <a:pPr>
              <a:defRPr/>
            </a:pPr>
            <a:r>
              <a:rPr lang="en-US" sz="2800" dirty="0">
                <a:latin typeface="+mj-lt"/>
              </a:rPr>
              <a:t>200 and </a:t>
            </a:r>
            <a:r>
              <a:rPr lang="en-US" sz="2800" dirty="0">
                <a:solidFill>
                  <a:srgbClr val="FF0000"/>
                </a:solidFill>
                <a:latin typeface="+mj-lt"/>
              </a:rPr>
              <a:t>220+ </a:t>
            </a:r>
            <a:r>
              <a:rPr lang="en-US" sz="2800" dirty="0">
                <a:latin typeface="+mj-lt"/>
              </a:rPr>
              <a:t>PGA levels</a:t>
            </a:r>
          </a:p>
        </p:txBody>
      </p:sp>
      <p:sp>
        <p:nvSpPr>
          <p:cNvPr id="21" name="Up Arrow 20"/>
          <p:cNvSpPr/>
          <p:nvPr/>
        </p:nvSpPr>
        <p:spPr>
          <a:xfrm>
            <a:off x="1371600" y="5105400"/>
            <a:ext cx="914400" cy="1143000"/>
          </a:xfrm>
          <a:prstGeom prst="up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a:t>
            </a:r>
          </a:p>
          <a:p>
            <a:pPr algn="ctr"/>
            <a:r>
              <a:rPr lang="en-US" dirty="0" smtClean="0">
                <a:solidFill>
                  <a:schemeClr val="tx1"/>
                </a:solidFill>
              </a:rPr>
              <a:t>EW</a:t>
            </a:r>
            <a:endParaRPr lang="en-US" dirty="0">
              <a:solidFill>
                <a:schemeClr val="tx1"/>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3" descr="Bar_PinktoPurpl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36867" name="Picture 12" descr="Bar_PinktoPurpl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pic>
        <p:nvPicPr>
          <p:cNvPr id="36869"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36870"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 name="TextBox 9"/>
          <p:cNvSpPr txBox="1"/>
          <p:nvPr/>
        </p:nvSpPr>
        <p:spPr>
          <a:xfrm>
            <a:off x="76200" y="101600"/>
            <a:ext cx="8305800" cy="584775"/>
          </a:xfrm>
          <a:prstGeom prst="rect">
            <a:avLst/>
          </a:prstGeom>
          <a:noFill/>
        </p:spPr>
        <p:txBody>
          <a:bodyPr wrap="square">
            <a:spAutoFit/>
          </a:bodyPr>
          <a:lstStyle/>
          <a:p>
            <a:pPr fontAlgn="auto">
              <a:spcBef>
                <a:spcPts val="0"/>
              </a:spcBef>
              <a:spcAft>
                <a:spcPts val="0"/>
              </a:spcAft>
              <a:defRPr/>
            </a:pPr>
            <a:r>
              <a:rPr lang="en-US" sz="3200" b="1" i="1" dirty="0">
                <a:latin typeface="+mj-lt"/>
                <a:cs typeface="+mn-cs"/>
              </a:rPr>
              <a:t>2012 </a:t>
            </a:r>
            <a:r>
              <a:rPr lang="en-US" sz="3200" b="1" i="1" dirty="0" smtClean="0">
                <a:latin typeface="+mj-lt"/>
                <a:cs typeface="+mn-cs"/>
              </a:rPr>
              <a:t>Girl Recognitions </a:t>
            </a:r>
            <a:r>
              <a:rPr lang="en-US" sz="2400" b="1" i="1" dirty="0" smtClean="0">
                <a:latin typeface="+mj-lt"/>
                <a:cs typeface="+mn-cs"/>
              </a:rPr>
              <a:t>(Pages 13-14, Troop Guide)</a:t>
            </a:r>
            <a:endParaRPr lang="en-US" sz="2400" b="1" i="1" dirty="0">
              <a:latin typeface="+mj-lt"/>
              <a:cs typeface="+mn-cs"/>
            </a:endParaRPr>
          </a:p>
        </p:txBody>
      </p:sp>
      <p:pic>
        <p:nvPicPr>
          <p:cNvPr id="36872" name="Picture 14"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17417" name="Picture 246" descr="45+ PopArt Bandana"/>
          <p:cNvPicPr>
            <a:picLocks noChangeAspect="1" noChangeArrowheads="1"/>
          </p:cNvPicPr>
          <p:nvPr/>
        </p:nvPicPr>
        <p:blipFill>
          <a:blip r:embed="rId8" cstate="print"/>
          <a:srcRect l="10429" t="5416" r="3992" b="5859"/>
          <a:stretch>
            <a:fillRect/>
          </a:stretch>
        </p:blipFill>
        <p:spPr bwMode="auto">
          <a:xfrm rot="20814993">
            <a:off x="203302" y="1193902"/>
            <a:ext cx="1268413" cy="1268413"/>
          </a:xfrm>
          <a:prstGeom prst="rect">
            <a:avLst/>
          </a:prstGeom>
          <a:noFill/>
          <a:ln w="38100">
            <a:solidFill>
              <a:schemeClr val="bg2">
                <a:lumMod val="20000"/>
                <a:lumOff val="80000"/>
              </a:schemeClr>
            </a:solidFill>
          </a:ln>
        </p:spPr>
      </p:pic>
      <p:pic>
        <p:nvPicPr>
          <p:cNvPr id="17419" name="Picture 244" descr="85+ Autographed Georgia Frisbee edit"/>
          <p:cNvPicPr>
            <a:picLocks noChangeAspect="1" noChangeArrowheads="1"/>
          </p:cNvPicPr>
          <p:nvPr/>
        </p:nvPicPr>
        <p:blipFill>
          <a:blip r:embed="rId9" cstate="print"/>
          <a:srcRect/>
          <a:stretch>
            <a:fillRect/>
          </a:stretch>
        </p:blipFill>
        <p:spPr bwMode="auto">
          <a:xfrm>
            <a:off x="5105400" y="1981200"/>
            <a:ext cx="1512888" cy="1219200"/>
          </a:xfrm>
          <a:prstGeom prst="rect">
            <a:avLst/>
          </a:prstGeom>
          <a:noFill/>
          <a:ln w="38100">
            <a:solidFill>
              <a:schemeClr val="bg2">
                <a:lumMod val="20000"/>
                <a:lumOff val="80000"/>
              </a:schemeClr>
            </a:solidFill>
          </a:ln>
        </p:spPr>
      </p:pic>
      <p:pic>
        <p:nvPicPr>
          <p:cNvPr id="17420" name="Picture 12" descr="125+ PopArt Sneaker Pencil Case"/>
          <p:cNvPicPr>
            <a:picLocks noChangeAspect="1" noChangeArrowheads="1"/>
          </p:cNvPicPr>
          <p:nvPr/>
        </p:nvPicPr>
        <p:blipFill>
          <a:blip r:embed="rId10" cstate="print"/>
          <a:srcRect/>
          <a:stretch>
            <a:fillRect/>
          </a:stretch>
        </p:blipFill>
        <p:spPr bwMode="auto">
          <a:xfrm rot="898256">
            <a:off x="7262813" y="1169988"/>
            <a:ext cx="1325562" cy="1955800"/>
          </a:xfrm>
          <a:prstGeom prst="rect">
            <a:avLst/>
          </a:prstGeom>
          <a:noFill/>
          <a:ln w="38100" algn="in">
            <a:solidFill>
              <a:schemeClr val="bg2">
                <a:lumMod val="20000"/>
                <a:lumOff val="80000"/>
              </a:schemeClr>
            </a:solidFill>
            <a:miter lim="800000"/>
            <a:headEnd/>
            <a:tailEnd/>
          </a:ln>
          <a:effectLst/>
        </p:spPr>
      </p:pic>
      <p:pic>
        <p:nvPicPr>
          <p:cNvPr id="17421" name="Picture 492" descr="155+ GSGLA Cookie Mobile Bank"/>
          <p:cNvPicPr>
            <a:picLocks noChangeAspect="1" noChangeArrowheads="1"/>
          </p:cNvPicPr>
          <p:nvPr/>
        </p:nvPicPr>
        <p:blipFill>
          <a:blip r:embed="rId11" cstate="print"/>
          <a:srcRect l="3465" t="9753" r="4691" b="7434"/>
          <a:stretch>
            <a:fillRect/>
          </a:stretch>
        </p:blipFill>
        <p:spPr bwMode="auto">
          <a:xfrm rot="21137746">
            <a:off x="432077" y="2549087"/>
            <a:ext cx="4080080" cy="2304316"/>
          </a:xfrm>
          <a:prstGeom prst="roundRect">
            <a:avLst/>
          </a:prstGeom>
          <a:noFill/>
          <a:ln w="38100" algn="in">
            <a:solidFill>
              <a:schemeClr val="accent4">
                <a:lumMod val="75000"/>
              </a:schemeClr>
            </a:solidFill>
            <a:miter lim="800000"/>
            <a:headEnd/>
            <a:tailEnd/>
          </a:ln>
        </p:spPr>
      </p:pic>
      <p:pic>
        <p:nvPicPr>
          <p:cNvPr id="17422" name="Picture 491" descr="200+ Giraffe Cap"/>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3733800" y="5029200"/>
            <a:ext cx="1789113" cy="1247775"/>
          </a:xfrm>
          <a:prstGeom prst="rect">
            <a:avLst/>
          </a:prstGeom>
          <a:noFill/>
          <a:ln w="38100" algn="in">
            <a:solidFill>
              <a:schemeClr val="bg2">
                <a:lumMod val="20000"/>
                <a:lumOff val="80000"/>
              </a:schemeClr>
            </a:solidFill>
            <a:miter lim="800000"/>
            <a:headEnd/>
            <a:tailEnd/>
          </a:ln>
        </p:spPr>
      </p:pic>
      <p:pic>
        <p:nvPicPr>
          <p:cNvPr id="17423" name="Picture 494" descr="250+ PopArt Flex Bracelet edit"/>
          <p:cNvPicPr>
            <a:picLocks noChangeAspect="1" noChangeArrowheads="1"/>
          </p:cNvPicPr>
          <p:nvPr/>
        </p:nvPicPr>
        <p:blipFill>
          <a:blip r:embed="rId13" cstate="print"/>
          <a:srcRect/>
          <a:stretch>
            <a:fillRect/>
          </a:stretch>
        </p:blipFill>
        <p:spPr bwMode="auto">
          <a:xfrm rot="20644913">
            <a:off x="6388100" y="4159250"/>
            <a:ext cx="1609725" cy="1239838"/>
          </a:xfrm>
          <a:prstGeom prst="rect">
            <a:avLst/>
          </a:prstGeom>
          <a:noFill/>
          <a:ln w="38100" algn="in">
            <a:solidFill>
              <a:schemeClr val="bg2">
                <a:lumMod val="20000"/>
                <a:lumOff val="80000"/>
              </a:schemeClr>
            </a:solidFill>
            <a:miter lim="800000"/>
            <a:headEnd/>
            <a:tailEnd/>
          </a:ln>
        </p:spPr>
      </p:pic>
      <p:sp>
        <p:nvSpPr>
          <p:cNvPr id="25617" name="TextBox 16"/>
          <p:cNvSpPr txBox="1">
            <a:spLocks noChangeArrowheads="1"/>
          </p:cNvSpPr>
          <p:nvPr/>
        </p:nvSpPr>
        <p:spPr bwMode="auto">
          <a:xfrm>
            <a:off x="1371600" y="1066800"/>
            <a:ext cx="2162175" cy="369888"/>
          </a:xfrm>
          <a:prstGeom prst="rect">
            <a:avLst/>
          </a:prstGeom>
          <a:noFill/>
          <a:ln w="9525">
            <a:noFill/>
            <a:miter lim="800000"/>
            <a:headEnd/>
            <a:tailEnd/>
          </a:ln>
        </p:spPr>
        <p:txBody>
          <a:bodyPr wrap="none">
            <a:spAutoFit/>
          </a:bodyPr>
          <a:lstStyle/>
          <a:p>
            <a:pPr>
              <a:defRPr/>
            </a:pPr>
            <a:r>
              <a:rPr lang="en-US" b="1" dirty="0">
                <a:latin typeface="+mj-lt"/>
              </a:rPr>
              <a:t>45+ PopArt Bandana</a:t>
            </a:r>
          </a:p>
        </p:txBody>
      </p:sp>
      <p:sp>
        <p:nvSpPr>
          <p:cNvPr id="25618" name="TextBox 17"/>
          <p:cNvSpPr txBox="1">
            <a:spLocks noChangeArrowheads="1"/>
          </p:cNvSpPr>
          <p:nvPr/>
        </p:nvSpPr>
        <p:spPr bwMode="auto">
          <a:xfrm>
            <a:off x="4780855" y="1295400"/>
            <a:ext cx="2428678" cy="646331"/>
          </a:xfrm>
          <a:prstGeom prst="rect">
            <a:avLst/>
          </a:prstGeom>
          <a:noFill/>
          <a:ln w="9525">
            <a:noFill/>
            <a:miter lim="800000"/>
            <a:headEnd/>
            <a:tailEnd/>
          </a:ln>
        </p:spPr>
        <p:txBody>
          <a:bodyPr wrap="none">
            <a:spAutoFit/>
          </a:bodyPr>
          <a:lstStyle/>
          <a:p>
            <a:pPr algn="ctr">
              <a:defRPr/>
            </a:pPr>
            <a:r>
              <a:rPr lang="en-US" b="1" dirty="0">
                <a:latin typeface="+mj-lt"/>
              </a:rPr>
              <a:t>85+ Autographed</a:t>
            </a:r>
          </a:p>
          <a:p>
            <a:pPr algn="ctr">
              <a:defRPr/>
            </a:pPr>
            <a:r>
              <a:rPr lang="en-US" b="1" dirty="0">
                <a:latin typeface="+mj-lt"/>
              </a:rPr>
              <a:t>Georgia Giraffe Frisbee </a:t>
            </a:r>
          </a:p>
        </p:txBody>
      </p:sp>
      <p:sp>
        <p:nvSpPr>
          <p:cNvPr id="25619" name="TextBox 18"/>
          <p:cNvSpPr txBox="1">
            <a:spLocks noChangeArrowheads="1"/>
          </p:cNvSpPr>
          <p:nvPr/>
        </p:nvSpPr>
        <p:spPr bwMode="auto">
          <a:xfrm>
            <a:off x="6603946" y="3276600"/>
            <a:ext cx="2540054" cy="369332"/>
          </a:xfrm>
          <a:prstGeom prst="rect">
            <a:avLst/>
          </a:prstGeom>
          <a:noFill/>
          <a:ln w="9525">
            <a:noFill/>
            <a:miter lim="800000"/>
            <a:headEnd/>
            <a:tailEnd/>
          </a:ln>
        </p:spPr>
        <p:txBody>
          <a:bodyPr wrap="none">
            <a:spAutoFit/>
          </a:bodyPr>
          <a:lstStyle/>
          <a:p>
            <a:pPr>
              <a:defRPr/>
            </a:pPr>
            <a:r>
              <a:rPr lang="en-US" b="1" dirty="0">
                <a:latin typeface="+mj-lt"/>
              </a:rPr>
              <a:t>125+ PopArt Pencil </a:t>
            </a:r>
            <a:r>
              <a:rPr lang="en-US" b="1" dirty="0" smtClean="0">
                <a:latin typeface="+mj-lt"/>
              </a:rPr>
              <a:t>Case</a:t>
            </a:r>
            <a:endParaRPr lang="en-US" b="1" dirty="0">
              <a:latin typeface="+mj-lt"/>
            </a:endParaRPr>
          </a:p>
        </p:txBody>
      </p:sp>
      <p:sp>
        <p:nvSpPr>
          <p:cNvPr id="25620" name="TextBox 19"/>
          <p:cNvSpPr txBox="1">
            <a:spLocks noChangeArrowheads="1"/>
          </p:cNvSpPr>
          <p:nvPr/>
        </p:nvSpPr>
        <p:spPr bwMode="auto">
          <a:xfrm>
            <a:off x="1954648" y="1752600"/>
            <a:ext cx="2667718" cy="646331"/>
          </a:xfrm>
          <a:prstGeom prst="rect">
            <a:avLst/>
          </a:prstGeom>
          <a:noFill/>
          <a:ln w="9525">
            <a:noFill/>
            <a:miter lim="800000"/>
            <a:headEnd/>
            <a:tailEnd/>
          </a:ln>
        </p:spPr>
        <p:txBody>
          <a:bodyPr wrap="none">
            <a:spAutoFit/>
          </a:bodyPr>
          <a:lstStyle/>
          <a:p>
            <a:pPr algn="ctr">
              <a:defRPr/>
            </a:pPr>
            <a:r>
              <a:rPr lang="en-US" b="1" dirty="0" smtClean="0">
                <a:solidFill>
                  <a:srgbClr val="FF0000"/>
                </a:solidFill>
                <a:latin typeface="+mj-lt"/>
              </a:rPr>
              <a:t>155+ Cookie </a:t>
            </a:r>
            <a:r>
              <a:rPr lang="en-US" b="1" dirty="0">
                <a:solidFill>
                  <a:srgbClr val="FF0000"/>
                </a:solidFill>
                <a:latin typeface="+mj-lt"/>
              </a:rPr>
              <a:t>Mobile </a:t>
            </a:r>
            <a:r>
              <a:rPr lang="en-US" b="1" dirty="0" smtClean="0">
                <a:solidFill>
                  <a:srgbClr val="FF0000"/>
                </a:solidFill>
                <a:latin typeface="+mj-lt"/>
              </a:rPr>
              <a:t>Bank</a:t>
            </a:r>
            <a:endParaRPr lang="en-US" b="1" dirty="0">
              <a:solidFill>
                <a:srgbClr val="FF0000"/>
              </a:solidFill>
              <a:latin typeface="+mj-lt"/>
            </a:endParaRPr>
          </a:p>
          <a:p>
            <a:pPr algn="ctr">
              <a:defRPr/>
            </a:pPr>
            <a:r>
              <a:rPr lang="en-US" b="1" dirty="0">
                <a:solidFill>
                  <a:srgbClr val="FF0000"/>
                </a:solidFill>
                <a:latin typeface="+mj-lt"/>
              </a:rPr>
              <a:t>Council Goal!</a:t>
            </a:r>
          </a:p>
        </p:txBody>
      </p:sp>
      <p:sp>
        <p:nvSpPr>
          <p:cNvPr id="25621" name="TextBox 20"/>
          <p:cNvSpPr txBox="1">
            <a:spLocks noChangeArrowheads="1"/>
          </p:cNvSpPr>
          <p:nvPr/>
        </p:nvSpPr>
        <p:spPr bwMode="auto">
          <a:xfrm>
            <a:off x="1219200" y="5943600"/>
            <a:ext cx="2564933" cy="369332"/>
          </a:xfrm>
          <a:prstGeom prst="rect">
            <a:avLst/>
          </a:prstGeom>
          <a:noFill/>
          <a:ln w="9525">
            <a:noFill/>
            <a:miter lim="800000"/>
            <a:headEnd/>
            <a:tailEnd/>
          </a:ln>
        </p:spPr>
        <p:txBody>
          <a:bodyPr wrap="square">
            <a:spAutoFit/>
          </a:bodyPr>
          <a:lstStyle/>
          <a:p>
            <a:pPr>
              <a:defRPr/>
            </a:pPr>
            <a:r>
              <a:rPr lang="en-US" b="1" dirty="0">
                <a:latin typeface="+mj-lt"/>
              </a:rPr>
              <a:t>200+ Georgia Giraffe Cap</a:t>
            </a:r>
          </a:p>
        </p:txBody>
      </p:sp>
      <p:sp>
        <p:nvSpPr>
          <p:cNvPr id="25622" name="TextBox 21"/>
          <p:cNvSpPr txBox="1">
            <a:spLocks noChangeArrowheads="1"/>
          </p:cNvSpPr>
          <p:nvPr/>
        </p:nvSpPr>
        <p:spPr bwMode="auto">
          <a:xfrm>
            <a:off x="6019800" y="5791200"/>
            <a:ext cx="2206886" cy="369332"/>
          </a:xfrm>
          <a:prstGeom prst="rect">
            <a:avLst/>
          </a:prstGeom>
          <a:noFill/>
          <a:ln w="9525">
            <a:noFill/>
            <a:miter lim="800000"/>
            <a:headEnd/>
            <a:tailEnd/>
          </a:ln>
        </p:spPr>
        <p:txBody>
          <a:bodyPr wrap="none">
            <a:spAutoFit/>
          </a:bodyPr>
          <a:lstStyle/>
          <a:p>
            <a:pPr>
              <a:defRPr/>
            </a:pPr>
            <a:r>
              <a:rPr lang="en-US" b="1" dirty="0">
                <a:latin typeface="+mj-lt"/>
              </a:rPr>
              <a:t>250+ PopArt Bracelet</a:t>
            </a:r>
          </a:p>
        </p:txBody>
      </p:sp>
      <p:sp>
        <p:nvSpPr>
          <p:cNvPr id="23" name="TextBox 8"/>
          <p:cNvSpPr txBox="1">
            <a:spLocks noChangeArrowheads="1"/>
          </p:cNvSpPr>
          <p:nvPr/>
        </p:nvSpPr>
        <p:spPr bwMode="auto">
          <a:xfrm>
            <a:off x="6248400" y="6400800"/>
            <a:ext cx="2849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3" descr="Bar_PinktoPurpl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37891" name="Picture 12" descr="Bar_PinktoPurpl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pic>
        <p:nvPicPr>
          <p:cNvPr id="37893"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37894"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 name="TextBox 9"/>
          <p:cNvSpPr txBox="1"/>
          <p:nvPr/>
        </p:nvSpPr>
        <p:spPr>
          <a:xfrm>
            <a:off x="76200" y="101600"/>
            <a:ext cx="8534400" cy="584775"/>
          </a:xfrm>
          <a:prstGeom prst="rect">
            <a:avLst/>
          </a:prstGeom>
          <a:noFill/>
        </p:spPr>
        <p:txBody>
          <a:bodyPr wrap="square">
            <a:spAutoFit/>
          </a:bodyPr>
          <a:lstStyle/>
          <a:p>
            <a:pPr fontAlgn="auto">
              <a:spcBef>
                <a:spcPts val="0"/>
              </a:spcBef>
              <a:spcAft>
                <a:spcPts val="0"/>
              </a:spcAft>
              <a:defRPr/>
            </a:pPr>
            <a:r>
              <a:rPr lang="en-US" sz="3200" b="1" i="1" dirty="0">
                <a:latin typeface="+mj-lt"/>
                <a:cs typeface="+mn-cs"/>
              </a:rPr>
              <a:t>2012 </a:t>
            </a:r>
            <a:r>
              <a:rPr lang="en-US" sz="3200" b="1" i="1" dirty="0" smtClean="0">
                <a:latin typeface="+mj-lt"/>
                <a:cs typeface="+mn-cs"/>
              </a:rPr>
              <a:t>Girl Recognitions </a:t>
            </a:r>
            <a:r>
              <a:rPr lang="en-US" sz="2400" b="1" i="1" dirty="0" smtClean="0">
                <a:latin typeface="+mj-lt"/>
                <a:cs typeface="+mn-cs"/>
              </a:rPr>
              <a:t>(Pages 13 &amp; 14, Troop Guide)</a:t>
            </a:r>
            <a:endParaRPr lang="en-US" sz="2400" b="1" i="1" dirty="0">
              <a:latin typeface="+mj-lt"/>
              <a:cs typeface="+mn-cs"/>
            </a:endParaRPr>
          </a:p>
        </p:txBody>
      </p:sp>
      <p:pic>
        <p:nvPicPr>
          <p:cNvPr id="37896" name="Picture 14"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2" name="Picture 498" descr="325+ Giraffe LED Flashlight"/>
          <p:cNvPicPr>
            <a:picLocks noChangeAspect="1" noChangeArrowheads="1"/>
          </p:cNvPicPr>
          <p:nvPr/>
        </p:nvPicPr>
        <p:blipFill>
          <a:blip r:embed="rId8" cstate="print">
            <a:clrChange>
              <a:clrFrom>
                <a:srgbClr val="FFFFFF"/>
              </a:clrFrom>
              <a:clrTo>
                <a:srgbClr val="FFFFFF">
                  <a:alpha val="0"/>
                </a:srgbClr>
              </a:clrTo>
            </a:clrChange>
          </a:blip>
          <a:srcRect t="20789" b="19876"/>
          <a:stretch>
            <a:fillRect/>
          </a:stretch>
        </p:blipFill>
        <p:spPr bwMode="auto">
          <a:xfrm rot="939568">
            <a:off x="722313" y="1449388"/>
            <a:ext cx="1854200" cy="1095375"/>
          </a:xfrm>
          <a:prstGeom prst="rect">
            <a:avLst/>
          </a:prstGeom>
          <a:noFill/>
          <a:ln w="38100" algn="in">
            <a:solidFill>
              <a:schemeClr val="tx2">
                <a:lumMod val="75000"/>
              </a:schemeClr>
            </a:solidFill>
            <a:miter lim="800000"/>
            <a:headEnd/>
            <a:tailEnd/>
          </a:ln>
        </p:spPr>
      </p:pic>
      <p:pic>
        <p:nvPicPr>
          <p:cNvPr id="3" name="Picture 499" descr="400+ Custom Insulated Backpack Lunch Cooler"/>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810000" y="1828800"/>
            <a:ext cx="1138238" cy="1754188"/>
          </a:xfrm>
          <a:prstGeom prst="rect">
            <a:avLst/>
          </a:prstGeom>
          <a:noFill/>
          <a:ln w="38100" algn="in">
            <a:solidFill>
              <a:schemeClr val="tx2">
                <a:lumMod val="75000"/>
              </a:schemeClr>
            </a:solidFill>
            <a:miter lim="800000"/>
            <a:headEnd/>
            <a:tailEnd/>
          </a:ln>
        </p:spPr>
      </p:pic>
      <p:sp>
        <p:nvSpPr>
          <p:cNvPr id="4" name="Oval 4"/>
          <p:cNvSpPr>
            <a:spLocks noChangeArrowheads="1"/>
          </p:cNvSpPr>
          <p:nvPr/>
        </p:nvSpPr>
        <p:spPr bwMode="auto">
          <a:xfrm>
            <a:off x="6248400" y="1219200"/>
            <a:ext cx="1600200" cy="2209800"/>
          </a:xfrm>
          <a:prstGeom prst="ellipse">
            <a:avLst/>
          </a:prstGeom>
          <a:ln w="38100">
            <a:solidFill>
              <a:schemeClr val="tx2">
                <a:lumMod val="75000"/>
              </a:schemeClr>
            </a:solidFill>
            <a:headEnd/>
            <a:tailEnd/>
          </a:ln>
        </p:spPr>
        <p:style>
          <a:lnRef idx="2">
            <a:schemeClr val="accent1"/>
          </a:lnRef>
          <a:fillRef idx="1">
            <a:schemeClr val="lt1"/>
          </a:fillRef>
          <a:effectRef idx="0">
            <a:schemeClr val="accent1"/>
          </a:effectRef>
          <a:fontRef idx="minor">
            <a:schemeClr val="dk1"/>
          </a:fontRef>
        </p:style>
        <p:txBody>
          <a:bodyPr/>
          <a:lstStyle/>
          <a:p>
            <a:pPr>
              <a:spcAft>
                <a:spcPts val="1000"/>
              </a:spcAft>
              <a:defRPr/>
            </a:pPr>
            <a:endParaRPr lang="en-US" sz="1100" dirty="0">
              <a:solidFill>
                <a:schemeClr val="tx1"/>
              </a:solidFill>
              <a:latin typeface="Times New Roman" pitchFamily="18" charset="0"/>
              <a:cs typeface="Arial" pitchFamily="34" charset="0"/>
            </a:endParaRPr>
          </a:p>
          <a:p>
            <a:pPr>
              <a:spcAft>
                <a:spcPts val="1000"/>
              </a:spcAft>
              <a:defRPr/>
            </a:pPr>
            <a:endParaRPr lang="en-US" sz="1100" dirty="0">
              <a:solidFill>
                <a:schemeClr val="tx1"/>
              </a:solidFill>
              <a:latin typeface="Times New Roman" pitchFamily="18" charset="0"/>
              <a:cs typeface="Arial" pitchFamily="34" charset="0"/>
            </a:endParaRPr>
          </a:p>
          <a:p>
            <a:pPr>
              <a:spcAft>
                <a:spcPts val="1000"/>
              </a:spcAft>
              <a:defRPr/>
            </a:pPr>
            <a:endParaRPr lang="en-US" sz="1100" dirty="0">
              <a:solidFill>
                <a:schemeClr val="tx1"/>
              </a:solidFill>
              <a:latin typeface="Times New Roman" pitchFamily="18" charset="0"/>
              <a:cs typeface="Arial" pitchFamily="34" charset="0"/>
            </a:endParaRPr>
          </a:p>
          <a:p>
            <a:pPr>
              <a:spcAft>
                <a:spcPts val="1000"/>
              </a:spcAft>
              <a:defRPr/>
            </a:pPr>
            <a:endParaRPr lang="en-US" sz="1100" dirty="0">
              <a:solidFill>
                <a:schemeClr val="tx1"/>
              </a:solidFill>
              <a:latin typeface="Times New Roman" pitchFamily="18" charset="0"/>
              <a:cs typeface="Arial" pitchFamily="34" charset="0"/>
            </a:endParaRPr>
          </a:p>
          <a:p>
            <a:pPr>
              <a:spcAft>
                <a:spcPts val="1000"/>
              </a:spcAft>
              <a:defRPr/>
            </a:pPr>
            <a:endParaRPr lang="en-US" sz="1100" dirty="0">
              <a:solidFill>
                <a:schemeClr val="tx1"/>
              </a:solidFill>
              <a:latin typeface="Times New Roman" pitchFamily="18" charset="0"/>
              <a:cs typeface="Arial" pitchFamily="34" charset="0"/>
            </a:endParaRPr>
          </a:p>
          <a:p>
            <a:pPr>
              <a:spcAft>
                <a:spcPts val="1000"/>
              </a:spcAft>
              <a:defRPr/>
            </a:pPr>
            <a:endParaRPr lang="en-US" sz="1100" dirty="0">
              <a:solidFill>
                <a:schemeClr val="tx1"/>
              </a:solidFill>
              <a:latin typeface="Times New Roman" pitchFamily="18" charset="0"/>
              <a:cs typeface="Arial" pitchFamily="34" charset="0"/>
            </a:endParaRPr>
          </a:p>
          <a:p>
            <a:pPr>
              <a:spcAft>
                <a:spcPts val="1000"/>
              </a:spcAft>
              <a:defRPr/>
            </a:pPr>
            <a:endParaRPr lang="en-US" sz="1100" dirty="0">
              <a:solidFill>
                <a:schemeClr val="tx1"/>
              </a:solidFill>
              <a:latin typeface="Times New Roman" pitchFamily="18" charset="0"/>
              <a:cs typeface="Arial" pitchFamily="34" charset="0"/>
            </a:endParaRPr>
          </a:p>
        </p:txBody>
      </p:sp>
      <p:pic>
        <p:nvPicPr>
          <p:cNvPr id="5" name="Picture 5" descr="\\gsgla.local\GSdata\UserDocs\cholland\Desktop\750+ Set.jpg"/>
          <p:cNvPicPr>
            <a:picLocks noChangeAspect="1" noChangeArrowheads="1"/>
          </p:cNvPicPr>
          <p:nvPr/>
        </p:nvPicPr>
        <p:blipFill>
          <a:blip r:embed="rId10" cstate="print"/>
          <a:srcRect/>
          <a:stretch>
            <a:fillRect/>
          </a:stretch>
        </p:blipFill>
        <p:spPr bwMode="auto">
          <a:xfrm rot="20899912">
            <a:off x="1117619" y="3262132"/>
            <a:ext cx="1585913" cy="2171700"/>
          </a:xfrm>
          <a:prstGeom prst="rect">
            <a:avLst/>
          </a:prstGeom>
          <a:noFill/>
          <a:ln w="38100">
            <a:solidFill>
              <a:schemeClr val="tx2">
                <a:lumMod val="75000"/>
              </a:schemeClr>
            </a:solidFill>
          </a:ln>
        </p:spPr>
      </p:pic>
      <p:sp>
        <p:nvSpPr>
          <p:cNvPr id="6" name="AutoShape 6"/>
          <p:cNvSpPr>
            <a:spLocks noChangeArrowheads="1"/>
          </p:cNvSpPr>
          <p:nvPr/>
        </p:nvSpPr>
        <p:spPr bwMode="auto">
          <a:xfrm>
            <a:off x="3733800" y="4038600"/>
            <a:ext cx="1371600" cy="2108200"/>
          </a:xfrm>
          <a:prstGeom prst="flowChartAlternateProcess">
            <a:avLst/>
          </a:prstGeom>
          <a:ln w="38100">
            <a:solidFill>
              <a:schemeClr val="tx2">
                <a:lumMod val="75000"/>
              </a:schemeClr>
            </a:solidFill>
            <a:headEnd/>
            <a:tailEnd/>
          </a:ln>
        </p:spPr>
        <p:style>
          <a:lnRef idx="2">
            <a:schemeClr val="dk1"/>
          </a:lnRef>
          <a:fillRef idx="1">
            <a:schemeClr val="lt1"/>
          </a:fillRef>
          <a:effectRef idx="0">
            <a:schemeClr val="dk1"/>
          </a:effectRef>
          <a:fontRef idx="minor">
            <a:schemeClr val="dk1"/>
          </a:fontRef>
        </p:style>
        <p:txBody>
          <a:bodyPr/>
          <a:lstStyle/>
          <a:p>
            <a:pPr algn="ctr" eaLnBrk="0" hangingPunct="0">
              <a:defRPr/>
            </a:pPr>
            <a:endParaRPr lang="en-US" altLang="zh-CN" sz="1200" dirty="0">
              <a:solidFill>
                <a:schemeClr val="tx1"/>
              </a:solidFill>
              <a:latin typeface="Arial" pitchFamily="34" charset="0"/>
              <a:cs typeface="Arial" pitchFamily="34" charset="0"/>
            </a:endParaRPr>
          </a:p>
          <a:p>
            <a:pPr algn="ctr" eaLnBrk="0" hangingPunct="0">
              <a:defRPr/>
            </a:pPr>
            <a:r>
              <a:rPr lang="en-US" altLang="zh-CN" b="1" dirty="0">
                <a:solidFill>
                  <a:schemeClr val="tx1"/>
                </a:solidFill>
                <a:latin typeface="Arial Narrow" pitchFamily="34" charset="0"/>
                <a:cs typeface="Arial" pitchFamily="34" charset="0"/>
              </a:rPr>
              <a:t>1000+ Boxes</a:t>
            </a:r>
            <a:endParaRPr lang="en-US" altLang="zh-CN" sz="2800" dirty="0">
              <a:solidFill>
                <a:schemeClr val="tx1"/>
              </a:solidFill>
              <a:latin typeface="Arial" pitchFamily="34" charset="0"/>
              <a:cs typeface="Arial" pitchFamily="34" charset="0"/>
            </a:endParaRPr>
          </a:p>
          <a:p>
            <a:pPr algn="ctr" eaLnBrk="0" hangingPunct="0">
              <a:defRPr/>
            </a:pPr>
            <a:endParaRPr lang="en-US" altLang="zh-CN" b="1" dirty="0">
              <a:solidFill>
                <a:srgbClr val="215868"/>
              </a:solidFill>
              <a:latin typeface="Henparty Serif" pitchFamily="50" charset="0"/>
              <a:cs typeface="Arial" pitchFamily="34" charset="0"/>
            </a:endParaRPr>
          </a:p>
          <a:p>
            <a:pPr algn="ctr" eaLnBrk="0" hangingPunct="0">
              <a:defRPr/>
            </a:pPr>
            <a:r>
              <a:rPr lang="en-US" altLang="zh-CN" b="1" dirty="0">
                <a:solidFill>
                  <a:srgbClr val="215868"/>
                </a:solidFill>
                <a:latin typeface="Henparty Serif" pitchFamily="50" charset="0"/>
                <a:cs typeface="Arial" pitchFamily="34" charset="0"/>
              </a:rPr>
              <a:t>Slumber Party</a:t>
            </a:r>
          </a:p>
          <a:p>
            <a:pPr algn="ctr" eaLnBrk="0" hangingPunct="0">
              <a:defRPr/>
            </a:pPr>
            <a:r>
              <a:rPr lang="en-US" altLang="zh-CN" sz="1400" b="1" dirty="0">
                <a:solidFill>
                  <a:srgbClr val="31849B"/>
                </a:solidFill>
                <a:latin typeface="Arial Narrow" pitchFamily="34" charset="0"/>
                <a:cs typeface="Arial" pitchFamily="34" charset="0"/>
              </a:rPr>
              <a:t>June 2, 2012</a:t>
            </a:r>
            <a:endParaRPr lang="en-US" sz="1400" dirty="0"/>
          </a:p>
        </p:txBody>
      </p:sp>
      <p:pic>
        <p:nvPicPr>
          <p:cNvPr id="37902" name="Picture 515" descr="1500+ Beach Cruiser you choose color"/>
          <p:cNvPicPr>
            <a:picLocks noChangeAspect="1" noChangeArrowheads="1"/>
          </p:cNvPicPr>
          <p:nvPr/>
        </p:nvPicPr>
        <p:blipFill>
          <a:blip r:embed="rId11" cstate="print"/>
          <a:srcRect/>
          <a:stretch>
            <a:fillRect/>
          </a:stretch>
        </p:blipFill>
        <p:spPr bwMode="auto">
          <a:xfrm rot="571366">
            <a:off x="6218238" y="4002088"/>
            <a:ext cx="2459037" cy="1676400"/>
          </a:xfrm>
          <a:prstGeom prst="rect">
            <a:avLst/>
          </a:prstGeom>
          <a:noFill/>
          <a:ln w="38100" algn="in">
            <a:solidFill>
              <a:srgbClr val="00C7B2"/>
            </a:solidFill>
            <a:miter lim="800000"/>
            <a:headEnd/>
            <a:tailEnd/>
          </a:ln>
        </p:spPr>
      </p:pic>
      <p:sp>
        <p:nvSpPr>
          <p:cNvPr id="26639" name="TextBox 21"/>
          <p:cNvSpPr txBox="1">
            <a:spLocks noChangeArrowheads="1"/>
          </p:cNvSpPr>
          <p:nvPr/>
        </p:nvSpPr>
        <p:spPr bwMode="auto">
          <a:xfrm>
            <a:off x="381000" y="2743200"/>
            <a:ext cx="2783519" cy="369332"/>
          </a:xfrm>
          <a:prstGeom prst="rect">
            <a:avLst/>
          </a:prstGeom>
          <a:noFill/>
          <a:ln w="9525">
            <a:noFill/>
            <a:miter lim="800000"/>
            <a:headEnd/>
            <a:tailEnd/>
          </a:ln>
        </p:spPr>
        <p:txBody>
          <a:bodyPr wrap="none">
            <a:spAutoFit/>
          </a:bodyPr>
          <a:lstStyle/>
          <a:p>
            <a:pPr>
              <a:defRPr/>
            </a:pPr>
            <a:r>
              <a:rPr lang="en-US" b="1" dirty="0">
                <a:latin typeface="+mj-lt"/>
              </a:rPr>
              <a:t>325+ Giraffe LED Flashlight </a:t>
            </a:r>
          </a:p>
        </p:txBody>
      </p:sp>
      <p:sp>
        <p:nvSpPr>
          <p:cNvPr id="26640" name="TextBox 22"/>
          <p:cNvSpPr txBox="1">
            <a:spLocks noChangeArrowheads="1"/>
          </p:cNvSpPr>
          <p:nvPr/>
        </p:nvSpPr>
        <p:spPr bwMode="auto">
          <a:xfrm>
            <a:off x="3581400" y="990600"/>
            <a:ext cx="1696298" cy="923330"/>
          </a:xfrm>
          <a:prstGeom prst="rect">
            <a:avLst/>
          </a:prstGeom>
          <a:noFill/>
          <a:ln w="9525">
            <a:noFill/>
            <a:miter lim="800000"/>
            <a:headEnd/>
            <a:tailEnd/>
          </a:ln>
        </p:spPr>
        <p:txBody>
          <a:bodyPr wrap="none">
            <a:spAutoFit/>
          </a:bodyPr>
          <a:lstStyle/>
          <a:p>
            <a:pPr>
              <a:defRPr/>
            </a:pPr>
            <a:r>
              <a:rPr lang="en-US" b="1" dirty="0">
                <a:latin typeface="+mj-lt"/>
              </a:rPr>
              <a:t>400+ Insulated </a:t>
            </a:r>
          </a:p>
          <a:p>
            <a:pPr>
              <a:defRPr/>
            </a:pPr>
            <a:r>
              <a:rPr lang="en-US" b="1" dirty="0">
                <a:latin typeface="+mj-lt"/>
              </a:rPr>
              <a:t>Lunch Backpack</a:t>
            </a:r>
          </a:p>
          <a:p>
            <a:pPr>
              <a:defRPr/>
            </a:pPr>
            <a:r>
              <a:rPr lang="en-US" b="1" dirty="0">
                <a:latin typeface="+mj-lt"/>
              </a:rPr>
              <a:t>  </a:t>
            </a:r>
          </a:p>
        </p:txBody>
      </p:sp>
      <p:pic>
        <p:nvPicPr>
          <p:cNvPr id="36881" name="Picture 27" descr="1000 - Slumber Party - EDITED"/>
          <p:cNvPicPr>
            <a:picLocks noChangeAspect="1" noChangeArrowheads="1"/>
          </p:cNvPicPr>
          <p:nvPr/>
        </p:nvPicPr>
        <p:blipFill>
          <a:blip r:embed="rId12" cstate="print"/>
          <a:srcRect/>
          <a:stretch>
            <a:fillRect/>
          </a:stretch>
        </p:blipFill>
        <p:spPr bwMode="auto">
          <a:xfrm>
            <a:off x="3962400" y="4191000"/>
            <a:ext cx="946150" cy="996950"/>
          </a:xfrm>
          <a:prstGeom prst="rect">
            <a:avLst/>
          </a:prstGeom>
          <a:noFill/>
          <a:ln w="9525">
            <a:solidFill>
              <a:schemeClr val="tx2">
                <a:lumMod val="75000"/>
              </a:schemeClr>
            </a:solidFill>
            <a:miter lim="800000"/>
            <a:headEnd/>
            <a:tailEnd/>
          </a:ln>
        </p:spPr>
      </p:pic>
      <p:pic>
        <p:nvPicPr>
          <p:cNvPr id="37906" name="Picture 28" descr="500 - Funfest"/>
          <p:cNvPicPr>
            <a:picLocks noChangeAspect="1" noChangeArrowheads="1"/>
          </p:cNvPicPr>
          <p:nvPr/>
        </p:nvPicPr>
        <p:blipFill>
          <a:blip r:embed="rId13" cstate="print">
            <a:clrChange>
              <a:clrFrom>
                <a:srgbClr val="FFFEF1"/>
              </a:clrFrom>
              <a:clrTo>
                <a:srgbClr val="FFFEF1">
                  <a:alpha val="0"/>
                </a:srgbClr>
              </a:clrTo>
            </a:clrChange>
          </a:blip>
          <a:srcRect b="21880"/>
          <a:stretch>
            <a:fillRect/>
          </a:stretch>
        </p:blipFill>
        <p:spPr bwMode="auto">
          <a:xfrm>
            <a:off x="6477000" y="1447800"/>
            <a:ext cx="1085850" cy="1160463"/>
          </a:xfrm>
          <a:prstGeom prst="rect">
            <a:avLst/>
          </a:prstGeom>
          <a:noFill/>
          <a:ln w="9525">
            <a:noFill/>
            <a:miter lim="800000"/>
            <a:headEnd/>
            <a:tailEnd/>
          </a:ln>
        </p:spPr>
      </p:pic>
      <p:sp>
        <p:nvSpPr>
          <p:cNvPr id="37907" name="Rectangle 11"/>
          <p:cNvSpPr>
            <a:spLocks noChangeArrowheads="1"/>
          </p:cNvSpPr>
          <p:nvPr/>
        </p:nvSpPr>
        <p:spPr bwMode="auto">
          <a:xfrm>
            <a:off x="6324600" y="2667000"/>
            <a:ext cx="1600200" cy="769938"/>
          </a:xfrm>
          <a:prstGeom prst="rect">
            <a:avLst/>
          </a:prstGeom>
          <a:noFill/>
          <a:ln w="9525">
            <a:noFill/>
            <a:miter lim="800000"/>
            <a:headEnd/>
            <a:tailEnd/>
          </a:ln>
          <a:effectLst>
            <a:prstShdw prst="shdw13" dist="53882" dir="13500000">
              <a:schemeClr val="bg2">
                <a:alpha val="50000"/>
              </a:schemeClr>
            </a:prstShdw>
          </a:effectLst>
        </p:spPr>
        <p:txBody>
          <a:bodyPr anchor="ctr">
            <a:spAutoFit/>
          </a:bodyPr>
          <a:lstStyle/>
          <a:p>
            <a:pPr algn="ctr" eaLnBrk="0" hangingPunct="0"/>
            <a:r>
              <a:rPr lang="en-US" altLang="zh-CN" sz="1400" b="1" dirty="0">
                <a:solidFill>
                  <a:srgbClr val="215868"/>
                </a:solidFill>
                <a:latin typeface="Henparty Serif" pitchFamily="50" charset="0"/>
              </a:rPr>
              <a:t>FUNfest 2012</a:t>
            </a:r>
            <a:endParaRPr lang="en-US" altLang="zh-CN" sz="1000" dirty="0"/>
          </a:p>
          <a:p>
            <a:pPr algn="ctr" eaLnBrk="0" hangingPunct="0"/>
            <a:r>
              <a:rPr lang="en-US" altLang="zh-CN" sz="1200" b="1" dirty="0">
                <a:solidFill>
                  <a:srgbClr val="31849B"/>
                </a:solidFill>
                <a:latin typeface="Arial Narrow" pitchFamily="34" charset="0"/>
              </a:rPr>
              <a:t>May 12, 2012</a:t>
            </a:r>
            <a:endParaRPr lang="en-US" altLang="zh-CN" sz="1000" dirty="0"/>
          </a:p>
          <a:p>
            <a:pPr algn="ctr" eaLnBrk="0" hangingPunct="0"/>
            <a:endParaRPr lang="en-US" altLang="zh-CN" dirty="0"/>
          </a:p>
        </p:txBody>
      </p:sp>
      <p:sp>
        <p:nvSpPr>
          <p:cNvPr id="26645" name="TextBox 29"/>
          <p:cNvSpPr txBox="1">
            <a:spLocks noChangeArrowheads="1"/>
          </p:cNvSpPr>
          <p:nvPr/>
        </p:nvSpPr>
        <p:spPr bwMode="auto">
          <a:xfrm>
            <a:off x="7939728" y="1981200"/>
            <a:ext cx="714683" cy="923330"/>
          </a:xfrm>
          <a:prstGeom prst="rect">
            <a:avLst/>
          </a:prstGeom>
          <a:noFill/>
          <a:ln w="9525">
            <a:noFill/>
            <a:miter lim="800000"/>
            <a:headEnd/>
            <a:tailEnd/>
          </a:ln>
        </p:spPr>
        <p:txBody>
          <a:bodyPr wrap="none">
            <a:spAutoFit/>
          </a:bodyPr>
          <a:lstStyle/>
          <a:p>
            <a:pPr algn="ctr">
              <a:defRPr/>
            </a:pPr>
            <a:r>
              <a:rPr lang="en-US" b="1" dirty="0">
                <a:latin typeface="+mj-lt"/>
              </a:rPr>
              <a:t>Club</a:t>
            </a:r>
          </a:p>
          <a:p>
            <a:pPr algn="ctr">
              <a:defRPr/>
            </a:pPr>
            <a:r>
              <a:rPr lang="en-US" b="1" dirty="0">
                <a:latin typeface="+mj-lt"/>
              </a:rPr>
              <a:t>500</a:t>
            </a:r>
          </a:p>
          <a:p>
            <a:pPr algn="ctr">
              <a:defRPr/>
            </a:pPr>
            <a:r>
              <a:rPr lang="en-US" b="1" dirty="0">
                <a:latin typeface="+mj-lt"/>
              </a:rPr>
              <a:t>Event</a:t>
            </a:r>
          </a:p>
        </p:txBody>
      </p:sp>
      <p:sp>
        <p:nvSpPr>
          <p:cNvPr id="26647" name="TextBox 31"/>
          <p:cNvSpPr txBox="1">
            <a:spLocks noChangeArrowheads="1"/>
          </p:cNvSpPr>
          <p:nvPr/>
        </p:nvSpPr>
        <p:spPr bwMode="auto">
          <a:xfrm>
            <a:off x="5076517" y="4572000"/>
            <a:ext cx="714683" cy="923330"/>
          </a:xfrm>
          <a:prstGeom prst="rect">
            <a:avLst/>
          </a:prstGeom>
          <a:noFill/>
          <a:ln w="9525">
            <a:noFill/>
            <a:miter lim="800000"/>
            <a:headEnd/>
            <a:tailEnd/>
          </a:ln>
        </p:spPr>
        <p:txBody>
          <a:bodyPr wrap="none">
            <a:spAutoFit/>
          </a:bodyPr>
          <a:lstStyle/>
          <a:p>
            <a:pPr algn="ctr">
              <a:defRPr/>
            </a:pPr>
            <a:r>
              <a:rPr lang="en-US" b="1" dirty="0">
                <a:latin typeface="+mj-lt"/>
              </a:rPr>
              <a:t>Elite</a:t>
            </a:r>
          </a:p>
          <a:p>
            <a:pPr algn="ctr">
              <a:defRPr/>
            </a:pPr>
            <a:r>
              <a:rPr lang="en-US" b="1" dirty="0">
                <a:latin typeface="+mj-lt"/>
              </a:rPr>
              <a:t>1000</a:t>
            </a:r>
          </a:p>
          <a:p>
            <a:pPr algn="ctr">
              <a:defRPr/>
            </a:pPr>
            <a:r>
              <a:rPr lang="en-US" b="1" dirty="0">
                <a:latin typeface="+mj-lt"/>
              </a:rPr>
              <a:t>Event</a:t>
            </a:r>
          </a:p>
        </p:txBody>
      </p:sp>
      <p:sp>
        <p:nvSpPr>
          <p:cNvPr id="26648" name="TextBox 32"/>
          <p:cNvSpPr txBox="1">
            <a:spLocks noChangeArrowheads="1"/>
          </p:cNvSpPr>
          <p:nvPr/>
        </p:nvSpPr>
        <p:spPr bwMode="auto">
          <a:xfrm>
            <a:off x="228600" y="5486400"/>
            <a:ext cx="3505200" cy="861774"/>
          </a:xfrm>
          <a:prstGeom prst="rect">
            <a:avLst/>
          </a:prstGeom>
          <a:noFill/>
          <a:ln w="9525">
            <a:noFill/>
            <a:miter lim="800000"/>
            <a:headEnd/>
            <a:tailEnd/>
          </a:ln>
        </p:spPr>
        <p:txBody>
          <a:bodyPr wrap="square">
            <a:spAutoFit/>
          </a:bodyPr>
          <a:lstStyle/>
          <a:p>
            <a:pPr>
              <a:defRPr/>
            </a:pPr>
            <a:r>
              <a:rPr lang="en-US" b="1" dirty="0">
                <a:latin typeface="+mj-lt"/>
              </a:rPr>
              <a:t>750+ Beach </a:t>
            </a:r>
            <a:r>
              <a:rPr lang="en-US" b="1" dirty="0" smtClean="0">
                <a:latin typeface="+mj-lt"/>
              </a:rPr>
              <a:t>Set</a:t>
            </a:r>
          </a:p>
          <a:p>
            <a:pPr>
              <a:defRPr/>
            </a:pPr>
            <a:r>
              <a:rPr lang="en-US" sz="1600" dirty="0" err="1" smtClean="0">
                <a:latin typeface="+mj-lt"/>
              </a:rPr>
              <a:t>PopArt</a:t>
            </a:r>
            <a:r>
              <a:rPr lang="en-US" sz="1600" dirty="0" smtClean="0">
                <a:latin typeface="+mj-lt"/>
              </a:rPr>
              <a:t> Towel, Giraffe Tote, Chair, Cooler &amp; Waterproof iPod Speaker</a:t>
            </a:r>
            <a:endParaRPr lang="en-US" sz="1600" dirty="0">
              <a:latin typeface="+mj-lt"/>
            </a:endParaRPr>
          </a:p>
        </p:txBody>
      </p:sp>
      <p:sp>
        <p:nvSpPr>
          <p:cNvPr id="26649" name="TextBox 33"/>
          <p:cNvSpPr txBox="1">
            <a:spLocks noChangeArrowheads="1"/>
          </p:cNvSpPr>
          <p:nvPr/>
        </p:nvSpPr>
        <p:spPr bwMode="auto">
          <a:xfrm>
            <a:off x="6248400" y="5867400"/>
            <a:ext cx="2108200" cy="369888"/>
          </a:xfrm>
          <a:prstGeom prst="rect">
            <a:avLst/>
          </a:prstGeom>
          <a:noFill/>
          <a:ln w="9525">
            <a:noFill/>
            <a:miter lim="800000"/>
            <a:headEnd/>
            <a:tailEnd/>
          </a:ln>
        </p:spPr>
        <p:txBody>
          <a:bodyPr wrap="none">
            <a:spAutoFit/>
          </a:bodyPr>
          <a:lstStyle/>
          <a:p>
            <a:pPr>
              <a:defRPr/>
            </a:pPr>
            <a:r>
              <a:rPr lang="en-US" b="1" dirty="0">
                <a:latin typeface="+mj-lt"/>
              </a:rPr>
              <a:t>1500+ Beach Cruiser</a:t>
            </a:r>
          </a:p>
        </p:txBody>
      </p:sp>
      <p:sp>
        <p:nvSpPr>
          <p:cNvPr id="25" name="TextBox 8"/>
          <p:cNvSpPr txBox="1">
            <a:spLocks noChangeArrowheads="1"/>
          </p:cNvSpPr>
          <p:nvPr/>
        </p:nvSpPr>
        <p:spPr bwMode="auto">
          <a:xfrm>
            <a:off x="6248400" y="6400800"/>
            <a:ext cx="2849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3" descr="Bar_PinktoPurpl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35843" name="Picture 12" descr="Bar_PinktoPurpl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27652" name="TextBox 8"/>
          <p:cNvSpPr txBox="1">
            <a:spLocks noChangeArrowheads="1"/>
          </p:cNvSpPr>
          <p:nvPr/>
        </p:nvSpPr>
        <p:spPr bwMode="auto">
          <a:xfrm>
            <a:off x="6096000" y="6400800"/>
            <a:ext cx="30019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35845"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35846"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27655" name="TextBox 9"/>
          <p:cNvSpPr txBox="1">
            <a:spLocks noChangeArrowheads="1"/>
          </p:cNvSpPr>
          <p:nvPr/>
        </p:nvSpPr>
        <p:spPr bwMode="auto">
          <a:xfrm>
            <a:off x="76200" y="101600"/>
            <a:ext cx="8077200" cy="584200"/>
          </a:xfrm>
          <a:prstGeom prst="rect">
            <a:avLst/>
          </a:prstGeom>
          <a:noFill/>
          <a:ln w="9525">
            <a:noFill/>
            <a:miter lim="800000"/>
            <a:headEnd/>
            <a:tailEnd/>
          </a:ln>
        </p:spPr>
        <p:txBody>
          <a:bodyPr>
            <a:spAutoFit/>
          </a:bodyPr>
          <a:lstStyle/>
          <a:p>
            <a:pPr>
              <a:defRPr/>
            </a:pPr>
            <a:r>
              <a:rPr lang="en-US" sz="3200" b="1" i="1" dirty="0">
                <a:latin typeface="+mj-lt"/>
              </a:rPr>
              <a:t>2012 Club 500</a:t>
            </a:r>
          </a:p>
        </p:txBody>
      </p:sp>
      <p:pic>
        <p:nvPicPr>
          <p:cNvPr id="35848" name="Picture 14"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23" name="Rectangle 22"/>
          <p:cNvSpPr/>
          <p:nvPr/>
        </p:nvSpPr>
        <p:spPr>
          <a:xfrm>
            <a:off x="2166658" y="1066800"/>
            <a:ext cx="3721660" cy="1077218"/>
          </a:xfrm>
          <a:prstGeom prst="rect">
            <a:avLst/>
          </a:prstGeom>
        </p:spPr>
        <p:txBody>
          <a:bodyPr wrap="none">
            <a:spAutoFit/>
          </a:bodyPr>
          <a:lstStyle/>
          <a:p>
            <a:pPr algn="ctr">
              <a:defRPr/>
            </a:pPr>
            <a:r>
              <a:rPr lang="en-US" sz="3200" b="1" i="1" spc="50" dirty="0" err="1">
                <a:ln w="11430"/>
                <a:effectLst>
                  <a:outerShdw blurRad="76200" dist="50800" dir="5400000" algn="tl" rotWithShape="0">
                    <a:srgbClr val="000000">
                      <a:alpha val="65000"/>
                    </a:srgbClr>
                  </a:outerShdw>
                </a:effectLst>
                <a:latin typeface="+mj-lt"/>
              </a:rPr>
              <a:t>FUNfest</a:t>
            </a:r>
            <a:r>
              <a:rPr lang="en-US" sz="3200" b="1" i="1" spc="50" dirty="0">
                <a:ln w="11430"/>
                <a:effectLst>
                  <a:outerShdw blurRad="76200" dist="50800" dir="5400000" algn="tl" rotWithShape="0">
                    <a:srgbClr val="000000">
                      <a:alpha val="65000"/>
                    </a:srgbClr>
                  </a:outerShdw>
                </a:effectLst>
                <a:latin typeface="+mj-lt"/>
              </a:rPr>
              <a:t> 2012</a:t>
            </a:r>
          </a:p>
          <a:p>
            <a:pPr algn="ctr">
              <a:defRPr/>
            </a:pPr>
            <a:r>
              <a:rPr lang="en-US" sz="3200" b="1" i="1" dirty="0">
                <a:latin typeface="+mj-lt"/>
              </a:rPr>
              <a:t>  </a:t>
            </a:r>
            <a:r>
              <a:rPr lang="en-US" sz="3200" b="1" i="1" dirty="0" smtClean="0">
                <a:latin typeface="+mj-lt"/>
              </a:rPr>
              <a:t>Saturday, </a:t>
            </a:r>
            <a:r>
              <a:rPr lang="en-US" sz="3200" b="1" i="1" dirty="0">
                <a:latin typeface="+mj-lt"/>
              </a:rPr>
              <a:t>May 12th</a:t>
            </a:r>
            <a:endParaRPr lang="en-US" sz="3200" b="1" i="1" spc="50" dirty="0">
              <a:ln w="11430"/>
              <a:effectLst>
                <a:outerShdw blurRad="76200" dist="50800" dir="5400000" algn="tl" rotWithShape="0">
                  <a:srgbClr val="000000">
                    <a:alpha val="65000"/>
                  </a:srgbClr>
                </a:outerShdw>
              </a:effectLst>
              <a:latin typeface="+mj-lt"/>
            </a:endParaRPr>
          </a:p>
        </p:txBody>
      </p:sp>
      <p:pic>
        <p:nvPicPr>
          <p:cNvPr id="12" name="Picture 14" descr="foam3.JPG"/>
          <p:cNvPicPr>
            <a:picLocks noChangeAspect="1"/>
          </p:cNvPicPr>
          <p:nvPr/>
        </p:nvPicPr>
        <p:blipFill>
          <a:blip r:embed="rId8" cstate="print">
            <a:lum contrast="10000"/>
          </a:blip>
          <a:srcRect t="26666"/>
          <a:stretch>
            <a:fillRect/>
          </a:stretch>
        </p:blipFill>
        <p:spPr bwMode="auto">
          <a:xfrm rot="392418">
            <a:off x="5742595" y="1306212"/>
            <a:ext cx="3056391" cy="3335149"/>
          </a:xfrm>
          <a:prstGeom prst="rect">
            <a:avLst/>
          </a:prstGeom>
          <a:noFill/>
          <a:ln w="9525">
            <a:noFill/>
            <a:miter lim="800000"/>
            <a:headEnd/>
            <a:tailEnd/>
          </a:ln>
          <a:effectLst>
            <a:softEdge rad="127000"/>
          </a:effectLst>
        </p:spPr>
      </p:pic>
      <p:pic>
        <p:nvPicPr>
          <p:cNvPr id="13" name="Content Placeholder 3" descr="DSC_0025.JPG"/>
          <p:cNvPicPr>
            <a:picLocks noChangeAspect="1"/>
          </p:cNvPicPr>
          <p:nvPr/>
        </p:nvPicPr>
        <p:blipFill>
          <a:blip r:embed="rId9" cstate="print"/>
          <a:stretch>
            <a:fillRect/>
          </a:stretch>
        </p:blipFill>
        <p:spPr bwMode="auto">
          <a:xfrm rot="21114669">
            <a:off x="218685" y="1738077"/>
            <a:ext cx="2190489" cy="3263199"/>
          </a:xfrm>
          <a:prstGeom prst="round2DiagRect">
            <a:avLst/>
          </a:prstGeom>
          <a:noFill/>
          <a:ln w="9525">
            <a:noFill/>
            <a:miter lim="800000"/>
            <a:headEnd/>
            <a:tailEnd/>
          </a:ln>
          <a:effectLst>
            <a:softEdge rad="127000"/>
          </a:effectLst>
        </p:spPr>
      </p:pic>
      <p:sp>
        <p:nvSpPr>
          <p:cNvPr id="37900" name="TextBox 13"/>
          <p:cNvSpPr txBox="1">
            <a:spLocks noChangeArrowheads="1"/>
          </p:cNvSpPr>
          <p:nvPr/>
        </p:nvSpPr>
        <p:spPr bwMode="auto">
          <a:xfrm>
            <a:off x="2362111" y="2209800"/>
            <a:ext cx="3760966" cy="4293483"/>
          </a:xfrm>
          <a:prstGeom prst="rect">
            <a:avLst/>
          </a:prstGeom>
          <a:noFill/>
          <a:ln w="9525">
            <a:noFill/>
            <a:miter lim="800000"/>
            <a:headEnd/>
            <a:tailEnd/>
          </a:ln>
        </p:spPr>
        <p:txBody>
          <a:bodyPr wrap="none">
            <a:spAutoFit/>
          </a:bodyPr>
          <a:lstStyle/>
          <a:p>
            <a:pPr algn="ctr">
              <a:defRPr/>
            </a:pPr>
            <a:r>
              <a:rPr lang="en-US" sz="2400" dirty="0"/>
              <a:t>Celebrate with</a:t>
            </a:r>
          </a:p>
          <a:p>
            <a:pPr algn="ctr">
              <a:defRPr/>
            </a:pPr>
            <a:r>
              <a:rPr lang="en-US" sz="2400" dirty="0"/>
              <a:t>f</a:t>
            </a:r>
            <a:r>
              <a:rPr lang="en-US" sz="2400" dirty="0" smtClean="0"/>
              <a:t>un</a:t>
            </a:r>
            <a:r>
              <a:rPr lang="en-US" sz="2400" dirty="0"/>
              <a:t>, friends &amp; foam!</a:t>
            </a:r>
          </a:p>
          <a:p>
            <a:pPr>
              <a:defRPr/>
            </a:pPr>
            <a:endParaRPr lang="en-US" sz="900" dirty="0"/>
          </a:p>
          <a:p>
            <a:pPr marL="234950" indent="-234950">
              <a:buFont typeface="Arial" charset="0"/>
              <a:buChar char="•"/>
              <a:defRPr/>
            </a:pPr>
            <a:r>
              <a:rPr lang="en-US" sz="2400" dirty="0"/>
              <a:t>Rock climbing wall</a:t>
            </a:r>
          </a:p>
          <a:p>
            <a:pPr marL="234950" indent="-234950">
              <a:buFont typeface="Arial" charset="0"/>
              <a:buChar char="•"/>
              <a:defRPr/>
            </a:pPr>
            <a:r>
              <a:rPr lang="en-US" sz="2400" dirty="0"/>
              <a:t>Swimming pool</a:t>
            </a:r>
          </a:p>
          <a:p>
            <a:pPr marL="234950" indent="-234950">
              <a:buFont typeface="Arial" charset="0"/>
              <a:buChar char="•"/>
              <a:defRPr/>
            </a:pPr>
            <a:r>
              <a:rPr lang="en-US" sz="2400" dirty="0"/>
              <a:t>274’ waterslide</a:t>
            </a:r>
          </a:p>
          <a:p>
            <a:pPr marL="234950" indent="-234950">
              <a:buFont typeface="Arial" charset="0"/>
              <a:buChar char="•"/>
              <a:defRPr/>
            </a:pPr>
            <a:r>
              <a:rPr lang="en-US" sz="2400" dirty="0"/>
              <a:t>Petting Zoo</a:t>
            </a:r>
          </a:p>
          <a:p>
            <a:pPr marL="234950" indent="-234950">
              <a:buFont typeface="Arial" charset="0"/>
              <a:buChar char="•"/>
              <a:defRPr/>
            </a:pPr>
            <a:r>
              <a:rPr lang="en-US" sz="2400" dirty="0"/>
              <a:t>Zip lines</a:t>
            </a:r>
          </a:p>
          <a:p>
            <a:pPr marL="234950" indent="-234950">
              <a:buFont typeface="Arial" charset="0"/>
              <a:buChar char="•"/>
              <a:defRPr/>
            </a:pPr>
            <a:r>
              <a:rPr lang="en-US" sz="2400" dirty="0"/>
              <a:t>DJ</a:t>
            </a:r>
          </a:p>
          <a:p>
            <a:pPr marL="234950" indent="-234950">
              <a:buFont typeface="Arial" charset="0"/>
              <a:buChar char="•"/>
              <a:defRPr/>
            </a:pPr>
            <a:r>
              <a:rPr lang="en-US" sz="2400" dirty="0"/>
              <a:t>Carnival games &amp; prizes</a:t>
            </a:r>
          </a:p>
          <a:p>
            <a:pPr marL="234950" indent="-234950">
              <a:buFont typeface="Arial" charset="0"/>
              <a:buChar char="•"/>
              <a:defRPr/>
            </a:pPr>
            <a:r>
              <a:rPr lang="en-US" sz="2400" dirty="0"/>
              <a:t>Food, food &amp; food</a:t>
            </a:r>
            <a:r>
              <a:rPr lang="en-US" sz="2400" dirty="0" smtClean="0"/>
              <a:t>!</a:t>
            </a:r>
          </a:p>
          <a:p>
            <a:pPr marL="234950" indent="-234950">
              <a:buFont typeface="Arial" charset="0"/>
              <a:buChar char="•"/>
              <a:defRPr/>
            </a:pPr>
            <a:r>
              <a:rPr lang="en-US" sz="2400" dirty="0" smtClean="0"/>
              <a:t>Foam cannons</a:t>
            </a:r>
            <a:endParaRPr lang="en-US" sz="2400" dirty="0"/>
          </a:p>
        </p:txBody>
      </p:sp>
      <p:sp>
        <p:nvSpPr>
          <p:cNvPr id="35853" name="TextBox 14"/>
          <p:cNvSpPr txBox="1">
            <a:spLocks noChangeArrowheads="1"/>
          </p:cNvSpPr>
          <p:nvPr/>
        </p:nvSpPr>
        <p:spPr bwMode="auto">
          <a:xfrm>
            <a:off x="6400800" y="5867400"/>
            <a:ext cx="1803400" cy="338138"/>
          </a:xfrm>
          <a:prstGeom prst="rect">
            <a:avLst/>
          </a:prstGeom>
          <a:noFill/>
          <a:ln w="9525">
            <a:noFill/>
            <a:miter lim="800000"/>
            <a:headEnd/>
            <a:tailEnd/>
          </a:ln>
        </p:spPr>
        <p:txBody>
          <a:bodyPr wrap="none">
            <a:spAutoFit/>
          </a:bodyPr>
          <a:lstStyle/>
          <a:p>
            <a:r>
              <a:rPr lang="en-US" sz="1600"/>
              <a:t>Girl &amp; 1 adult only</a:t>
            </a:r>
          </a:p>
        </p:txBody>
      </p:sp>
      <p:sp>
        <p:nvSpPr>
          <p:cNvPr id="14" name="Rectangle 13"/>
          <p:cNvSpPr/>
          <p:nvPr/>
        </p:nvSpPr>
        <p:spPr>
          <a:xfrm>
            <a:off x="5921375" y="4572000"/>
            <a:ext cx="3146425" cy="830263"/>
          </a:xfrm>
          <a:prstGeom prst="rect">
            <a:avLst/>
          </a:prstGeom>
        </p:spPr>
        <p:txBody>
          <a:bodyPr wrap="none">
            <a:spAutoFit/>
          </a:bodyPr>
          <a:lstStyle/>
          <a:p>
            <a:pPr algn="ctr">
              <a:defRPr/>
            </a:pPr>
            <a:r>
              <a:rPr lang="en-US" sz="2400" b="1" i="1" dirty="0">
                <a:solidFill>
                  <a:srgbClr val="7030A0"/>
                </a:solidFill>
                <a:latin typeface="+mj-lt"/>
              </a:rPr>
              <a:t>  Location:</a:t>
            </a:r>
          </a:p>
          <a:p>
            <a:pPr algn="ctr">
              <a:defRPr/>
            </a:pPr>
            <a:r>
              <a:rPr lang="en-US" sz="2400" b="1" i="1" dirty="0" err="1">
                <a:solidFill>
                  <a:srgbClr val="7030A0"/>
                </a:solidFill>
                <a:latin typeface="+mj-lt"/>
              </a:rPr>
              <a:t>Vasa</a:t>
            </a:r>
            <a:r>
              <a:rPr lang="en-US" sz="2400" b="1" i="1" dirty="0">
                <a:solidFill>
                  <a:srgbClr val="7030A0"/>
                </a:solidFill>
                <a:latin typeface="+mj-lt"/>
              </a:rPr>
              <a:t> Park, Agoura Hills</a:t>
            </a:r>
            <a:endParaRPr lang="en-US" sz="2400" b="1" i="1" spc="50" dirty="0">
              <a:ln w="11430"/>
              <a:solidFill>
                <a:srgbClr val="7030A0"/>
              </a:solidFill>
              <a:effectLst>
                <a:outerShdw blurRad="76200" dist="50800" dir="5400000" algn="tl" rotWithShape="0">
                  <a:srgbClr val="000000">
                    <a:alpha val="65000"/>
                  </a:srgbClr>
                </a:outerShdw>
              </a:effectLst>
              <a:latin typeface="+mj-lt"/>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3" descr="Bar_PinktoPurpl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36867" name="Picture 12" descr="Bar_PinktoPurpl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3077" name="TextBox 8"/>
          <p:cNvSpPr txBox="1">
            <a:spLocks noChangeArrowheads="1"/>
          </p:cNvSpPr>
          <p:nvPr/>
        </p:nvSpPr>
        <p:spPr bwMode="auto">
          <a:xfrm>
            <a:off x="6096000" y="6400800"/>
            <a:ext cx="30019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36869"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36870"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3080" name="TextBox 9"/>
          <p:cNvSpPr txBox="1">
            <a:spLocks noChangeArrowheads="1"/>
          </p:cNvSpPr>
          <p:nvPr/>
        </p:nvSpPr>
        <p:spPr bwMode="auto">
          <a:xfrm>
            <a:off x="76200" y="101600"/>
            <a:ext cx="8077200" cy="584200"/>
          </a:xfrm>
          <a:prstGeom prst="rect">
            <a:avLst/>
          </a:prstGeom>
          <a:noFill/>
          <a:ln w="9525">
            <a:noFill/>
            <a:miter lim="800000"/>
            <a:headEnd/>
            <a:tailEnd/>
          </a:ln>
        </p:spPr>
        <p:txBody>
          <a:bodyPr>
            <a:spAutoFit/>
          </a:bodyPr>
          <a:lstStyle/>
          <a:p>
            <a:pPr>
              <a:defRPr/>
            </a:pPr>
            <a:r>
              <a:rPr lang="en-US" sz="3200" b="1" i="1" dirty="0">
                <a:latin typeface="+mj-lt"/>
              </a:rPr>
              <a:t>2012 Elite 1000</a:t>
            </a:r>
          </a:p>
        </p:txBody>
      </p:sp>
      <p:pic>
        <p:nvPicPr>
          <p:cNvPr id="36872" name="Picture 14"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3082" name="Rectangle 11"/>
          <p:cNvSpPr>
            <a:spLocks noChangeArrowheads="1"/>
          </p:cNvSpPr>
          <p:nvPr/>
        </p:nvSpPr>
        <p:spPr bwMode="auto">
          <a:xfrm>
            <a:off x="3657600" y="990600"/>
            <a:ext cx="4572000" cy="1200150"/>
          </a:xfrm>
          <a:prstGeom prst="rect">
            <a:avLst/>
          </a:prstGeom>
          <a:noFill/>
          <a:ln w="9525">
            <a:noFill/>
            <a:miter lim="800000"/>
            <a:headEnd/>
            <a:tailEnd/>
          </a:ln>
        </p:spPr>
        <p:txBody>
          <a:bodyPr>
            <a:spAutoFit/>
          </a:bodyPr>
          <a:lstStyle/>
          <a:p>
            <a:pPr algn="ctr">
              <a:defRPr/>
            </a:pPr>
            <a:r>
              <a:rPr lang="en-US" sz="3600" i="1" dirty="0">
                <a:latin typeface="+mj-lt"/>
              </a:rPr>
              <a:t>Slumber Party</a:t>
            </a:r>
          </a:p>
          <a:p>
            <a:pPr algn="ctr">
              <a:defRPr/>
            </a:pPr>
            <a:r>
              <a:rPr lang="en-US" sz="3600" i="1" dirty="0">
                <a:latin typeface="+mj-lt"/>
              </a:rPr>
              <a:t>Saturday, June 2, 2012</a:t>
            </a:r>
          </a:p>
        </p:txBody>
      </p:sp>
      <p:pic>
        <p:nvPicPr>
          <p:cNvPr id="51203" name="Picture 3"/>
          <p:cNvPicPr>
            <a:picLocks noChangeAspect="1" noChangeArrowheads="1"/>
          </p:cNvPicPr>
          <p:nvPr/>
        </p:nvPicPr>
        <p:blipFill>
          <a:blip r:embed="rId8" cstate="print"/>
          <a:srcRect/>
          <a:stretch>
            <a:fillRect/>
          </a:stretch>
        </p:blipFill>
        <p:spPr bwMode="auto">
          <a:xfrm rot="20879573">
            <a:off x="2857500" y="2549525"/>
            <a:ext cx="2757488" cy="2122488"/>
          </a:xfrm>
          <a:prstGeom prst="rect">
            <a:avLst/>
          </a:prstGeom>
          <a:noFill/>
          <a:ln w="38100" algn="in">
            <a:solidFill>
              <a:schemeClr val="bg2">
                <a:lumMod val="20000"/>
                <a:lumOff val="80000"/>
              </a:schemeClr>
            </a:solidFill>
            <a:miter lim="800000"/>
            <a:headEnd/>
            <a:tailEnd/>
          </a:ln>
          <a:effectLst/>
        </p:spPr>
      </p:pic>
      <p:pic>
        <p:nvPicPr>
          <p:cNvPr id="51204" name="Picture 4" descr="2011 candy bar"/>
          <p:cNvPicPr>
            <a:picLocks noChangeAspect="1" noChangeArrowheads="1"/>
          </p:cNvPicPr>
          <p:nvPr/>
        </p:nvPicPr>
        <p:blipFill>
          <a:blip r:embed="rId9" cstate="print"/>
          <a:srcRect l="29187" t="15044"/>
          <a:stretch>
            <a:fillRect/>
          </a:stretch>
        </p:blipFill>
        <p:spPr bwMode="auto">
          <a:xfrm rot="6387310">
            <a:off x="6619876" y="2720975"/>
            <a:ext cx="2470150" cy="1666875"/>
          </a:xfrm>
          <a:prstGeom prst="rect">
            <a:avLst/>
          </a:prstGeom>
          <a:noFill/>
          <a:ln w="38100" algn="in">
            <a:solidFill>
              <a:schemeClr val="bg2">
                <a:lumMod val="20000"/>
                <a:lumOff val="80000"/>
              </a:schemeClr>
            </a:solidFill>
            <a:miter lim="800000"/>
            <a:headEnd/>
            <a:tailEnd/>
          </a:ln>
          <a:effectLst/>
        </p:spPr>
      </p:pic>
      <p:pic>
        <p:nvPicPr>
          <p:cNvPr id="36876" name="Picture 5"/>
          <p:cNvPicPr>
            <a:picLocks noChangeAspect="1" noChangeArrowheads="1"/>
          </p:cNvPicPr>
          <p:nvPr/>
        </p:nvPicPr>
        <p:blipFill>
          <a:blip r:embed="rId10" cstate="print"/>
          <a:srcRect/>
          <a:stretch>
            <a:fillRect/>
          </a:stretch>
        </p:blipFill>
        <p:spPr bwMode="auto">
          <a:xfrm>
            <a:off x="228600" y="1143000"/>
            <a:ext cx="2971800" cy="3155950"/>
          </a:xfrm>
          <a:prstGeom prst="rect">
            <a:avLst/>
          </a:prstGeom>
          <a:noFill/>
          <a:ln w="38100" algn="in">
            <a:noFill/>
            <a:miter lim="800000"/>
            <a:headEnd/>
            <a:tailEnd/>
          </a:ln>
        </p:spPr>
      </p:pic>
      <p:pic>
        <p:nvPicPr>
          <p:cNvPr id="51209" name="Picture 9" descr="2011-06-04_18-45-21_601"/>
          <p:cNvPicPr>
            <a:picLocks noChangeAspect="1" noChangeArrowheads="1"/>
          </p:cNvPicPr>
          <p:nvPr/>
        </p:nvPicPr>
        <p:blipFill>
          <a:blip r:embed="rId11" cstate="print"/>
          <a:srcRect/>
          <a:stretch>
            <a:fillRect/>
          </a:stretch>
        </p:blipFill>
        <p:spPr bwMode="auto">
          <a:xfrm>
            <a:off x="381000" y="4495800"/>
            <a:ext cx="3048000" cy="1717675"/>
          </a:xfrm>
          <a:prstGeom prst="rect">
            <a:avLst/>
          </a:prstGeom>
          <a:noFill/>
          <a:ln w="38100" algn="in">
            <a:solidFill>
              <a:schemeClr val="bg2">
                <a:lumMod val="20000"/>
                <a:lumOff val="80000"/>
              </a:schemeClr>
            </a:solidFill>
            <a:miter lim="800000"/>
            <a:headEnd/>
            <a:tailEnd/>
          </a:ln>
          <a:effectLst/>
        </p:spPr>
      </p:pic>
      <p:pic>
        <p:nvPicPr>
          <p:cNvPr id="51210" name="Picture 10" descr="IMG_3715 - Copy"/>
          <p:cNvPicPr>
            <a:picLocks noChangeAspect="1" noChangeArrowheads="1"/>
          </p:cNvPicPr>
          <p:nvPr/>
        </p:nvPicPr>
        <p:blipFill>
          <a:blip r:embed="rId12" cstate="print"/>
          <a:srcRect l="26686" t="7845"/>
          <a:stretch>
            <a:fillRect/>
          </a:stretch>
        </p:blipFill>
        <p:spPr bwMode="auto">
          <a:xfrm rot="641010">
            <a:off x="4887913" y="3937000"/>
            <a:ext cx="2376487" cy="1990725"/>
          </a:xfrm>
          <a:prstGeom prst="rect">
            <a:avLst/>
          </a:prstGeom>
          <a:noFill/>
          <a:ln w="38100" algn="in">
            <a:solidFill>
              <a:schemeClr val="bg2">
                <a:lumMod val="20000"/>
                <a:lumOff val="80000"/>
              </a:schemeClr>
            </a:solidFill>
            <a:miter lim="800000"/>
            <a:headEnd/>
            <a:tailEnd/>
          </a:ln>
          <a:effectLst/>
        </p:spPr>
      </p:pic>
      <p:sp>
        <p:nvSpPr>
          <p:cNvPr id="3088" name="TextBox 15"/>
          <p:cNvSpPr txBox="1">
            <a:spLocks noChangeArrowheads="1"/>
          </p:cNvSpPr>
          <p:nvPr/>
        </p:nvSpPr>
        <p:spPr bwMode="auto">
          <a:xfrm>
            <a:off x="7315200" y="5257800"/>
            <a:ext cx="1643063" cy="369888"/>
          </a:xfrm>
          <a:prstGeom prst="rect">
            <a:avLst/>
          </a:prstGeom>
          <a:noFill/>
          <a:ln w="9525">
            <a:noFill/>
            <a:miter lim="800000"/>
            <a:headEnd/>
            <a:tailEnd/>
          </a:ln>
        </p:spPr>
        <p:txBody>
          <a:bodyPr wrap="none">
            <a:spAutoFit/>
          </a:bodyPr>
          <a:lstStyle/>
          <a:p>
            <a:pPr>
              <a:defRPr/>
            </a:pPr>
            <a:r>
              <a:rPr lang="en-US" dirty="0">
                <a:latin typeface="+mj-lt"/>
              </a:rPr>
              <a:t>Girl ONLY event</a:t>
            </a:r>
          </a:p>
        </p:txBody>
      </p:sp>
      <p:sp>
        <p:nvSpPr>
          <p:cNvPr id="16" name="Rectangle 15"/>
          <p:cNvSpPr/>
          <p:nvPr/>
        </p:nvSpPr>
        <p:spPr>
          <a:xfrm>
            <a:off x="3505200" y="5791200"/>
            <a:ext cx="1943100" cy="461963"/>
          </a:xfrm>
          <a:prstGeom prst="rect">
            <a:avLst/>
          </a:prstGeom>
        </p:spPr>
        <p:txBody>
          <a:bodyPr wrap="none">
            <a:spAutoFit/>
          </a:bodyPr>
          <a:lstStyle/>
          <a:p>
            <a:pPr algn="ctr">
              <a:defRPr/>
            </a:pPr>
            <a:r>
              <a:rPr lang="en-US" sz="2400" b="1" i="1" dirty="0">
                <a:solidFill>
                  <a:srgbClr val="7030A0"/>
                </a:solidFill>
                <a:latin typeface="+mj-lt"/>
              </a:rPr>
              <a:t>Location: TBD</a:t>
            </a:r>
            <a:endParaRPr lang="en-US" sz="2400" b="1" i="1" spc="50" dirty="0">
              <a:ln w="11430"/>
              <a:solidFill>
                <a:srgbClr val="7030A0"/>
              </a:solidFill>
              <a:effectLst>
                <a:outerShdw blurRad="76200" dist="50800" dir="5400000" algn="tl" rotWithShape="0">
                  <a:srgbClr val="000000">
                    <a:alpha val="65000"/>
                  </a:srgbClr>
                </a:outerShdw>
              </a:effectLst>
              <a:latin typeface="+mj-lt"/>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13" descr="Bar_PinktoPurple.jpg"/>
          <p:cNvPicPr>
            <a:picLocks/>
          </p:cNvPicPr>
          <p:nvPr/>
        </p:nvPicPr>
        <p:blipFill>
          <a:blip r:embed="rId4" cstate="print"/>
          <a:srcRect/>
          <a:stretch>
            <a:fillRect/>
          </a:stretch>
        </p:blipFill>
        <p:spPr bwMode="auto">
          <a:xfrm>
            <a:off x="0" y="6400800"/>
            <a:ext cx="9144000" cy="457200"/>
          </a:xfrm>
          <a:prstGeom prst="rect">
            <a:avLst/>
          </a:prstGeom>
          <a:noFill/>
          <a:ln w="9525">
            <a:noFill/>
            <a:miter lim="800000"/>
            <a:headEnd/>
            <a:tailEnd/>
          </a:ln>
        </p:spPr>
      </p:pic>
      <p:pic>
        <p:nvPicPr>
          <p:cNvPr id="3076" name="Picture 12" descr="Bar_PinktoPurple.jpg"/>
          <p:cNvPicPr>
            <a:picLocks/>
          </p:cNvPicPr>
          <p:nvPr/>
        </p:nvPicPr>
        <p:blipFill>
          <a:blip r:embed="rId5" cstate="print"/>
          <a:srcRect/>
          <a:stretch>
            <a:fillRect/>
          </a:stretch>
        </p:blipFill>
        <p:spPr bwMode="auto">
          <a:xfrm>
            <a:off x="0" y="0"/>
            <a:ext cx="9144000" cy="914400"/>
          </a:xfrm>
          <a:prstGeom prst="rect">
            <a:avLst/>
          </a:prstGeom>
          <a:noFill/>
          <a:ln w="9525">
            <a:noFill/>
            <a:miter lim="800000"/>
            <a:headEnd/>
            <a:tailEnd/>
          </a:ln>
        </p:spPr>
      </p:pic>
      <p:sp>
        <p:nvSpPr>
          <p:cNvPr id="4101" name="TextBox 8"/>
          <p:cNvSpPr txBox="1">
            <a:spLocks noChangeArrowheads="1"/>
          </p:cNvSpPr>
          <p:nvPr/>
        </p:nvSpPr>
        <p:spPr bwMode="auto">
          <a:xfrm>
            <a:off x="6096000" y="6400800"/>
            <a:ext cx="30019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3078" name="Picture 23" descr="GS_100TH_burst.jpg"/>
          <p:cNvPicPr>
            <a:picLocks noChangeAspect="1"/>
          </p:cNvPicPr>
          <p:nvPr/>
        </p:nvPicPr>
        <p:blipFill>
          <a:blip r:embed="rId6"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3079" name="Picture 7" descr="More2.jpg"/>
          <p:cNvPicPr>
            <a:picLocks noChangeAspect="1"/>
          </p:cNvPicPr>
          <p:nvPr/>
        </p:nvPicPr>
        <p:blipFill>
          <a:blip r:embed="rId7"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 name="TextBox 9"/>
          <p:cNvSpPr txBox="1"/>
          <p:nvPr/>
        </p:nvSpPr>
        <p:spPr>
          <a:xfrm>
            <a:off x="76200" y="101600"/>
            <a:ext cx="8305800" cy="584775"/>
          </a:xfrm>
          <a:prstGeom prst="rect">
            <a:avLst/>
          </a:prstGeom>
          <a:noFill/>
        </p:spPr>
        <p:txBody>
          <a:bodyPr wrap="square">
            <a:spAutoFit/>
          </a:bodyPr>
          <a:lstStyle/>
          <a:p>
            <a:pPr fontAlgn="auto">
              <a:spcBef>
                <a:spcPts val="0"/>
              </a:spcBef>
              <a:spcAft>
                <a:spcPts val="0"/>
              </a:spcAft>
              <a:defRPr/>
            </a:pPr>
            <a:r>
              <a:rPr lang="en-US" sz="3200" b="1" i="1" dirty="0">
                <a:latin typeface="+mj-lt"/>
                <a:cs typeface="+mn-cs"/>
              </a:rPr>
              <a:t>2012 </a:t>
            </a:r>
            <a:r>
              <a:rPr lang="en-US" sz="3200" b="1" i="1" dirty="0" smtClean="0">
                <a:latin typeface="+mj-lt"/>
                <a:cs typeface="+mn-cs"/>
              </a:rPr>
              <a:t>Girl Recognitions </a:t>
            </a:r>
            <a:r>
              <a:rPr lang="en-US" sz="2400" b="1" i="1" dirty="0" smtClean="0">
                <a:latin typeface="+mj-lt"/>
                <a:cs typeface="+mn-cs"/>
              </a:rPr>
              <a:t>(Pages 13 &amp; 14 Troop Guide)</a:t>
            </a:r>
            <a:endParaRPr lang="en-US" sz="2400" b="1" i="1" dirty="0">
              <a:latin typeface="+mj-lt"/>
              <a:cs typeface="+mn-cs"/>
            </a:endParaRPr>
          </a:p>
        </p:txBody>
      </p:sp>
      <p:pic>
        <p:nvPicPr>
          <p:cNvPr id="3081" name="Picture 14" descr="GiraffeHead.jpg"/>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32769" name="Picture 517" descr="2000+ Disney Gift Card"/>
          <p:cNvPicPr>
            <a:picLocks noChangeAspect="1" noChangeArrowheads="1"/>
          </p:cNvPicPr>
          <p:nvPr/>
        </p:nvPicPr>
        <p:blipFill>
          <a:blip r:embed="rId9" cstate="print"/>
          <a:srcRect/>
          <a:stretch>
            <a:fillRect/>
          </a:stretch>
        </p:blipFill>
        <p:spPr bwMode="auto">
          <a:xfrm>
            <a:off x="457200" y="1143000"/>
            <a:ext cx="1666875" cy="1047750"/>
          </a:xfrm>
          <a:prstGeom prst="rect">
            <a:avLst/>
          </a:prstGeom>
          <a:noFill/>
          <a:ln w="38100" algn="in">
            <a:solidFill>
              <a:schemeClr val="bg2">
                <a:lumMod val="20000"/>
                <a:lumOff val="80000"/>
              </a:schemeClr>
            </a:solidFill>
            <a:miter lim="800000"/>
            <a:headEnd/>
            <a:tailEnd/>
          </a:ln>
          <a:effectLst>
            <a:softEdge rad="31750"/>
          </a:effectLst>
        </p:spPr>
      </p:pic>
      <p:graphicFrame>
        <p:nvGraphicFramePr>
          <p:cNvPr id="3074" name="Object 2"/>
          <p:cNvGraphicFramePr>
            <a:graphicFrameLocks noChangeAspect="1"/>
          </p:cNvGraphicFramePr>
          <p:nvPr/>
        </p:nvGraphicFramePr>
        <p:xfrm>
          <a:off x="2378075" y="1752600"/>
          <a:ext cx="1584325" cy="1238250"/>
        </p:xfrm>
        <a:graphic>
          <a:graphicData uri="http://schemas.openxmlformats.org/presentationml/2006/ole">
            <p:oleObj spid="_x0000_s3074" name="Acrobat Document" r:id="rId10" imgW="7344000" imgH="9504000" progId="AcroExch.Document.7">
              <p:embed/>
            </p:oleObj>
          </a:graphicData>
        </a:graphic>
      </p:graphicFrame>
      <p:pic>
        <p:nvPicPr>
          <p:cNvPr id="32771" name="Picture 521" descr="3000+ Wii"/>
          <p:cNvPicPr>
            <a:picLocks noChangeAspect="1" noChangeArrowheads="1"/>
          </p:cNvPicPr>
          <p:nvPr/>
        </p:nvPicPr>
        <p:blipFill>
          <a:blip r:embed="rId11" cstate="print"/>
          <a:srcRect/>
          <a:stretch>
            <a:fillRect/>
          </a:stretch>
        </p:blipFill>
        <p:spPr bwMode="auto">
          <a:xfrm>
            <a:off x="2184400" y="3810000"/>
            <a:ext cx="1854200" cy="1447800"/>
          </a:xfrm>
          <a:prstGeom prst="rect">
            <a:avLst/>
          </a:prstGeom>
          <a:noFill/>
          <a:ln w="38100" algn="in">
            <a:solidFill>
              <a:schemeClr val="bg2">
                <a:lumMod val="20000"/>
                <a:lumOff val="80000"/>
              </a:schemeClr>
            </a:solidFill>
            <a:miter lim="800000"/>
            <a:headEnd/>
            <a:tailEnd/>
          </a:ln>
          <a:effectLst>
            <a:softEdge rad="31750"/>
          </a:effectLst>
        </p:spPr>
      </p:pic>
      <p:pic>
        <p:nvPicPr>
          <p:cNvPr id="32772" name="Picture 531" descr="Top 100 bracelet edit"/>
          <p:cNvPicPr>
            <a:picLocks noChangeAspect="1" noChangeArrowheads="1"/>
          </p:cNvPicPr>
          <p:nvPr/>
        </p:nvPicPr>
        <p:blipFill>
          <a:blip r:embed="rId12" cstate="print"/>
          <a:srcRect l="14864" t="17548" r="10814"/>
          <a:stretch>
            <a:fillRect/>
          </a:stretch>
        </p:blipFill>
        <p:spPr bwMode="auto">
          <a:xfrm>
            <a:off x="5943600" y="2514600"/>
            <a:ext cx="1811338" cy="2147888"/>
          </a:xfrm>
          <a:prstGeom prst="rect">
            <a:avLst/>
          </a:prstGeom>
          <a:noFill/>
          <a:ln w="38100" algn="in">
            <a:solidFill>
              <a:schemeClr val="bg2">
                <a:lumMod val="20000"/>
                <a:lumOff val="80000"/>
              </a:schemeClr>
            </a:solidFill>
            <a:miter lim="800000"/>
            <a:headEnd/>
            <a:tailEnd/>
          </a:ln>
          <a:effectLst>
            <a:softEdge rad="63500"/>
          </a:effectLst>
        </p:spPr>
      </p:pic>
      <p:sp>
        <p:nvSpPr>
          <p:cNvPr id="4109" name="TextBox 12"/>
          <p:cNvSpPr txBox="1">
            <a:spLocks noChangeArrowheads="1"/>
          </p:cNvSpPr>
          <p:nvPr/>
        </p:nvSpPr>
        <p:spPr bwMode="auto">
          <a:xfrm>
            <a:off x="2743200" y="1295400"/>
            <a:ext cx="768350" cy="369888"/>
          </a:xfrm>
          <a:prstGeom prst="rect">
            <a:avLst/>
          </a:prstGeom>
          <a:noFill/>
          <a:ln w="9525">
            <a:noFill/>
            <a:miter lim="800000"/>
            <a:headEnd/>
            <a:tailEnd/>
          </a:ln>
        </p:spPr>
        <p:txBody>
          <a:bodyPr wrap="none">
            <a:spAutoFit/>
          </a:bodyPr>
          <a:lstStyle/>
          <a:p>
            <a:pPr>
              <a:defRPr/>
            </a:pPr>
            <a:r>
              <a:rPr lang="en-US" b="1" dirty="0">
                <a:latin typeface="+mj-lt"/>
              </a:rPr>
              <a:t>2000+</a:t>
            </a:r>
          </a:p>
        </p:txBody>
      </p:sp>
      <p:sp>
        <p:nvSpPr>
          <p:cNvPr id="4110" name="TextBox 13"/>
          <p:cNvSpPr txBox="1">
            <a:spLocks noChangeArrowheads="1"/>
          </p:cNvSpPr>
          <p:nvPr/>
        </p:nvSpPr>
        <p:spPr bwMode="auto">
          <a:xfrm>
            <a:off x="152401" y="2286000"/>
            <a:ext cx="2286000" cy="914400"/>
          </a:xfrm>
          <a:prstGeom prst="rect">
            <a:avLst/>
          </a:prstGeom>
          <a:noFill/>
          <a:ln w="9525">
            <a:noFill/>
            <a:miter lim="800000"/>
            <a:headEnd/>
            <a:tailEnd/>
          </a:ln>
        </p:spPr>
        <p:txBody>
          <a:bodyPr wrap="square">
            <a:spAutoFit/>
          </a:bodyPr>
          <a:lstStyle/>
          <a:p>
            <a:pPr algn="ctr">
              <a:defRPr/>
            </a:pPr>
            <a:r>
              <a:rPr lang="en-US" b="1" dirty="0">
                <a:latin typeface="+mj-lt"/>
              </a:rPr>
              <a:t>$400 Gift Card Choice</a:t>
            </a:r>
          </a:p>
          <a:p>
            <a:pPr algn="ctr">
              <a:defRPr/>
            </a:pPr>
            <a:r>
              <a:rPr lang="en-US" b="1" dirty="0">
                <a:latin typeface="+mj-lt"/>
              </a:rPr>
              <a:t>Disney or GSGLA </a:t>
            </a:r>
          </a:p>
          <a:p>
            <a:pPr algn="ctr">
              <a:defRPr/>
            </a:pPr>
            <a:r>
              <a:rPr lang="en-US" b="1" dirty="0">
                <a:latin typeface="+mj-lt"/>
              </a:rPr>
              <a:t>Summer Camp</a:t>
            </a:r>
          </a:p>
        </p:txBody>
      </p:sp>
      <p:sp>
        <p:nvSpPr>
          <p:cNvPr id="4111" name="TextBox 14"/>
          <p:cNvSpPr txBox="1">
            <a:spLocks noChangeArrowheads="1"/>
          </p:cNvSpPr>
          <p:nvPr/>
        </p:nvSpPr>
        <p:spPr bwMode="auto">
          <a:xfrm>
            <a:off x="1595223" y="5334000"/>
            <a:ext cx="2976777" cy="646331"/>
          </a:xfrm>
          <a:prstGeom prst="rect">
            <a:avLst/>
          </a:prstGeom>
          <a:noFill/>
          <a:ln w="9525">
            <a:noFill/>
            <a:miter lim="800000"/>
            <a:headEnd/>
            <a:tailEnd/>
          </a:ln>
        </p:spPr>
        <p:txBody>
          <a:bodyPr wrap="none">
            <a:spAutoFit/>
          </a:bodyPr>
          <a:lstStyle/>
          <a:p>
            <a:pPr algn="ctr">
              <a:defRPr/>
            </a:pPr>
            <a:r>
              <a:rPr lang="en-US" b="1" dirty="0">
                <a:latin typeface="+mj-lt"/>
              </a:rPr>
              <a:t>Wii Collection</a:t>
            </a:r>
          </a:p>
          <a:p>
            <a:pPr algn="ctr">
              <a:defRPr/>
            </a:pPr>
            <a:r>
              <a:rPr lang="en-US" b="1" dirty="0">
                <a:latin typeface="+mj-lt"/>
              </a:rPr>
              <a:t>Wii, Wii Fit &amp; extra controller</a:t>
            </a:r>
          </a:p>
        </p:txBody>
      </p:sp>
      <p:sp>
        <p:nvSpPr>
          <p:cNvPr id="18" name="Rectangle 17"/>
          <p:cNvSpPr/>
          <p:nvPr/>
        </p:nvSpPr>
        <p:spPr>
          <a:xfrm>
            <a:off x="4724400" y="1295400"/>
            <a:ext cx="4015642" cy="1077218"/>
          </a:xfrm>
          <a:prstGeom prst="rect">
            <a:avLst/>
          </a:prstGeom>
          <a:noFill/>
        </p:spPr>
        <p:txBody>
          <a:bodyPr>
            <a:spAutoFit/>
          </a:bodyPr>
          <a:lstStyle/>
          <a:p>
            <a:pPr algn="ctr">
              <a:defRPr/>
            </a:pPr>
            <a:r>
              <a:rPr lang="en-US" sz="3200" b="1" dirty="0">
                <a:ln w="1905"/>
                <a:effectLst>
                  <a:innerShdw blurRad="69850" dist="43180" dir="5400000">
                    <a:srgbClr val="000000">
                      <a:alpha val="65000"/>
                    </a:srgbClr>
                  </a:innerShdw>
                </a:effectLst>
                <a:latin typeface="+mj-lt"/>
              </a:rPr>
              <a:t>How high can you go?</a:t>
            </a:r>
          </a:p>
          <a:p>
            <a:pPr algn="ctr">
              <a:defRPr/>
            </a:pPr>
            <a:r>
              <a:rPr lang="en-US" sz="3200" b="1" dirty="0">
                <a:ln w="1905"/>
                <a:effectLst>
                  <a:innerShdw blurRad="69850" dist="43180" dir="5400000">
                    <a:srgbClr val="000000">
                      <a:alpha val="65000"/>
                    </a:srgbClr>
                  </a:innerShdw>
                </a:effectLst>
                <a:latin typeface="+mj-lt"/>
              </a:rPr>
              <a:t>“Top 100 Girls”</a:t>
            </a:r>
          </a:p>
        </p:txBody>
      </p:sp>
      <p:sp>
        <p:nvSpPr>
          <p:cNvPr id="4114" name="TextBox 19"/>
          <p:cNvSpPr txBox="1">
            <a:spLocks noChangeArrowheads="1"/>
          </p:cNvSpPr>
          <p:nvPr/>
        </p:nvSpPr>
        <p:spPr bwMode="auto">
          <a:xfrm>
            <a:off x="5244920" y="4953000"/>
            <a:ext cx="3064237" cy="1200329"/>
          </a:xfrm>
          <a:prstGeom prst="rect">
            <a:avLst/>
          </a:prstGeom>
          <a:noFill/>
          <a:ln w="9525">
            <a:noFill/>
            <a:miter lim="800000"/>
            <a:headEnd/>
            <a:tailEnd/>
          </a:ln>
        </p:spPr>
        <p:txBody>
          <a:bodyPr wrap="none">
            <a:spAutoFit/>
          </a:bodyPr>
          <a:lstStyle/>
          <a:p>
            <a:pPr algn="ctr">
              <a:defRPr/>
            </a:pPr>
            <a:r>
              <a:rPr lang="en-US" b="1" dirty="0">
                <a:latin typeface="+mj-lt"/>
              </a:rPr>
              <a:t>The highest selling 100 girls </a:t>
            </a:r>
          </a:p>
          <a:p>
            <a:pPr algn="ctr">
              <a:defRPr/>
            </a:pPr>
            <a:r>
              <a:rPr lang="en-US" b="1" dirty="0">
                <a:latin typeface="+mj-lt"/>
              </a:rPr>
              <a:t>will receive a custom GSGLA</a:t>
            </a:r>
          </a:p>
          <a:p>
            <a:pPr algn="ctr">
              <a:defRPr/>
            </a:pPr>
            <a:r>
              <a:rPr lang="en-US" b="1" dirty="0">
                <a:latin typeface="+mj-lt"/>
              </a:rPr>
              <a:t>Sterling Silver Charm Bracelet </a:t>
            </a:r>
          </a:p>
          <a:p>
            <a:pPr algn="ctr">
              <a:defRPr/>
            </a:pPr>
            <a:r>
              <a:rPr lang="en-US" b="1" dirty="0">
                <a:latin typeface="+mj-lt"/>
              </a:rPr>
              <a:t>(actual will be revealed soon!)</a:t>
            </a:r>
          </a:p>
        </p:txBody>
      </p:sp>
      <p:sp>
        <p:nvSpPr>
          <p:cNvPr id="19" name="TextBox 18"/>
          <p:cNvSpPr txBox="1"/>
          <p:nvPr/>
        </p:nvSpPr>
        <p:spPr>
          <a:xfrm>
            <a:off x="2736850" y="3352800"/>
            <a:ext cx="768350" cy="369888"/>
          </a:xfrm>
          <a:prstGeom prst="rect">
            <a:avLst/>
          </a:prstGeom>
          <a:noFill/>
        </p:spPr>
        <p:txBody>
          <a:bodyPr wrap="none">
            <a:spAutoFit/>
          </a:bodyPr>
          <a:lstStyle/>
          <a:p>
            <a:pPr>
              <a:defRPr/>
            </a:pPr>
            <a:r>
              <a:rPr lang="en-US" b="1" dirty="0">
                <a:latin typeface="+mj-lt"/>
              </a:rPr>
              <a:t>3000+</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amoas_Character.jpg"/>
          <p:cNvPicPr>
            <a:picLocks noChangeAspect="1"/>
          </p:cNvPicPr>
          <p:nvPr/>
        </p:nvPicPr>
        <p:blipFill>
          <a:blip r:embed="rId3" cstate="print"/>
          <a:stretch>
            <a:fillRect/>
          </a:stretch>
        </p:blipFill>
        <p:spPr>
          <a:xfrm>
            <a:off x="7162800" y="4648200"/>
            <a:ext cx="1676400" cy="1749287"/>
          </a:xfrm>
          <a:prstGeom prst="rect">
            <a:avLst/>
          </a:prstGeom>
          <a:effectLst>
            <a:softEdge rad="31750"/>
          </a:effectLst>
        </p:spPr>
      </p:pic>
      <p:pic>
        <p:nvPicPr>
          <p:cNvPr id="17" name="Picture 12" descr="Bar_PinktoPurpl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14" name="TextBox 13"/>
          <p:cNvSpPr txBox="1"/>
          <p:nvPr/>
        </p:nvSpPr>
        <p:spPr>
          <a:xfrm>
            <a:off x="76200" y="101600"/>
            <a:ext cx="6400800" cy="584200"/>
          </a:xfrm>
          <a:prstGeom prst="rect">
            <a:avLst/>
          </a:prstGeom>
          <a:noFill/>
        </p:spPr>
        <p:txBody>
          <a:bodyPr>
            <a:spAutoFit/>
          </a:bodyPr>
          <a:lstStyle/>
          <a:p>
            <a:pPr>
              <a:defRPr/>
            </a:pPr>
            <a:r>
              <a:rPr lang="en-US" sz="3200" b="1" i="1" dirty="0">
                <a:latin typeface="+mj-lt"/>
              </a:rPr>
              <a:t>Safety Tips </a:t>
            </a:r>
            <a:r>
              <a:rPr lang="en-US" sz="2400" b="1" i="1" dirty="0">
                <a:latin typeface="+mj-lt"/>
              </a:rPr>
              <a:t>(Page </a:t>
            </a:r>
            <a:r>
              <a:rPr lang="en-US" sz="2400" b="1" i="1" dirty="0" smtClean="0">
                <a:latin typeface="+mj-lt"/>
              </a:rPr>
              <a:t>15, </a:t>
            </a:r>
            <a:r>
              <a:rPr lang="en-US" sz="2400" b="1" i="1" dirty="0">
                <a:latin typeface="+mj-lt"/>
              </a:rPr>
              <a:t>Troop Guide)</a:t>
            </a:r>
          </a:p>
        </p:txBody>
      </p:sp>
      <p:sp>
        <p:nvSpPr>
          <p:cNvPr id="15" name="TextBox 5"/>
          <p:cNvSpPr txBox="1">
            <a:spLocks noChangeArrowheads="1"/>
          </p:cNvSpPr>
          <p:nvPr/>
        </p:nvSpPr>
        <p:spPr bwMode="auto">
          <a:xfrm>
            <a:off x="457200" y="1295400"/>
            <a:ext cx="8229600" cy="3323987"/>
          </a:xfrm>
          <a:prstGeom prst="rect">
            <a:avLst/>
          </a:prstGeom>
          <a:noFill/>
          <a:ln w="9525">
            <a:noFill/>
            <a:miter lim="800000"/>
            <a:headEnd/>
            <a:tailEnd/>
          </a:ln>
        </p:spPr>
        <p:txBody>
          <a:bodyPr wrap="square">
            <a:spAutoFit/>
          </a:bodyPr>
          <a:lstStyle/>
          <a:p>
            <a:pPr marL="342900" indent="-342900">
              <a:spcBef>
                <a:spcPts val="600"/>
              </a:spcBef>
              <a:spcAft>
                <a:spcPts val="600"/>
              </a:spcAft>
              <a:buFont typeface="Wingdings" pitchFamily="2" charset="2"/>
              <a:buChar char="Ø"/>
              <a:defRPr/>
            </a:pPr>
            <a:r>
              <a:rPr lang="en-US" sz="2000" dirty="0" smtClean="0">
                <a:latin typeface="Arial" pitchFamily="34" charset="0"/>
                <a:cs typeface="Arial" pitchFamily="34" charset="0"/>
              </a:rPr>
              <a:t>Follow all guidelines in </a:t>
            </a:r>
            <a:r>
              <a:rPr lang="en-US" sz="2000" i="1" dirty="0" smtClean="0">
                <a:latin typeface="Arial" pitchFamily="34" charset="0"/>
                <a:cs typeface="Arial" pitchFamily="34" charset="0"/>
              </a:rPr>
              <a:t>Safety Activity Checkpoints </a:t>
            </a:r>
            <a:r>
              <a:rPr lang="en-US" sz="2000" dirty="0" smtClean="0">
                <a:latin typeface="Arial" pitchFamily="34" charset="0"/>
                <a:cs typeface="Arial" pitchFamily="34" charset="0"/>
              </a:rPr>
              <a:t>and </a:t>
            </a:r>
            <a:r>
              <a:rPr lang="en-US" sz="2000" i="1" dirty="0" smtClean="0">
                <a:latin typeface="Arial" pitchFamily="34" charset="0"/>
                <a:cs typeface="Arial" pitchFamily="34" charset="0"/>
              </a:rPr>
              <a:t>Volunteer Essentials (available online)</a:t>
            </a:r>
          </a:p>
          <a:p>
            <a:pPr marL="342900" indent="-342900">
              <a:spcBef>
                <a:spcPts val="600"/>
              </a:spcBef>
              <a:spcAft>
                <a:spcPts val="600"/>
              </a:spcAft>
              <a:buFont typeface="Wingdings" pitchFamily="2" charset="2"/>
              <a:buChar char="Ø"/>
              <a:defRPr/>
            </a:pPr>
            <a:r>
              <a:rPr lang="en-US" sz="2000" dirty="0" smtClean="0">
                <a:latin typeface="Arial" pitchFamily="34" charset="0"/>
                <a:cs typeface="Arial" pitchFamily="34" charset="0"/>
              </a:rPr>
              <a:t>Collect </a:t>
            </a:r>
            <a:r>
              <a:rPr lang="en-US" sz="2000" dirty="0">
                <a:latin typeface="Arial" pitchFamily="34" charset="0"/>
                <a:cs typeface="Arial" pitchFamily="34" charset="0"/>
              </a:rPr>
              <a:t>money only </a:t>
            </a:r>
            <a:r>
              <a:rPr lang="en-US" sz="2000" dirty="0" smtClean="0">
                <a:latin typeface="Arial" pitchFamily="34" charset="0"/>
                <a:cs typeface="Arial" pitchFamily="34" charset="0"/>
              </a:rPr>
              <a:t>when delivering cookies</a:t>
            </a:r>
            <a:endParaRPr lang="en-US" sz="2000" dirty="0">
              <a:latin typeface="Arial" pitchFamily="34" charset="0"/>
              <a:cs typeface="Arial" pitchFamily="34" charset="0"/>
            </a:endParaRPr>
          </a:p>
          <a:p>
            <a:pPr marL="342900" indent="-342900">
              <a:spcBef>
                <a:spcPts val="600"/>
              </a:spcBef>
              <a:spcAft>
                <a:spcPts val="600"/>
              </a:spcAft>
              <a:buFont typeface="Wingdings" pitchFamily="2" charset="2"/>
              <a:buChar char="Ø"/>
              <a:defRPr/>
            </a:pPr>
            <a:r>
              <a:rPr lang="en-US" sz="2000" dirty="0" smtClean="0">
                <a:latin typeface="Arial" pitchFamily="34" charset="0"/>
                <a:cs typeface="Arial" pitchFamily="34" charset="0"/>
              </a:rPr>
              <a:t>Internet—cannot </a:t>
            </a:r>
            <a:r>
              <a:rPr lang="en-US" sz="2000" dirty="0">
                <a:latin typeface="Arial" pitchFamily="34" charset="0"/>
                <a:cs typeface="Arial" pitchFamily="34" charset="0"/>
              </a:rPr>
              <a:t>collect </a:t>
            </a:r>
            <a:r>
              <a:rPr lang="en-US" sz="2000" dirty="0" smtClean="0">
                <a:latin typeface="Arial" pitchFamily="34" charset="0"/>
                <a:cs typeface="Arial" pitchFamily="34" charset="0"/>
              </a:rPr>
              <a:t>money, </a:t>
            </a:r>
            <a:r>
              <a:rPr lang="en-US" sz="2000" dirty="0">
                <a:latin typeface="Arial" pitchFamily="34" charset="0"/>
                <a:cs typeface="Arial" pitchFamily="34" charset="0"/>
              </a:rPr>
              <a:t>but may use social networking, </a:t>
            </a:r>
            <a:r>
              <a:rPr lang="en-US" sz="2000" dirty="0" smtClean="0">
                <a:latin typeface="Arial" pitchFamily="34" charset="0"/>
                <a:cs typeface="Arial" pitchFamily="34" charset="0"/>
              </a:rPr>
              <a:t>email and promises through LBB’s Cookie Club.</a:t>
            </a:r>
            <a:endParaRPr lang="en-US" sz="2000" dirty="0">
              <a:latin typeface="Arial" pitchFamily="34" charset="0"/>
              <a:cs typeface="Arial" pitchFamily="34" charset="0"/>
            </a:endParaRPr>
          </a:p>
          <a:p>
            <a:pPr marL="342900" indent="-342900">
              <a:spcBef>
                <a:spcPts val="600"/>
              </a:spcBef>
              <a:spcAft>
                <a:spcPts val="600"/>
              </a:spcAft>
              <a:buFont typeface="Wingdings" pitchFamily="2" charset="2"/>
              <a:buChar char="Ø"/>
              <a:defRPr/>
            </a:pPr>
            <a:r>
              <a:rPr lang="en-US" sz="2000" dirty="0" smtClean="0">
                <a:latin typeface="Arial" pitchFamily="34" charset="0"/>
                <a:cs typeface="Arial" pitchFamily="34" charset="0"/>
              </a:rPr>
              <a:t>Adult </a:t>
            </a:r>
            <a:r>
              <a:rPr lang="en-US" sz="2000" dirty="0">
                <a:latin typeface="Arial" pitchFamily="34" charset="0"/>
                <a:cs typeface="Arial" pitchFamily="34" charset="0"/>
              </a:rPr>
              <a:t>supervision at all times.</a:t>
            </a:r>
          </a:p>
          <a:p>
            <a:pPr marL="342900" indent="-342900">
              <a:spcBef>
                <a:spcPts val="600"/>
              </a:spcBef>
              <a:spcAft>
                <a:spcPts val="600"/>
              </a:spcAft>
              <a:buFont typeface="Wingdings" pitchFamily="2" charset="2"/>
              <a:buChar char="Ø"/>
              <a:defRPr/>
            </a:pPr>
            <a:r>
              <a:rPr lang="en-US" sz="2000" dirty="0">
                <a:latin typeface="Arial" pitchFamily="34" charset="0"/>
                <a:cs typeface="Arial" pitchFamily="34" charset="0"/>
              </a:rPr>
              <a:t>Do not carry large amounts of cash</a:t>
            </a:r>
            <a:r>
              <a:rPr lang="en-US" sz="2000" dirty="0" smtClean="0">
                <a:latin typeface="Arial" pitchFamily="34" charset="0"/>
                <a:cs typeface="Arial" pitchFamily="34" charset="0"/>
              </a:rPr>
              <a:t>.</a:t>
            </a:r>
          </a:p>
          <a:p>
            <a:pPr marL="342900" indent="-342900">
              <a:spcBef>
                <a:spcPts val="600"/>
              </a:spcBef>
              <a:spcAft>
                <a:spcPts val="600"/>
              </a:spcAft>
              <a:buFont typeface="Wingdings" pitchFamily="2" charset="2"/>
              <a:buChar char="Ø"/>
              <a:defRPr/>
            </a:pPr>
            <a:r>
              <a:rPr lang="en-US" sz="2000" dirty="0" smtClean="0">
                <a:latin typeface="Arial" pitchFamily="34" charset="0"/>
                <a:cs typeface="Arial" pitchFamily="34" charset="0"/>
              </a:rPr>
              <a:t>Remit cash &amp; checks to the troop “promptly &amp; frequently.”</a:t>
            </a:r>
            <a:endParaRPr lang="en-US" sz="2000" dirty="0">
              <a:latin typeface="Arial" pitchFamily="34" charset="0"/>
              <a:cs typeface="Arial" pitchFamily="34" charset="0"/>
            </a:endParaRPr>
          </a:p>
        </p:txBody>
      </p:sp>
      <p:sp>
        <p:nvSpPr>
          <p:cNvPr id="16" name="TextBox 8"/>
          <p:cNvSpPr txBox="1">
            <a:spLocks noChangeArrowheads="1"/>
          </p:cNvSpPr>
          <p:nvPr/>
        </p:nvSpPr>
        <p:spPr bwMode="auto">
          <a:xfrm>
            <a:off x="5943600" y="6457950"/>
            <a:ext cx="3200400" cy="400050"/>
          </a:xfrm>
          <a:prstGeom prst="rect">
            <a:avLst/>
          </a:prstGeom>
          <a:noFill/>
          <a:ln w="9525">
            <a:noFill/>
            <a:miter lim="800000"/>
            <a:headEnd/>
            <a:tailEnd/>
          </a:ln>
        </p:spPr>
        <p:txBody>
          <a:bodyPr>
            <a:spAutoFit/>
          </a:bodyPr>
          <a:lstStyle/>
          <a:p>
            <a:pPr algn="r">
              <a:defRPr/>
            </a:pPr>
            <a:r>
              <a:rPr lang="en-US" sz="2000" i="1" dirty="0">
                <a:latin typeface="+mn-lt"/>
              </a:rPr>
              <a:t>2011 Cookie Program</a:t>
            </a:r>
          </a:p>
        </p:txBody>
      </p:sp>
      <p:pic>
        <p:nvPicPr>
          <p:cNvPr id="18" name="Picture 14" descr="GiraffeHead.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19" name="Picture 13" descr="Bar_PinktoPurple.jpg"/>
          <p:cNvPicPr>
            <a:picLocks/>
          </p:cNvPicPr>
          <p:nvPr/>
        </p:nvPicPr>
        <p:blipFill>
          <a:blip r:embed="rId6" cstate="print"/>
          <a:srcRect/>
          <a:stretch>
            <a:fillRect/>
          </a:stretch>
        </p:blipFill>
        <p:spPr bwMode="auto">
          <a:xfrm>
            <a:off x="0" y="6400800"/>
            <a:ext cx="9144000" cy="457200"/>
          </a:xfrm>
          <a:prstGeom prst="rect">
            <a:avLst/>
          </a:prstGeom>
          <a:noFill/>
          <a:ln w="9525">
            <a:noFill/>
            <a:miter lim="800000"/>
            <a:headEnd/>
            <a:tailEnd/>
          </a:ln>
        </p:spPr>
      </p:pic>
      <p:pic>
        <p:nvPicPr>
          <p:cNvPr id="20" name="Picture 23" descr="GS_100TH_burst.jpg"/>
          <p:cNvPicPr>
            <a:picLocks noChangeAspect="1"/>
          </p:cNvPicPr>
          <p:nvPr/>
        </p:nvPicPr>
        <p:blipFill>
          <a:blip r:embed="rId7"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21" name="Picture 7" descr="More2.jpg"/>
          <p:cNvPicPr>
            <a:picLocks noChangeAspect="1"/>
          </p:cNvPicPr>
          <p:nvPr/>
        </p:nvPicPr>
        <p:blipFill>
          <a:blip r:embed="rId8"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22" name="TextBox 8"/>
          <p:cNvSpPr txBox="1">
            <a:spLocks noChangeArrowheads="1"/>
          </p:cNvSpPr>
          <p:nvPr/>
        </p:nvSpPr>
        <p:spPr bwMode="auto">
          <a:xfrm>
            <a:off x="6096000" y="6400800"/>
            <a:ext cx="30019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2" descr="Bar_PinktoPurple.jpg"/>
          <p:cNvPicPr>
            <a:picLocks/>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16" name="TextBox 8"/>
          <p:cNvSpPr txBox="1">
            <a:spLocks noChangeArrowheads="1"/>
          </p:cNvSpPr>
          <p:nvPr/>
        </p:nvSpPr>
        <p:spPr bwMode="auto">
          <a:xfrm>
            <a:off x="5943600" y="6457950"/>
            <a:ext cx="3200400" cy="400050"/>
          </a:xfrm>
          <a:prstGeom prst="rect">
            <a:avLst/>
          </a:prstGeom>
          <a:noFill/>
          <a:ln w="9525">
            <a:noFill/>
            <a:miter lim="800000"/>
            <a:headEnd/>
            <a:tailEnd/>
          </a:ln>
        </p:spPr>
        <p:txBody>
          <a:bodyPr>
            <a:spAutoFit/>
          </a:bodyPr>
          <a:lstStyle/>
          <a:p>
            <a:pPr algn="r">
              <a:defRPr/>
            </a:pPr>
            <a:r>
              <a:rPr lang="en-US" sz="2000" i="1" dirty="0">
                <a:latin typeface="+mn-lt"/>
              </a:rPr>
              <a:t>2011 Cookie Program</a:t>
            </a:r>
          </a:p>
        </p:txBody>
      </p:sp>
      <p:pic>
        <p:nvPicPr>
          <p:cNvPr id="18" name="Picture 14" descr="GiraffeHead.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19" name="Picture 13" descr="Bar_PinktoPurple.jpg"/>
          <p:cNvPicPr>
            <a:picLocks/>
          </p:cNvPicPr>
          <p:nvPr/>
        </p:nvPicPr>
        <p:blipFill>
          <a:blip r:embed="rId5" cstate="print"/>
          <a:srcRect/>
          <a:stretch>
            <a:fillRect/>
          </a:stretch>
        </p:blipFill>
        <p:spPr bwMode="auto">
          <a:xfrm>
            <a:off x="0" y="6400800"/>
            <a:ext cx="9144000" cy="457200"/>
          </a:xfrm>
          <a:prstGeom prst="rect">
            <a:avLst/>
          </a:prstGeom>
          <a:noFill/>
          <a:ln w="9525">
            <a:noFill/>
            <a:miter lim="800000"/>
            <a:headEnd/>
            <a:tailEnd/>
          </a:ln>
        </p:spPr>
      </p:pic>
      <p:pic>
        <p:nvPicPr>
          <p:cNvPr id="20" name="Picture 23" descr="GS_100TH_burst.jpg"/>
          <p:cNvPicPr>
            <a:picLocks noChangeAspect="1"/>
          </p:cNvPicPr>
          <p:nvPr/>
        </p:nvPicPr>
        <p:blipFill>
          <a:blip r:embed="rId6"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21" name="Picture 7" descr="More2.jpg"/>
          <p:cNvPicPr>
            <a:picLocks noChangeAspect="1"/>
          </p:cNvPicPr>
          <p:nvPr/>
        </p:nvPicPr>
        <p:blipFill>
          <a:blip r:embed="rId7"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22" name="TextBox 8"/>
          <p:cNvSpPr txBox="1">
            <a:spLocks noChangeArrowheads="1"/>
          </p:cNvSpPr>
          <p:nvPr/>
        </p:nvSpPr>
        <p:spPr bwMode="auto">
          <a:xfrm>
            <a:off x="6096000" y="6400800"/>
            <a:ext cx="30019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sp>
        <p:nvSpPr>
          <p:cNvPr id="13" name="TextBox 12"/>
          <p:cNvSpPr txBox="1"/>
          <p:nvPr/>
        </p:nvSpPr>
        <p:spPr>
          <a:xfrm>
            <a:off x="76200" y="101600"/>
            <a:ext cx="6400800" cy="584200"/>
          </a:xfrm>
          <a:prstGeom prst="rect">
            <a:avLst/>
          </a:prstGeom>
          <a:noFill/>
        </p:spPr>
        <p:txBody>
          <a:bodyPr>
            <a:spAutoFit/>
          </a:bodyPr>
          <a:lstStyle/>
          <a:p>
            <a:pPr>
              <a:defRPr/>
            </a:pPr>
            <a:r>
              <a:rPr lang="en-US" sz="3200" b="1" i="1" dirty="0">
                <a:latin typeface="+mj-lt"/>
              </a:rPr>
              <a:t>Selling Tips </a:t>
            </a:r>
            <a:r>
              <a:rPr lang="en-US" sz="2400" b="1" i="1" dirty="0">
                <a:latin typeface="+mj-lt"/>
              </a:rPr>
              <a:t>(Page </a:t>
            </a:r>
            <a:r>
              <a:rPr lang="en-US" sz="2400" b="1" i="1" dirty="0" smtClean="0">
                <a:latin typeface="+mj-lt"/>
              </a:rPr>
              <a:t>16 &amp; 17, Troop </a:t>
            </a:r>
            <a:r>
              <a:rPr lang="en-US" sz="2400" b="1" i="1" dirty="0">
                <a:latin typeface="+mj-lt"/>
              </a:rPr>
              <a:t>Guide)</a:t>
            </a:r>
          </a:p>
        </p:txBody>
      </p:sp>
      <p:sp>
        <p:nvSpPr>
          <p:cNvPr id="23" name="Rectangle 22"/>
          <p:cNvSpPr/>
          <p:nvPr/>
        </p:nvSpPr>
        <p:spPr>
          <a:xfrm>
            <a:off x="685800" y="1066800"/>
            <a:ext cx="6858000" cy="4862870"/>
          </a:xfrm>
          <a:prstGeom prst="rect">
            <a:avLst/>
          </a:prstGeom>
        </p:spPr>
        <p:txBody>
          <a:bodyPr wrap="square">
            <a:spAutoFit/>
          </a:bodyPr>
          <a:lstStyle/>
          <a:p>
            <a:pPr marL="342900" indent="-342900">
              <a:buFont typeface="Wingdings" pitchFamily="2" charset="2"/>
              <a:buChar char="Ø"/>
              <a:defRPr/>
            </a:pPr>
            <a:r>
              <a:rPr lang="en-US" sz="2000" dirty="0" smtClean="0"/>
              <a:t>Door to Door Sales-order card or cookies in-hand.</a:t>
            </a:r>
          </a:p>
          <a:p>
            <a:pPr marL="342900" indent="-342900">
              <a:buFont typeface="Wingdings" pitchFamily="2" charset="2"/>
              <a:buChar char="Ø"/>
              <a:defRPr/>
            </a:pPr>
            <a:endParaRPr lang="en-US" sz="2000" dirty="0" smtClean="0"/>
          </a:p>
          <a:p>
            <a:pPr marL="342900" indent="-342900">
              <a:buFont typeface="Wingdings" pitchFamily="2" charset="2"/>
              <a:buChar char="Ø"/>
              <a:defRPr/>
            </a:pPr>
            <a:r>
              <a:rPr lang="en-US" sz="2000" dirty="0" smtClean="0"/>
              <a:t>Telephone sales-quick &amp; easy!  Utilize last year’s order card to build a customer base! </a:t>
            </a:r>
          </a:p>
          <a:p>
            <a:pPr marL="342900" indent="-342900">
              <a:buFont typeface="Wingdings" pitchFamily="2" charset="2"/>
              <a:buChar char="Ø"/>
              <a:defRPr/>
            </a:pPr>
            <a:endParaRPr lang="en-US" sz="2000" dirty="0" smtClean="0"/>
          </a:p>
          <a:p>
            <a:pPr marL="342900" indent="-342900">
              <a:buFont typeface="Wingdings" pitchFamily="2" charset="2"/>
              <a:buChar char="Ø"/>
              <a:defRPr/>
            </a:pPr>
            <a:r>
              <a:rPr lang="en-US" sz="2000" dirty="0" smtClean="0"/>
              <a:t>Internet—Cookie Club, social networking (ages 13+).</a:t>
            </a:r>
          </a:p>
          <a:p>
            <a:pPr marL="342900" indent="-342900">
              <a:buFont typeface="Wingdings" pitchFamily="2" charset="2"/>
              <a:buChar char="Ø"/>
              <a:defRPr/>
            </a:pPr>
            <a:endParaRPr lang="en-US" sz="2000" dirty="0" smtClean="0"/>
          </a:p>
          <a:p>
            <a:pPr marL="342900" indent="-342900">
              <a:buFont typeface="Wingdings" pitchFamily="2" charset="2"/>
              <a:buChar char="Ø"/>
              <a:defRPr/>
            </a:pPr>
            <a:r>
              <a:rPr lang="en-US" sz="2000" dirty="0" smtClean="0"/>
              <a:t>Try a Text-a-thon (with parent permission) to let friends and family know it’s cookie time!</a:t>
            </a:r>
          </a:p>
          <a:p>
            <a:pPr marL="342900" indent="-342900">
              <a:buFont typeface="Wingdings" pitchFamily="2" charset="2"/>
              <a:buChar char="Ø"/>
              <a:defRPr/>
            </a:pPr>
            <a:endParaRPr lang="en-US" sz="2000" dirty="0" smtClean="0"/>
          </a:p>
          <a:p>
            <a:pPr marL="342900" indent="-342900">
              <a:buFont typeface="Wingdings" pitchFamily="2" charset="2"/>
              <a:buChar char="Ø"/>
              <a:defRPr/>
            </a:pPr>
            <a:r>
              <a:rPr lang="en-US" sz="2000" dirty="0" smtClean="0"/>
              <a:t>Workplace sales.</a:t>
            </a:r>
          </a:p>
          <a:p>
            <a:pPr marL="342900" indent="-342900">
              <a:buFont typeface="Wingdings" pitchFamily="2" charset="2"/>
              <a:buChar char="Ø"/>
              <a:defRPr/>
            </a:pPr>
            <a:endParaRPr lang="en-US" sz="2000" dirty="0" smtClean="0"/>
          </a:p>
          <a:p>
            <a:pPr marL="342900" indent="-342900">
              <a:buFont typeface="Wingdings" pitchFamily="2" charset="2"/>
              <a:buChar char="Ø"/>
              <a:defRPr/>
            </a:pPr>
            <a:r>
              <a:rPr lang="en-US" sz="2000" dirty="0" smtClean="0"/>
              <a:t>Cookies for a Change!  Council-wide </a:t>
            </a:r>
          </a:p>
          <a:p>
            <a:pPr marL="342900" indent="-342900">
              <a:defRPr/>
            </a:pPr>
            <a:r>
              <a:rPr lang="en-US" sz="2000" dirty="0" smtClean="0"/>
              <a:t>	Gift of Caring Program.</a:t>
            </a:r>
          </a:p>
          <a:p>
            <a:pPr>
              <a:lnSpc>
                <a:spcPct val="150000"/>
              </a:lnSpc>
              <a:buFont typeface="Wingdings" pitchFamily="2" charset="2"/>
              <a:buChar char="Ø"/>
              <a:defRPr/>
            </a:pPr>
            <a:endParaRPr lang="en-US" sz="2000" dirty="0"/>
          </a:p>
        </p:txBody>
      </p:sp>
      <p:pic>
        <p:nvPicPr>
          <p:cNvPr id="12" name="Picture 4" descr="S:\Cookie Program\2012 Cookies\LBB eTools\1A. Clip Art and Photos\Photography\Section 1\BoothSale4.jpg"/>
          <p:cNvPicPr>
            <a:picLocks noChangeAspect="1" noChangeArrowheads="1"/>
          </p:cNvPicPr>
          <p:nvPr/>
        </p:nvPicPr>
        <p:blipFill>
          <a:blip r:embed="rId8" cstate="print"/>
          <a:srcRect/>
          <a:stretch>
            <a:fillRect/>
          </a:stretch>
        </p:blipFill>
        <p:spPr bwMode="auto">
          <a:xfrm>
            <a:off x="5410200" y="3657600"/>
            <a:ext cx="3352800" cy="2235200"/>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3" descr="Bar_PinktoPurpl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22531" name="Picture 12" descr="Bar_PinktoPurpl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20484" name="TextBox 8"/>
          <p:cNvSpPr txBox="1">
            <a:spLocks noChangeArrowheads="1"/>
          </p:cNvSpPr>
          <p:nvPr/>
        </p:nvSpPr>
        <p:spPr bwMode="auto">
          <a:xfrm>
            <a:off x="5715000" y="6400800"/>
            <a:ext cx="3382963" cy="400050"/>
          </a:xfrm>
          <a:prstGeom prst="rect">
            <a:avLst/>
          </a:prstGeom>
          <a:noFill/>
          <a:ln w="9525">
            <a:noFill/>
            <a:miter lim="800000"/>
            <a:headEnd/>
            <a:tailEnd/>
          </a:ln>
        </p:spPr>
        <p:txBody>
          <a:bodyPr>
            <a:spAutoFit/>
          </a:bodyPr>
          <a:lstStyle/>
          <a:p>
            <a:pPr algn="r">
              <a:defRPr/>
            </a:pPr>
            <a:r>
              <a:rPr lang="en-US" sz="2000" i="1" dirty="0">
                <a:latin typeface="+mj-lt"/>
              </a:rPr>
              <a:t>2012 Cookie Program</a:t>
            </a:r>
          </a:p>
        </p:txBody>
      </p:sp>
      <p:pic>
        <p:nvPicPr>
          <p:cNvPr id="22533"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22534"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pic>
        <p:nvPicPr>
          <p:cNvPr id="22535" name="Picture 14"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11" name="TextBox 10"/>
          <p:cNvSpPr txBox="1"/>
          <p:nvPr/>
        </p:nvSpPr>
        <p:spPr>
          <a:xfrm>
            <a:off x="228600" y="152400"/>
            <a:ext cx="6952481" cy="584775"/>
          </a:xfrm>
          <a:prstGeom prst="rect">
            <a:avLst/>
          </a:prstGeom>
          <a:noFill/>
        </p:spPr>
        <p:txBody>
          <a:bodyPr wrap="none">
            <a:spAutoFit/>
          </a:bodyPr>
          <a:lstStyle/>
          <a:p>
            <a:pPr>
              <a:defRPr/>
            </a:pPr>
            <a:r>
              <a:rPr lang="en-US" sz="3200" b="1" i="1" dirty="0">
                <a:latin typeface="+mj-lt"/>
              </a:rPr>
              <a:t>Direct Sale </a:t>
            </a:r>
            <a:r>
              <a:rPr lang="en-US" sz="3200" b="1" i="1" dirty="0" smtClean="0">
                <a:latin typeface="+mj-lt"/>
              </a:rPr>
              <a:t>Information</a:t>
            </a:r>
            <a:r>
              <a:rPr lang="en-US" sz="2400" b="1" i="1" dirty="0" smtClean="0">
                <a:latin typeface="+mj-lt"/>
              </a:rPr>
              <a:t> (Page 4, Troop Guide)</a:t>
            </a:r>
            <a:endParaRPr lang="en-US" sz="3200" b="1" i="1" dirty="0">
              <a:latin typeface="+mj-lt"/>
            </a:endParaRPr>
          </a:p>
        </p:txBody>
      </p:sp>
      <p:sp>
        <p:nvSpPr>
          <p:cNvPr id="12" name="TextBox 11"/>
          <p:cNvSpPr txBox="1"/>
          <p:nvPr/>
        </p:nvSpPr>
        <p:spPr>
          <a:xfrm>
            <a:off x="533400" y="1143000"/>
            <a:ext cx="8229600" cy="5447645"/>
          </a:xfrm>
          <a:prstGeom prst="rect">
            <a:avLst/>
          </a:prstGeom>
          <a:noFill/>
        </p:spPr>
        <p:txBody>
          <a:bodyPr>
            <a:spAutoFit/>
          </a:bodyPr>
          <a:lstStyle/>
          <a:p>
            <a:pPr fontAlgn="auto">
              <a:spcBef>
                <a:spcPts val="0"/>
              </a:spcBef>
              <a:spcAft>
                <a:spcPts val="0"/>
              </a:spcAft>
              <a:defRPr/>
            </a:pPr>
            <a:r>
              <a:rPr lang="en-US" sz="2400" b="1" i="1" dirty="0">
                <a:latin typeface="+mn-lt"/>
                <a:cs typeface="+mn-cs"/>
              </a:rPr>
              <a:t>Cookies on the Street</a:t>
            </a:r>
          </a:p>
          <a:p>
            <a:pPr marL="231775" fontAlgn="auto">
              <a:spcBef>
                <a:spcPts val="0"/>
              </a:spcBef>
              <a:spcAft>
                <a:spcPts val="0"/>
              </a:spcAft>
              <a:defRPr/>
            </a:pPr>
            <a:r>
              <a:rPr lang="en-US" sz="2000" dirty="0">
                <a:latin typeface="+mn-lt"/>
                <a:cs typeface="+mn-cs"/>
              </a:rPr>
              <a:t>Orange County, San Diego &amp; San Gorgonio – Jan 29</a:t>
            </a:r>
          </a:p>
          <a:p>
            <a:pPr marL="231775" fontAlgn="auto">
              <a:spcBef>
                <a:spcPts val="0"/>
              </a:spcBef>
              <a:spcAft>
                <a:spcPts val="0"/>
              </a:spcAft>
              <a:defRPr/>
            </a:pPr>
            <a:r>
              <a:rPr lang="en-US" sz="2000" dirty="0">
                <a:latin typeface="+mn-lt"/>
                <a:cs typeface="+mn-cs"/>
              </a:rPr>
              <a:t>Central CA Coast – Initial Order starts January 15</a:t>
            </a:r>
          </a:p>
          <a:p>
            <a:pPr fontAlgn="auto">
              <a:spcBef>
                <a:spcPts val="0"/>
              </a:spcBef>
              <a:spcAft>
                <a:spcPts val="0"/>
              </a:spcAft>
              <a:defRPr/>
            </a:pPr>
            <a:endParaRPr lang="en-US" dirty="0">
              <a:latin typeface="+mn-lt"/>
              <a:cs typeface="+mn-cs"/>
            </a:endParaRPr>
          </a:p>
          <a:p>
            <a:pPr fontAlgn="auto">
              <a:spcBef>
                <a:spcPts val="0"/>
              </a:spcBef>
              <a:spcAft>
                <a:spcPts val="0"/>
              </a:spcAft>
              <a:defRPr/>
            </a:pPr>
            <a:r>
              <a:rPr lang="en-US" sz="2400" b="1" i="1" dirty="0" smtClean="0">
                <a:latin typeface="+mn-lt"/>
                <a:cs typeface="+mn-cs"/>
              </a:rPr>
              <a:t> </a:t>
            </a:r>
            <a:r>
              <a:rPr lang="en-US" sz="2400" b="1" i="1" dirty="0">
                <a:latin typeface="+mn-lt"/>
                <a:cs typeface="+mn-cs"/>
              </a:rPr>
              <a:t>Key Messaging</a:t>
            </a:r>
          </a:p>
          <a:p>
            <a:pPr marL="231775" indent="225425" fontAlgn="auto">
              <a:spcBef>
                <a:spcPts val="0"/>
              </a:spcBef>
              <a:spcAft>
                <a:spcPts val="0"/>
              </a:spcAft>
              <a:buFont typeface="Arial" pitchFamily="34" charset="0"/>
              <a:buChar char="•"/>
              <a:defRPr/>
            </a:pPr>
            <a:r>
              <a:rPr lang="en-US" sz="2000" dirty="0">
                <a:latin typeface="+mn-lt"/>
                <a:cs typeface="+mn-cs"/>
              </a:rPr>
              <a:t>SanG &amp; OC have different bakers – different cookies.  </a:t>
            </a:r>
            <a:br>
              <a:rPr lang="en-US" sz="2000" dirty="0">
                <a:latin typeface="+mn-lt"/>
                <a:cs typeface="+mn-cs"/>
              </a:rPr>
            </a:br>
            <a:r>
              <a:rPr lang="en-US" sz="2000" dirty="0">
                <a:latin typeface="+mn-lt"/>
                <a:cs typeface="+mn-cs"/>
              </a:rPr>
              <a:t>     </a:t>
            </a:r>
            <a:r>
              <a:rPr lang="en-US" sz="2000" i="1" dirty="0">
                <a:solidFill>
                  <a:srgbClr val="FF0000"/>
                </a:solidFill>
                <a:latin typeface="+mn-lt"/>
                <a:cs typeface="+mn-cs"/>
              </a:rPr>
              <a:t>The public knows our brand!!!    e.g. Samoas &amp; Tag, no Savannah Smile</a:t>
            </a:r>
          </a:p>
          <a:p>
            <a:pPr marL="231775" indent="225425" fontAlgn="auto">
              <a:spcBef>
                <a:spcPts val="0"/>
              </a:spcBef>
              <a:spcAft>
                <a:spcPts val="0"/>
              </a:spcAft>
              <a:buFont typeface="Arial" pitchFamily="34" charset="0"/>
              <a:buChar char="•"/>
              <a:defRPr/>
            </a:pPr>
            <a:r>
              <a:rPr lang="en-US" sz="2000" dirty="0">
                <a:latin typeface="+mn-lt"/>
                <a:cs typeface="+mn-cs"/>
              </a:rPr>
              <a:t>Boothing ends early.  e.g. OC ends March 11; SanG ends March 15</a:t>
            </a:r>
          </a:p>
          <a:p>
            <a:pPr marL="231775" indent="225425" fontAlgn="auto">
              <a:spcBef>
                <a:spcPts val="0"/>
              </a:spcBef>
              <a:spcAft>
                <a:spcPts val="0"/>
              </a:spcAft>
              <a:buFont typeface="Arial" pitchFamily="34" charset="0"/>
              <a:buChar char="•"/>
              <a:defRPr/>
            </a:pPr>
            <a:r>
              <a:rPr lang="en-US" sz="2000" dirty="0">
                <a:latin typeface="+mn-lt"/>
                <a:cs typeface="+mn-cs"/>
              </a:rPr>
              <a:t>No one has our Cookie Locator powerhouse to connect customers</a:t>
            </a:r>
          </a:p>
          <a:p>
            <a:pPr fontAlgn="auto">
              <a:spcBef>
                <a:spcPts val="0"/>
              </a:spcBef>
              <a:spcAft>
                <a:spcPts val="0"/>
              </a:spcAft>
              <a:defRPr/>
            </a:pPr>
            <a:endParaRPr lang="en-US" i="1" dirty="0">
              <a:latin typeface="+mn-lt"/>
            </a:endParaRPr>
          </a:p>
          <a:p>
            <a:pPr fontAlgn="auto">
              <a:spcBef>
                <a:spcPts val="0"/>
              </a:spcBef>
              <a:spcAft>
                <a:spcPts val="0"/>
              </a:spcAft>
              <a:defRPr/>
            </a:pPr>
            <a:r>
              <a:rPr lang="en-US" sz="2400" b="1" i="1" dirty="0">
                <a:latin typeface="+mn-lt"/>
              </a:rPr>
              <a:t>We are here to help</a:t>
            </a:r>
          </a:p>
          <a:p>
            <a:pPr marL="231775" indent="225425" fontAlgn="auto">
              <a:spcBef>
                <a:spcPts val="0"/>
              </a:spcBef>
              <a:spcAft>
                <a:spcPts val="0"/>
              </a:spcAft>
              <a:buFont typeface="Arial" pitchFamily="34" charset="0"/>
              <a:buChar char="•"/>
              <a:defRPr/>
            </a:pPr>
            <a:r>
              <a:rPr lang="en-US" sz="2000" dirty="0">
                <a:latin typeface="+mn-lt"/>
              </a:rPr>
              <a:t>FAQ available to explain exactly what’s what</a:t>
            </a:r>
          </a:p>
          <a:p>
            <a:pPr marL="231775" indent="225425" fontAlgn="auto">
              <a:spcBef>
                <a:spcPts val="0"/>
              </a:spcBef>
              <a:spcAft>
                <a:spcPts val="0"/>
              </a:spcAft>
              <a:buFont typeface="Arial" pitchFamily="34" charset="0"/>
              <a:buChar char="•"/>
              <a:defRPr/>
            </a:pPr>
            <a:r>
              <a:rPr lang="en-US" sz="2000" dirty="0">
                <a:latin typeface="+mn-lt"/>
              </a:rPr>
              <a:t>SoCal Operating Principles to handle cross border </a:t>
            </a:r>
            <a:r>
              <a:rPr lang="en-US" sz="2000" dirty="0" smtClean="0">
                <a:latin typeface="+mn-lt"/>
              </a:rPr>
              <a:t>issues</a:t>
            </a:r>
          </a:p>
          <a:p>
            <a:pPr marL="231775" indent="225425" fontAlgn="auto">
              <a:spcBef>
                <a:spcPts val="0"/>
              </a:spcBef>
              <a:spcAft>
                <a:spcPts val="0"/>
              </a:spcAft>
              <a:buFont typeface="Arial" pitchFamily="34" charset="0"/>
              <a:buChar char="•"/>
              <a:defRPr/>
            </a:pPr>
            <a:r>
              <a:rPr lang="en-US" sz="2000" dirty="0" smtClean="0">
                <a:latin typeface="+mn-lt"/>
              </a:rPr>
              <a:t>Order </a:t>
            </a:r>
            <a:r>
              <a:rPr lang="en-US" sz="2000" dirty="0">
                <a:latin typeface="+mn-lt"/>
              </a:rPr>
              <a:t>Receipts to reinforce our Girl Order </a:t>
            </a:r>
            <a:r>
              <a:rPr lang="en-US" sz="2000" dirty="0" smtClean="0">
                <a:latin typeface="+mn-lt"/>
              </a:rPr>
              <a:t>card</a:t>
            </a:r>
          </a:p>
          <a:p>
            <a:pPr marL="457200" indent="-228600" fontAlgn="auto">
              <a:spcBef>
                <a:spcPts val="0"/>
              </a:spcBef>
              <a:spcAft>
                <a:spcPts val="0"/>
              </a:spcAft>
              <a:buFont typeface="Arial" pitchFamily="34" charset="0"/>
              <a:buChar char="•"/>
              <a:defRPr/>
            </a:pPr>
            <a:r>
              <a:rPr lang="en-US" sz="2000" dirty="0" smtClean="0">
                <a:latin typeface="+mn-lt"/>
              </a:rPr>
              <a:t>Can sell across the border via friends/family ONLY – no boothing at any        time</a:t>
            </a:r>
          </a:p>
          <a:p>
            <a:pPr marL="231775" indent="225425" fontAlgn="auto">
              <a:spcBef>
                <a:spcPts val="0"/>
              </a:spcBef>
              <a:spcAft>
                <a:spcPts val="0"/>
              </a:spcAft>
              <a:buFont typeface="Arial" pitchFamily="34" charset="0"/>
              <a:buChar char="•"/>
              <a:defRPr/>
            </a:pPr>
            <a:endParaRPr lang="en-US" sz="2000" dirty="0">
              <a:latin typeface="+mn-lt"/>
            </a:endParaRPr>
          </a:p>
        </p:txBody>
      </p:sp>
      <p:pic>
        <p:nvPicPr>
          <p:cNvPr id="22538" name="Picture 9" descr="Do-si-dos_Character.jpg"/>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7646987" y="3810000"/>
            <a:ext cx="1344613" cy="1828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0" descr="Bar_PurpletoBlu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62467" name="Picture 8" descr="Bar_PurpletoBlu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62468" name="TextBox 8"/>
          <p:cNvSpPr txBox="1">
            <a:spLocks noChangeArrowheads="1"/>
          </p:cNvSpPr>
          <p:nvPr/>
        </p:nvSpPr>
        <p:spPr bwMode="auto">
          <a:xfrm>
            <a:off x="6248400" y="6400800"/>
            <a:ext cx="2849563" cy="400050"/>
          </a:xfrm>
          <a:prstGeom prst="rect">
            <a:avLst/>
          </a:prstGeom>
          <a:noFill/>
          <a:ln w="9525">
            <a:noFill/>
            <a:miter lim="800000"/>
            <a:headEnd/>
            <a:tailEnd/>
          </a:ln>
        </p:spPr>
        <p:txBody>
          <a:bodyPr>
            <a:spAutoFit/>
          </a:bodyPr>
          <a:lstStyle/>
          <a:p>
            <a:pPr algn="r"/>
            <a:r>
              <a:rPr lang="en-US" sz="2000" i="1" dirty="0">
                <a:solidFill>
                  <a:schemeClr val="bg1"/>
                </a:solidFill>
                <a:latin typeface="Omnes_GirlScouts Bold" pitchFamily="50" charset="0"/>
              </a:rPr>
              <a:t>2012 Cookie Program</a:t>
            </a:r>
          </a:p>
        </p:txBody>
      </p:sp>
      <p:pic>
        <p:nvPicPr>
          <p:cNvPr id="62469"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62470"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51207" name="TextBox 9"/>
          <p:cNvSpPr txBox="1">
            <a:spLocks noChangeArrowheads="1"/>
          </p:cNvSpPr>
          <p:nvPr/>
        </p:nvSpPr>
        <p:spPr bwMode="auto">
          <a:xfrm>
            <a:off x="76200" y="101600"/>
            <a:ext cx="8153400" cy="584775"/>
          </a:xfrm>
          <a:prstGeom prst="rect">
            <a:avLst/>
          </a:prstGeom>
          <a:noFill/>
          <a:ln w="9525">
            <a:noFill/>
            <a:miter lim="800000"/>
            <a:headEnd/>
            <a:tailEnd/>
          </a:ln>
        </p:spPr>
        <p:txBody>
          <a:bodyPr wrap="square">
            <a:spAutoFit/>
          </a:bodyPr>
          <a:lstStyle/>
          <a:p>
            <a:pPr>
              <a:defRPr/>
            </a:pPr>
            <a:r>
              <a:rPr lang="en-US" sz="3200" b="1" i="1" dirty="0">
                <a:latin typeface="+mj-lt"/>
              </a:rPr>
              <a:t>Gift of Caring </a:t>
            </a:r>
            <a:r>
              <a:rPr lang="en-US" sz="3200" b="1" i="1" dirty="0" smtClean="0">
                <a:latin typeface="+mj-lt"/>
              </a:rPr>
              <a:t>Partners </a:t>
            </a:r>
            <a:r>
              <a:rPr lang="en-US" sz="2400" b="1" i="1" dirty="0" smtClean="0">
                <a:latin typeface="+mj-lt"/>
              </a:rPr>
              <a:t>(Page 18-19, Troop Guide)</a:t>
            </a:r>
            <a:endParaRPr lang="en-US" sz="2400" b="1" i="1" dirty="0">
              <a:latin typeface="+mj-lt"/>
            </a:endParaRPr>
          </a:p>
        </p:txBody>
      </p:sp>
      <p:sp>
        <p:nvSpPr>
          <p:cNvPr id="12" name="TextBox 22"/>
          <p:cNvSpPr txBox="1">
            <a:spLocks noChangeArrowheads="1"/>
          </p:cNvSpPr>
          <p:nvPr/>
        </p:nvSpPr>
        <p:spPr bwMode="auto">
          <a:xfrm>
            <a:off x="0" y="990600"/>
            <a:ext cx="8915400" cy="600075"/>
          </a:xfrm>
          <a:prstGeom prst="rect">
            <a:avLst/>
          </a:prstGeom>
          <a:noFill/>
          <a:ln w="9525">
            <a:noFill/>
            <a:miter lim="800000"/>
            <a:headEnd/>
            <a:tailEnd/>
          </a:ln>
        </p:spPr>
        <p:txBody>
          <a:bodyPr>
            <a:spAutoFit/>
          </a:bodyPr>
          <a:lstStyle/>
          <a:p>
            <a:pPr marL="341313" indent="-341313" fontAlgn="auto">
              <a:lnSpc>
                <a:spcPct val="150000"/>
              </a:lnSpc>
              <a:spcBef>
                <a:spcPts val="600"/>
              </a:spcBef>
              <a:spcAft>
                <a:spcPts val="0"/>
              </a:spcAft>
              <a:defRPr/>
            </a:pPr>
            <a:r>
              <a:rPr lang="en-US" sz="2400" dirty="0">
                <a:latin typeface="Omnes_GirlScouts Regular" pitchFamily="50" charset="0"/>
                <a:cs typeface="+mn-cs"/>
              </a:rPr>
              <a:t>	</a:t>
            </a:r>
          </a:p>
        </p:txBody>
      </p:sp>
      <p:pic>
        <p:nvPicPr>
          <p:cNvPr id="62473" name="Picture 12"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62474" name="Picture 2" descr="S:\Cookie Program\2012 Cookies\LBB eTools\2C. PR and Marketing\Gift of Caring\GiftofCaringFlyer_A.jpg"/>
          <p:cNvPicPr>
            <a:picLocks noChangeAspect="1" noChangeArrowheads="1"/>
          </p:cNvPicPr>
          <p:nvPr/>
        </p:nvPicPr>
        <p:blipFill>
          <a:blip r:embed="rId8" cstate="print"/>
          <a:srcRect b="25555"/>
          <a:stretch>
            <a:fillRect/>
          </a:stretch>
        </p:blipFill>
        <p:spPr bwMode="auto">
          <a:xfrm rot="681986">
            <a:off x="6054725" y="3416300"/>
            <a:ext cx="2660650" cy="2520950"/>
          </a:xfrm>
          <a:prstGeom prst="rect">
            <a:avLst/>
          </a:prstGeom>
          <a:noFill/>
          <a:ln w="9525">
            <a:noFill/>
            <a:miter lim="800000"/>
            <a:headEnd/>
            <a:tailEnd/>
          </a:ln>
        </p:spPr>
      </p:pic>
      <p:sp>
        <p:nvSpPr>
          <p:cNvPr id="11" name="Rectangle 10"/>
          <p:cNvSpPr/>
          <p:nvPr/>
        </p:nvSpPr>
        <p:spPr>
          <a:xfrm>
            <a:off x="76200" y="990600"/>
            <a:ext cx="7086600" cy="4094163"/>
          </a:xfrm>
          <a:prstGeom prst="rect">
            <a:avLst/>
          </a:prstGeom>
        </p:spPr>
        <p:txBody>
          <a:bodyPr>
            <a:spAutoFit/>
          </a:bodyPr>
          <a:lstStyle/>
          <a:p>
            <a:pPr marL="231775" indent="-3175">
              <a:defRPr/>
            </a:pPr>
            <a:r>
              <a:rPr lang="en-US" sz="2400" b="1" i="1" dirty="0">
                <a:latin typeface="+mj-lt"/>
              </a:rPr>
              <a:t>Los Angeles Regional Foodbank</a:t>
            </a:r>
          </a:p>
          <a:p>
            <a:pPr marL="231775" lvl="1" indent="233363">
              <a:defRPr/>
            </a:pPr>
            <a:r>
              <a:rPr lang="en-US" dirty="0">
                <a:latin typeface="+mj-lt"/>
              </a:rPr>
              <a:t>Distributes to 100+ LOCAL food banks</a:t>
            </a:r>
          </a:p>
          <a:p>
            <a:pPr marL="231775" lvl="1" indent="-231775">
              <a:defRPr/>
            </a:pPr>
            <a:endParaRPr lang="en-US" sz="1000" b="1" i="1" dirty="0">
              <a:solidFill>
                <a:srgbClr val="00B050"/>
              </a:solidFill>
              <a:latin typeface="+mj-lt"/>
            </a:endParaRPr>
          </a:p>
          <a:p>
            <a:pPr marL="231775" indent="-3175">
              <a:defRPr/>
            </a:pPr>
            <a:r>
              <a:rPr lang="en-US" sz="2400" b="1" i="1" dirty="0">
                <a:latin typeface="+mj-lt"/>
              </a:rPr>
              <a:t>Bob Hope Hollywood USO at LAX</a:t>
            </a:r>
          </a:p>
          <a:p>
            <a:pPr marL="231775" lvl="1" indent="233363">
              <a:defRPr/>
            </a:pPr>
            <a:r>
              <a:rPr lang="en-US" dirty="0">
                <a:latin typeface="+mj-lt"/>
              </a:rPr>
              <a:t>Hospitality Suite for arriving/departing service men &amp; woman</a:t>
            </a:r>
          </a:p>
          <a:p>
            <a:pPr marL="231775" lvl="1" indent="233363">
              <a:buFont typeface="Arial" pitchFamily="34" charset="0"/>
              <a:buChar char="•"/>
              <a:defRPr/>
            </a:pPr>
            <a:endParaRPr lang="en-US" sz="1000" dirty="0">
              <a:latin typeface="+mj-lt"/>
            </a:endParaRPr>
          </a:p>
          <a:p>
            <a:pPr marL="231775" lvl="1" indent="-3175">
              <a:defRPr/>
            </a:pPr>
            <a:r>
              <a:rPr lang="en-US" sz="2400" b="1" i="1" dirty="0">
                <a:latin typeface="+mj-lt"/>
              </a:rPr>
              <a:t>Operation Gratitude</a:t>
            </a:r>
          </a:p>
          <a:p>
            <a:pPr marL="231775" lvl="1" indent="233363">
              <a:defRPr/>
            </a:pPr>
            <a:r>
              <a:rPr lang="en-US" dirty="0" smtClean="0">
                <a:latin typeface="+mj-lt"/>
              </a:rPr>
              <a:t>Sends </a:t>
            </a:r>
            <a:r>
              <a:rPr lang="en-US" dirty="0">
                <a:latin typeface="+mj-lt"/>
              </a:rPr>
              <a:t>care packages to those on active duty in conflict areas</a:t>
            </a:r>
          </a:p>
          <a:p>
            <a:pPr marL="231775" lvl="1" indent="233363">
              <a:buFont typeface="Arial" pitchFamily="34" charset="0"/>
              <a:buChar char="•"/>
              <a:defRPr/>
            </a:pPr>
            <a:endParaRPr lang="en-US" sz="1000" dirty="0">
              <a:latin typeface="+mj-lt"/>
            </a:endParaRPr>
          </a:p>
          <a:p>
            <a:pPr marL="231775" lvl="1" indent="-3175">
              <a:defRPr/>
            </a:pPr>
            <a:r>
              <a:rPr lang="en-US" sz="2400" b="1" i="1" dirty="0">
                <a:latin typeface="+mj-lt"/>
              </a:rPr>
              <a:t>Blue Star Mothers</a:t>
            </a:r>
          </a:p>
          <a:p>
            <a:pPr marL="231775" lvl="1" indent="233363">
              <a:defRPr/>
            </a:pPr>
            <a:r>
              <a:rPr lang="en-US" dirty="0">
                <a:latin typeface="+mj-lt"/>
              </a:rPr>
              <a:t>Hospital visits, care packages</a:t>
            </a:r>
          </a:p>
          <a:p>
            <a:pPr marL="231775" lvl="1" indent="233363">
              <a:defRPr/>
            </a:pPr>
            <a:endParaRPr lang="en-US" sz="1000" dirty="0">
              <a:latin typeface="+mj-lt"/>
            </a:endParaRPr>
          </a:p>
          <a:p>
            <a:pPr marL="231775" lvl="1" indent="-3175">
              <a:defRPr/>
            </a:pPr>
            <a:r>
              <a:rPr lang="en-US" sz="2400" b="1" i="1" dirty="0">
                <a:latin typeface="+mj-lt"/>
              </a:rPr>
              <a:t>Goodwill Southern California</a:t>
            </a:r>
          </a:p>
          <a:p>
            <a:pPr marL="231775" lvl="1" indent="233363">
              <a:defRPr/>
            </a:pPr>
            <a:r>
              <a:rPr lang="en-US" dirty="0">
                <a:latin typeface="+mj-lt"/>
              </a:rPr>
              <a:t>At-risk youth mentor programs</a:t>
            </a:r>
          </a:p>
        </p:txBody>
      </p:sp>
      <p:pic>
        <p:nvPicPr>
          <p:cNvPr id="62476" name="Picture 3" descr="S:\Cookie Program\2012 Cookies\LBB eTools\2C. PR and Marketing\Gift of Caring\GiftOfCaringInfoSheet.jpg"/>
          <p:cNvPicPr>
            <a:picLocks noChangeAspect="1" noChangeArrowheads="1"/>
          </p:cNvPicPr>
          <p:nvPr/>
        </p:nvPicPr>
        <p:blipFill>
          <a:blip r:embed="rId9" cstate="print"/>
          <a:srcRect t="1346" b="53107"/>
          <a:stretch>
            <a:fillRect/>
          </a:stretch>
        </p:blipFill>
        <p:spPr bwMode="auto">
          <a:xfrm>
            <a:off x="6400800" y="1066800"/>
            <a:ext cx="2433638" cy="1433513"/>
          </a:xfrm>
          <a:prstGeom prst="rect">
            <a:avLst/>
          </a:prstGeom>
          <a:noFill/>
          <a:ln w="9525">
            <a:noFill/>
            <a:miter lim="800000"/>
            <a:headEnd/>
            <a:tailEnd/>
          </a:ln>
        </p:spPr>
      </p:pic>
      <p:sp>
        <p:nvSpPr>
          <p:cNvPr id="15" name="TextBox 14"/>
          <p:cNvSpPr txBox="1"/>
          <p:nvPr/>
        </p:nvSpPr>
        <p:spPr>
          <a:xfrm>
            <a:off x="304800" y="5029200"/>
            <a:ext cx="5105400" cy="708025"/>
          </a:xfrm>
          <a:prstGeom prst="rect">
            <a:avLst/>
          </a:prstGeom>
          <a:noFill/>
        </p:spPr>
        <p:txBody>
          <a:bodyPr>
            <a:spAutoFit/>
          </a:bodyPr>
          <a:lstStyle/>
          <a:p>
            <a:pPr algn="ctr">
              <a:defRPr/>
            </a:pPr>
            <a:r>
              <a:rPr lang="en-US" sz="2000" dirty="0">
                <a:solidFill>
                  <a:srgbClr val="7030A0"/>
                </a:solidFill>
                <a:latin typeface="+mj-lt"/>
              </a:rPr>
              <a:t>In 2011, 20 girls sold 100+; 3 girls sold 500+ and top GOC seller was 1294.</a:t>
            </a:r>
          </a:p>
        </p:txBody>
      </p:sp>
      <p:sp>
        <p:nvSpPr>
          <p:cNvPr id="16" name="TextBox 15"/>
          <p:cNvSpPr txBox="1"/>
          <p:nvPr/>
        </p:nvSpPr>
        <p:spPr>
          <a:xfrm>
            <a:off x="228600" y="5791200"/>
            <a:ext cx="6400800" cy="400050"/>
          </a:xfrm>
          <a:prstGeom prst="rect">
            <a:avLst/>
          </a:prstGeom>
          <a:noFill/>
        </p:spPr>
        <p:txBody>
          <a:bodyPr>
            <a:spAutoFit/>
          </a:bodyPr>
          <a:lstStyle/>
          <a:p>
            <a:pPr algn="ctr">
              <a:defRPr/>
            </a:pPr>
            <a:r>
              <a:rPr lang="en-US" sz="2000" b="1" i="1" dirty="0">
                <a:solidFill>
                  <a:srgbClr val="7030A0"/>
                </a:solidFill>
                <a:latin typeface="+mj-lt"/>
              </a:rPr>
              <a:t>Gift of Caring is not an add on sale, it’s a Business Model!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2000"/>
                                        <p:tgtEl>
                                          <p:spTgt spid="15">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13" descr="Bar_PinktoPurple.jpg"/>
          <p:cNvPicPr>
            <a:picLocks/>
          </p:cNvPicPr>
          <p:nvPr/>
        </p:nvPicPr>
        <p:blipFill>
          <a:blip r:embed="rId4" cstate="print"/>
          <a:srcRect/>
          <a:stretch>
            <a:fillRect/>
          </a:stretch>
        </p:blipFill>
        <p:spPr bwMode="auto">
          <a:xfrm>
            <a:off x="0" y="6400800"/>
            <a:ext cx="9144000" cy="457200"/>
          </a:xfrm>
          <a:prstGeom prst="rect">
            <a:avLst/>
          </a:prstGeom>
          <a:noFill/>
          <a:ln w="9525">
            <a:noFill/>
            <a:miter lim="800000"/>
            <a:headEnd/>
            <a:tailEnd/>
          </a:ln>
        </p:spPr>
      </p:pic>
      <p:pic>
        <p:nvPicPr>
          <p:cNvPr id="2053" name="Picture 12" descr="Bar_PinktoPurple.jpg"/>
          <p:cNvPicPr>
            <a:picLocks/>
          </p:cNvPicPr>
          <p:nvPr/>
        </p:nvPicPr>
        <p:blipFill>
          <a:blip r:embed="rId5" cstate="print"/>
          <a:srcRect/>
          <a:stretch>
            <a:fillRect/>
          </a:stretch>
        </p:blipFill>
        <p:spPr bwMode="auto">
          <a:xfrm>
            <a:off x="0" y="0"/>
            <a:ext cx="9144000" cy="914400"/>
          </a:xfrm>
          <a:prstGeom prst="rect">
            <a:avLst/>
          </a:prstGeom>
          <a:noFill/>
          <a:ln w="9525">
            <a:noFill/>
            <a:miter lim="800000"/>
            <a:headEnd/>
            <a:tailEnd/>
          </a:ln>
        </p:spPr>
      </p:pic>
      <p:sp>
        <p:nvSpPr>
          <p:cNvPr id="2054" name="TextBox 8"/>
          <p:cNvSpPr txBox="1">
            <a:spLocks noChangeArrowheads="1"/>
          </p:cNvSpPr>
          <p:nvPr/>
        </p:nvSpPr>
        <p:spPr bwMode="auto">
          <a:xfrm>
            <a:off x="5867400" y="6400800"/>
            <a:ext cx="3230563" cy="400050"/>
          </a:xfrm>
          <a:prstGeom prst="rect">
            <a:avLst/>
          </a:prstGeom>
          <a:noFill/>
          <a:ln w="9525">
            <a:noFill/>
            <a:miter lim="800000"/>
            <a:headEnd/>
            <a:tailEnd/>
          </a:ln>
        </p:spPr>
        <p:txBody>
          <a:bodyPr>
            <a:spAutoFit/>
          </a:bodyPr>
          <a:lstStyle/>
          <a:p>
            <a:pPr algn="r">
              <a:defRPr/>
            </a:pPr>
            <a:r>
              <a:rPr lang="en-US" sz="2000" i="1" dirty="0">
                <a:latin typeface="+mj-lt"/>
              </a:rPr>
              <a:t>2012 Cookie Program</a:t>
            </a:r>
          </a:p>
        </p:txBody>
      </p:sp>
      <p:pic>
        <p:nvPicPr>
          <p:cNvPr id="2055" name="Picture 23" descr="GS_100TH_burst.jpg"/>
          <p:cNvPicPr>
            <a:picLocks noChangeAspect="1"/>
          </p:cNvPicPr>
          <p:nvPr/>
        </p:nvPicPr>
        <p:blipFill>
          <a:blip r:embed="rId6" cstate="print">
            <a:clrChange>
              <a:clrFrom>
                <a:srgbClr val="FFFFFE"/>
              </a:clrFrom>
              <a:clrTo>
                <a:srgbClr val="FFFFFE">
                  <a:alpha val="0"/>
                </a:srgbClr>
              </a:clrTo>
            </a:clrChange>
          </a:blip>
          <a:srcRect/>
          <a:stretch>
            <a:fillRect/>
          </a:stretch>
        </p:blipFill>
        <p:spPr bwMode="auto">
          <a:xfrm>
            <a:off x="8534400" y="5791200"/>
            <a:ext cx="441325" cy="457200"/>
          </a:xfrm>
          <a:prstGeom prst="rect">
            <a:avLst/>
          </a:prstGeom>
          <a:noFill/>
          <a:ln w="9525">
            <a:noFill/>
            <a:miter lim="800000"/>
            <a:headEnd/>
            <a:tailEnd/>
          </a:ln>
        </p:spPr>
      </p:pic>
      <p:pic>
        <p:nvPicPr>
          <p:cNvPr id="2056" name="Picture 7" descr="More2.jpg"/>
          <p:cNvPicPr>
            <a:picLocks noChangeAspect="1"/>
          </p:cNvPicPr>
          <p:nvPr/>
        </p:nvPicPr>
        <p:blipFill>
          <a:blip r:embed="rId7"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 name="TextBox 9"/>
          <p:cNvSpPr txBox="1"/>
          <p:nvPr/>
        </p:nvSpPr>
        <p:spPr>
          <a:xfrm>
            <a:off x="76200" y="101600"/>
            <a:ext cx="8382000" cy="584775"/>
          </a:xfrm>
          <a:prstGeom prst="rect">
            <a:avLst/>
          </a:prstGeom>
          <a:noFill/>
        </p:spPr>
        <p:txBody>
          <a:bodyPr wrap="square">
            <a:spAutoFit/>
          </a:bodyPr>
          <a:lstStyle/>
          <a:p>
            <a:pPr fontAlgn="auto">
              <a:spcBef>
                <a:spcPts val="0"/>
              </a:spcBef>
              <a:spcAft>
                <a:spcPts val="0"/>
              </a:spcAft>
              <a:defRPr/>
            </a:pPr>
            <a:r>
              <a:rPr lang="en-US" sz="3200" b="1" i="1" dirty="0" smtClean="0">
                <a:latin typeface="+mj-lt"/>
                <a:cs typeface="+mn-cs"/>
              </a:rPr>
              <a:t>Essential Program Tools </a:t>
            </a:r>
            <a:r>
              <a:rPr lang="en-US" sz="2400" b="1" i="1" dirty="0" smtClean="0">
                <a:latin typeface="+mj-lt"/>
                <a:cs typeface="+mn-cs"/>
              </a:rPr>
              <a:t>(Available online)</a:t>
            </a:r>
            <a:endParaRPr lang="en-US" sz="2400" b="1" i="1" dirty="0">
              <a:latin typeface="+mj-lt"/>
              <a:cs typeface="+mn-cs"/>
            </a:endParaRPr>
          </a:p>
        </p:txBody>
      </p:sp>
      <p:pic>
        <p:nvPicPr>
          <p:cNvPr id="2058" name="Picture 14" descr="GiraffeHead.jpg"/>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2059" name="TextBox 10"/>
          <p:cNvSpPr txBox="1">
            <a:spLocks noChangeArrowheads="1"/>
          </p:cNvSpPr>
          <p:nvPr/>
        </p:nvSpPr>
        <p:spPr bwMode="auto">
          <a:xfrm>
            <a:off x="228600" y="990600"/>
            <a:ext cx="3200400" cy="1200329"/>
          </a:xfrm>
          <a:prstGeom prst="rect">
            <a:avLst/>
          </a:prstGeom>
          <a:noFill/>
          <a:ln w="9525">
            <a:noFill/>
            <a:miter lim="800000"/>
            <a:headEnd/>
            <a:tailEnd/>
          </a:ln>
        </p:spPr>
        <p:txBody>
          <a:bodyPr>
            <a:spAutoFit/>
          </a:bodyPr>
          <a:lstStyle/>
          <a:p>
            <a:pPr algn="ctr">
              <a:defRPr/>
            </a:pPr>
            <a:r>
              <a:rPr lang="en-US" b="1" dirty="0">
                <a:latin typeface="Arial" pitchFamily="34" charset="0"/>
                <a:cs typeface="Arial" pitchFamily="34" charset="0"/>
              </a:rPr>
              <a:t>Everyone can learn something new from the latest version of</a:t>
            </a:r>
          </a:p>
          <a:p>
            <a:pPr algn="ctr">
              <a:defRPr/>
            </a:pPr>
            <a:r>
              <a:rPr lang="en-US" b="1" dirty="0">
                <a:latin typeface="Arial" pitchFamily="34" charset="0"/>
                <a:cs typeface="Arial" pitchFamily="34" charset="0"/>
              </a:rPr>
              <a:t>Cookie Rookie</a:t>
            </a:r>
          </a:p>
        </p:txBody>
      </p:sp>
      <p:graphicFrame>
        <p:nvGraphicFramePr>
          <p:cNvPr id="2050" name="Object 3"/>
          <p:cNvGraphicFramePr>
            <a:graphicFrameLocks noChangeAspect="1"/>
          </p:cNvGraphicFramePr>
          <p:nvPr/>
        </p:nvGraphicFramePr>
        <p:xfrm>
          <a:off x="5943600" y="1219200"/>
          <a:ext cx="2906713" cy="3756025"/>
        </p:xfrm>
        <a:graphic>
          <a:graphicData uri="http://schemas.openxmlformats.org/presentationml/2006/ole">
            <p:oleObj spid="_x0000_s2050" name="Acrobat Document" r:id="rId9" imgW="5508000" imgH="6682320" progId="AcroExch.Document.7">
              <p:embed/>
            </p:oleObj>
          </a:graphicData>
        </a:graphic>
      </p:graphicFrame>
      <p:sp>
        <p:nvSpPr>
          <p:cNvPr id="13" name="Rectangle 12"/>
          <p:cNvSpPr/>
          <p:nvPr/>
        </p:nvSpPr>
        <p:spPr>
          <a:xfrm>
            <a:off x="3886200" y="1295400"/>
            <a:ext cx="1676400" cy="2031325"/>
          </a:xfrm>
          <a:prstGeom prst="rect">
            <a:avLst/>
          </a:prstGeom>
          <a:solidFill>
            <a:schemeClr val="accent5"/>
          </a:solidFill>
        </p:spPr>
        <p:txBody>
          <a:bodyPr>
            <a:spAutoFit/>
          </a:bodyPr>
          <a:lstStyle/>
          <a:p>
            <a:pPr algn="ctr">
              <a:defRPr/>
            </a:pPr>
            <a:r>
              <a:rPr lang="en-US" b="1" i="1" dirty="0">
                <a:latin typeface="Arial" pitchFamily="34" charset="0"/>
                <a:cs typeface="Arial" pitchFamily="34" charset="0"/>
              </a:rPr>
              <a:t>Cookie Rookie &amp; 5 Skills</a:t>
            </a:r>
          </a:p>
          <a:p>
            <a:pPr algn="ctr">
              <a:defRPr/>
            </a:pPr>
            <a:r>
              <a:rPr lang="en-US" b="1" dirty="0">
                <a:latin typeface="Arial" pitchFamily="34" charset="0"/>
                <a:cs typeface="Arial" pitchFamily="34" charset="0"/>
              </a:rPr>
              <a:t> are available on the</a:t>
            </a:r>
          </a:p>
          <a:p>
            <a:pPr algn="ctr">
              <a:defRPr/>
            </a:pPr>
            <a:r>
              <a:rPr lang="en-US" b="1" dirty="0">
                <a:latin typeface="Arial" pitchFamily="34" charset="0"/>
                <a:cs typeface="Arial" pitchFamily="34" charset="0"/>
              </a:rPr>
              <a:t>GSGLA website</a:t>
            </a:r>
          </a:p>
        </p:txBody>
      </p:sp>
      <p:sp>
        <p:nvSpPr>
          <p:cNvPr id="2061" name="Rectangle 15"/>
          <p:cNvSpPr>
            <a:spLocks noChangeArrowheads="1"/>
          </p:cNvSpPr>
          <p:nvPr/>
        </p:nvSpPr>
        <p:spPr bwMode="auto">
          <a:xfrm>
            <a:off x="5943600" y="5029200"/>
            <a:ext cx="2895600" cy="369888"/>
          </a:xfrm>
          <a:prstGeom prst="rect">
            <a:avLst/>
          </a:prstGeom>
          <a:noFill/>
          <a:ln w="9525">
            <a:noFill/>
            <a:miter lim="800000"/>
            <a:headEnd/>
            <a:tailEnd/>
          </a:ln>
        </p:spPr>
        <p:txBody>
          <a:bodyPr>
            <a:spAutoFit/>
          </a:bodyPr>
          <a:lstStyle/>
          <a:p>
            <a:pPr algn="ctr">
              <a:defRPr/>
            </a:pPr>
            <a:r>
              <a:rPr lang="en-US" dirty="0">
                <a:latin typeface="+mj-lt"/>
              </a:rPr>
              <a:t> </a:t>
            </a:r>
            <a:r>
              <a:rPr lang="en-US" b="1" dirty="0">
                <a:latin typeface="+mj-lt"/>
              </a:rPr>
              <a:t>Shaping Your Girl’s Future</a:t>
            </a:r>
            <a:endParaRPr lang="en-US" dirty="0">
              <a:latin typeface="+mj-lt"/>
            </a:endParaRPr>
          </a:p>
        </p:txBody>
      </p:sp>
      <p:sp>
        <p:nvSpPr>
          <p:cNvPr id="2062" name="Rectangle 17"/>
          <p:cNvSpPr>
            <a:spLocks noChangeArrowheads="1"/>
          </p:cNvSpPr>
          <p:nvPr/>
        </p:nvSpPr>
        <p:spPr bwMode="auto">
          <a:xfrm>
            <a:off x="3657600" y="3733800"/>
            <a:ext cx="2057400" cy="2308324"/>
          </a:xfrm>
          <a:prstGeom prst="rect">
            <a:avLst/>
          </a:prstGeom>
          <a:noFill/>
          <a:ln w="9525">
            <a:noFill/>
            <a:miter lim="800000"/>
            <a:headEnd/>
            <a:tailEnd/>
          </a:ln>
        </p:spPr>
        <p:txBody>
          <a:bodyPr>
            <a:spAutoFit/>
          </a:bodyPr>
          <a:lstStyle/>
          <a:p>
            <a:pPr algn="ctr">
              <a:defRPr/>
            </a:pPr>
            <a:r>
              <a:rPr lang="en-US" dirty="0"/>
              <a:t> </a:t>
            </a:r>
            <a:r>
              <a:rPr lang="en-US" b="1" dirty="0">
                <a:latin typeface="Arial" pitchFamily="34" charset="0"/>
                <a:cs typeface="Arial" pitchFamily="34" charset="0"/>
              </a:rPr>
              <a:t>Many successful business women and community leaders say they got their start selling Girl Scout Cookies. </a:t>
            </a:r>
          </a:p>
        </p:txBody>
      </p:sp>
      <p:graphicFrame>
        <p:nvGraphicFramePr>
          <p:cNvPr id="2051" name="Object 15"/>
          <p:cNvGraphicFramePr>
            <a:graphicFrameLocks noChangeAspect="1"/>
          </p:cNvGraphicFramePr>
          <p:nvPr/>
        </p:nvGraphicFramePr>
        <p:xfrm>
          <a:off x="457200" y="2286000"/>
          <a:ext cx="3001963" cy="3886200"/>
        </p:xfrm>
        <a:graphic>
          <a:graphicData uri="http://schemas.openxmlformats.org/presentationml/2006/ole">
            <p:oleObj spid="_x0000_s2051" name="Acrobat Document" r:id="rId10" imgW="5829300" imgH="7543800" progId="AcroExch.Document.7">
              <p:embed/>
            </p:oleObj>
          </a:graphicData>
        </a:graphic>
      </p:graphicFrame>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8" descr="Bar_BluetoGreen.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43011" name="Picture 10" descr="Bar_BluetoGreen.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35844" name="TextBox 8"/>
          <p:cNvSpPr txBox="1">
            <a:spLocks noChangeArrowheads="1"/>
          </p:cNvSpPr>
          <p:nvPr/>
        </p:nvSpPr>
        <p:spPr bwMode="auto">
          <a:xfrm>
            <a:off x="6248400" y="6400800"/>
            <a:ext cx="2849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43013"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43014"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pic>
        <p:nvPicPr>
          <p:cNvPr id="43015" name="Picture 12"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35849" name="Rectangle 8"/>
          <p:cNvSpPr>
            <a:spLocks noChangeArrowheads="1"/>
          </p:cNvSpPr>
          <p:nvPr/>
        </p:nvSpPr>
        <p:spPr bwMode="auto">
          <a:xfrm>
            <a:off x="76200" y="101600"/>
            <a:ext cx="8305800" cy="584200"/>
          </a:xfrm>
          <a:prstGeom prst="rect">
            <a:avLst/>
          </a:prstGeom>
          <a:noFill/>
          <a:ln w="9525">
            <a:noFill/>
            <a:miter lim="800000"/>
            <a:headEnd/>
            <a:tailEnd/>
          </a:ln>
        </p:spPr>
        <p:txBody>
          <a:bodyPr wrap="square">
            <a:spAutoFit/>
          </a:bodyPr>
          <a:lstStyle/>
          <a:p>
            <a:pPr>
              <a:defRPr/>
            </a:pPr>
            <a:r>
              <a:rPr lang="en-US" sz="3200" b="1" i="1" dirty="0">
                <a:latin typeface="+mj-lt"/>
              </a:rPr>
              <a:t>CEOs –we’re not kidding</a:t>
            </a:r>
            <a:r>
              <a:rPr lang="en-US" sz="3200" b="1" i="1" dirty="0" smtClean="0">
                <a:latin typeface="+mj-lt"/>
              </a:rPr>
              <a:t>! </a:t>
            </a:r>
            <a:r>
              <a:rPr lang="en-US" sz="2400" b="1" i="1" dirty="0" smtClean="0">
                <a:latin typeface="+mj-lt"/>
              </a:rPr>
              <a:t>(Available online)</a:t>
            </a:r>
            <a:endParaRPr lang="en-US" sz="3200" b="1" i="1" dirty="0">
              <a:latin typeface="+mj-lt"/>
            </a:endParaRPr>
          </a:p>
        </p:txBody>
      </p:sp>
      <p:pic>
        <p:nvPicPr>
          <p:cNvPr id="43017" name="Picture 2" descr="\\gsgla.local\GSdata\UserDocs\cholland\Desktop\LBB Inner CEO.png">
            <a:hlinkClick r:id="rId8" action="ppaction://hlinksldjump"/>
          </p:cNvPr>
          <p:cNvPicPr>
            <a:picLocks noChangeAspect="1" noChangeArrowheads="1"/>
          </p:cNvPicPr>
          <p:nvPr/>
        </p:nvPicPr>
        <p:blipFill>
          <a:blip r:embed="rId9" cstate="print"/>
          <a:srcRect/>
          <a:stretch>
            <a:fillRect/>
          </a:stretch>
        </p:blipFill>
        <p:spPr bwMode="auto">
          <a:xfrm>
            <a:off x="5486400" y="1371600"/>
            <a:ext cx="2876550" cy="1620838"/>
          </a:xfrm>
          <a:prstGeom prst="rect">
            <a:avLst/>
          </a:prstGeom>
          <a:noFill/>
          <a:ln w="9525">
            <a:noFill/>
            <a:miter lim="800000"/>
            <a:headEnd/>
            <a:tailEnd/>
          </a:ln>
        </p:spPr>
      </p:pic>
      <p:pic>
        <p:nvPicPr>
          <p:cNvPr id="11" name="Picture 5" descr="CookieEntrepreneurLogo"/>
          <p:cNvPicPr>
            <a:picLocks noChangeAspect="1" noChangeArrowheads="1"/>
          </p:cNvPicPr>
          <p:nvPr/>
        </p:nvPicPr>
        <p:blipFill>
          <a:blip r:embed="rId10" cstate="print"/>
          <a:srcRect/>
          <a:stretch>
            <a:fillRect/>
          </a:stretch>
        </p:blipFill>
        <p:spPr bwMode="auto">
          <a:xfrm>
            <a:off x="228600" y="1219200"/>
            <a:ext cx="4495800" cy="1300163"/>
          </a:xfrm>
          <a:prstGeom prst="rect">
            <a:avLst/>
          </a:prstGeom>
          <a:noFill/>
          <a:effectLst>
            <a:outerShdw dist="35921" dir="2700000" algn="ctr" rotWithShape="0">
              <a:srgbClr val="808080">
                <a:alpha val="81000"/>
              </a:srgbClr>
            </a:outerShdw>
          </a:effectLst>
        </p:spPr>
      </p:pic>
      <p:sp>
        <p:nvSpPr>
          <p:cNvPr id="35852" name="Rectangle 12"/>
          <p:cNvSpPr>
            <a:spLocks noChangeArrowheads="1"/>
          </p:cNvSpPr>
          <p:nvPr/>
        </p:nvSpPr>
        <p:spPr bwMode="auto">
          <a:xfrm>
            <a:off x="228600" y="2819400"/>
            <a:ext cx="4191000" cy="3108325"/>
          </a:xfrm>
          <a:prstGeom prst="rect">
            <a:avLst/>
          </a:prstGeom>
          <a:noFill/>
          <a:ln w="9525">
            <a:noFill/>
            <a:miter lim="800000"/>
            <a:headEnd/>
            <a:tailEnd/>
          </a:ln>
        </p:spPr>
        <p:txBody>
          <a:bodyPr>
            <a:spAutoFit/>
          </a:bodyPr>
          <a:lstStyle/>
          <a:p>
            <a:pPr marL="234950" indent="-234950">
              <a:spcBef>
                <a:spcPct val="20000"/>
              </a:spcBef>
              <a:buFont typeface="Arial" charset="0"/>
              <a:buChar char="•"/>
              <a:defRPr/>
            </a:pPr>
            <a:r>
              <a:rPr lang="en-US" sz="2800" dirty="0">
                <a:latin typeface="+mj-lt"/>
              </a:rPr>
              <a:t>Business Card Templates</a:t>
            </a:r>
          </a:p>
          <a:p>
            <a:pPr marL="234950" indent="-234950">
              <a:spcBef>
                <a:spcPct val="20000"/>
              </a:spcBef>
              <a:buFont typeface="Arial" charset="0"/>
              <a:buChar char="•"/>
              <a:defRPr/>
            </a:pPr>
            <a:r>
              <a:rPr lang="en-US" sz="2800" dirty="0">
                <a:latin typeface="+mj-lt"/>
              </a:rPr>
              <a:t>PowerPoint Templates</a:t>
            </a:r>
          </a:p>
          <a:p>
            <a:pPr marL="234950" indent="-234950">
              <a:spcBef>
                <a:spcPct val="20000"/>
              </a:spcBef>
              <a:buFont typeface="Arial" charset="0"/>
              <a:buChar char="•"/>
              <a:defRPr/>
            </a:pPr>
            <a:r>
              <a:rPr lang="en-US" sz="2800" dirty="0">
                <a:latin typeface="+mj-lt"/>
              </a:rPr>
              <a:t>Thank You Cards</a:t>
            </a:r>
          </a:p>
          <a:p>
            <a:pPr marL="234950" indent="-234950">
              <a:spcBef>
                <a:spcPct val="20000"/>
              </a:spcBef>
              <a:buFont typeface="Arial" charset="0"/>
              <a:buChar char="•"/>
              <a:defRPr/>
            </a:pPr>
            <a:r>
              <a:rPr lang="en-US" sz="2800" dirty="0" err="1">
                <a:latin typeface="+mj-lt"/>
              </a:rPr>
              <a:t>eGrams</a:t>
            </a:r>
            <a:endParaRPr lang="en-US" sz="2800" dirty="0">
              <a:latin typeface="+mj-lt"/>
            </a:endParaRPr>
          </a:p>
          <a:p>
            <a:pPr marL="234950" indent="-234950">
              <a:spcBef>
                <a:spcPct val="20000"/>
              </a:spcBef>
              <a:buFont typeface="Arial" charset="0"/>
              <a:buChar char="•"/>
              <a:defRPr/>
            </a:pPr>
            <a:r>
              <a:rPr lang="en-US" sz="2800" dirty="0">
                <a:latin typeface="+mj-lt"/>
              </a:rPr>
              <a:t>Marketing Plan</a:t>
            </a:r>
          </a:p>
          <a:p>
            <a:pPr marL="234950" indent="-234950">
              <a:spcBef>
                <a:spcPct val="20000"/>
              </a:spcBef>
              <a:buFont typeface="Arial" charset="0"/>
              <a:buChar char="•"/>
              <a:defRPr/>
            </a:pPr>
            <a:r>
              <a:rPr lang="en-US" sz="2800" dirty="0">
                <a:latin typeface="+mj-lt"/>
              </a:rPr>
              <a:t>Goal Action Planner</a:t>
            </a:r>
          </a:p>
        </p:txBody>
      </p:sp>
      <p:pic>
        <p:nvPicPr>
          <p:cNvPr id="14" name="Picture 6" descr="CookieEntrepreneur_BCardStripes"/>
          <p:cNvPicPr>
            <a:picLocks noChangeAspect="1" noChangeArrowheads="1"/>
          </p:cNvPicPr>
          <p:nvPr/>
        </p:nvPicPr>
        <p:blipFill>
          <a:blip r:embed="rId11" cstate="print"/>
          <a:srcRect b="62857"/>
          <a:stretch>
            <a:fillRect/>
          </a:stretch>
        </p:blipFill>
        <p:spPr bwMode="auto">
          <a:xfrm>
            <a:off x="4102100" y="3302000"/>
            <a:ext cx="1765300" cy="1155700"/>
          </a:xfrm>
          <a:prstGeom prst="rect">
            <a:avLst/>
          </a:prstGeom>
          <a:noFill/>
          <a:ln w="9525">
            <a:noFill/>
            <a:miter lim="800000"/>
            <a:headEnd/>
            <a:tailEnd/>
          </a:ln>
          <a:effectLst>
            <a:outerShdw dist="35921" dir="2700000" algn="ctr" rotWithShape="0">
              <a:srgbClr val="808080">
                <a:alpha val="81000"/>
              </a:srgbClr>
            </a:outerShdw>
          </a:effectLst>
        </p:spPr>
      </p:pic>
      <p:pic>
        <p:nvPicPr>
          <p:cNvPr id="43021" name="Picture 1"/>
          <p:cNvPicPr>
            <a:picLocks noChangeArrowheads="1"/>
          </p:cNvPicPr>
          <p:nvPr/>
        </p:nvPicPr>
        <p:blipFill>
          <a:blip r:embed="rId12" cstate="print"/>
          <a:srcRect/>
          <a:stretch>
            <a:fillRect/>
          </a:stretch>
        </p:blipFill>
        <p:spPr bwMode="auto">
          <a:xfrm rot="265821">
            <a:off x="5811838" y="3311525"/>
            <a:ext cx="2971800" cy="2625725"/>
          </a:xfrm>
          <a:prstGeom prst="rect">
            <a:avLst/>
          </a:prstGeom>
          <a:noFill/>
          <a:ln w="9525">
            <a:noFill/>
            <a:miter lim="800000"/>
            <a:headEnd/>
            <a:tailEnd/>
          </a:ln>
        </p:spPr>
      </p:pic>
      <p:pic>
        <p:nvPicPr>
          <p:cNvPr id="43022" name="Picture 15"/>
          <p:cNvPicPr>
            <a:picLocks noChangeAspect="1" noChangeArrowheads="1"/>
          </p:cNvPicPr>
          <p:nvPr/>
        </p:nvPicPr>
        <p:blipFill>
          <a:blip r:embed="rId13" cstate="print"/>
          <a:srcRect/>
          <a:stretch>
            <a:fillRect/>
          </a:stretch>
        </p:blipFill>
        <p:spPr bwMode="auto">
          <a:xfrm>
            <a:off x="4343400" y="4572000"/>
            <a:ext cx="1219200" cy="1646238"/>
          </a:xfrm>
          <a:prstGeom prst="rect">
            <a:avLst/>
          </a:prstGeom>
          <a:noFill/>
          <a:ln w="9525">
            <a:noFill/>
            <a:miter lim="800000"/>
            <a:headEnd/>
            <a:tailEnd/>
          </a:ln>
          <a:effectLst>
            <a:prstShdw prst="shdw13" dist="53882" dir="13500000">
              <a:schemeClr val="bg2">
                <a:alpha val="50000"/>
              </a:schemeClr>
            </a:prstShdw>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034" descr="BrowniePortrait4"/>
          <p:cNvPicPr>
            <a:picLocks noChangeAspect="1" noChangeArrowheads="1"/>
          </p:cNvPicPr>
          <p:nvPr/>
        </p:nvPicPr>
        <p:blipFill>
          <a:blip r:embed="rId3" cstate="print"/>
          <a:srcRect/>
          <a:stretch>
            <a:fillRect/>
          </a:stretch>
        </p:blipFill>
        <p:spPr bwMode="auto">
          <a:xfrm>
            <a:off x="7162800" y="1066800"/>
            <a:ext cx="1600200" cy="1377950"/>
          </a:xfrm>
          <a:prstGeom prst="rect">
            <a:avLst/>
          </a:prstGeom>
          <a:noFill/>
          <a:ln w="9525">
            <a:solidFill>
              <a:schemeClr val="tx1"/>
            </a:solidFill>
            <a:miter lim="800000"/>
            <a:headEnd/>
            <a:tailEnd/>
          </a:ln>
        </p:spPr>
      </p:pic>
      <p:pic>
        <p:nvPicPr>
          <p:cNvPr id="12291" name="Picture 8" descr="Bar_GreentoYellow.jpg"/>
          <p:cNvPicPr>
            <a:picLocks/>
          </p:cNvPicPr>
          <p:nvPr/>
        </p:nvPicPr>
        <p:blipFill>
          <a:blip r:embed="rId4" cstate="print"/>
          <a:srcRect/>
          <a:stretch>
            <a:fillRect/>
          </a:stretch>
        </p:blipFill>
        <p:spPr bwMode="auto">
          <a:xfrm>
            <a:off x="0" y="6400800"/>
            <a:ext cx="9144000" cy="457200"/>
          </a:xfrm>
          <a:prstGeom prst="rect">
            <a:avLst/>
          </a:prstGeom>
          <a:noFill/>
          <a:ln w="9525">
            <a:noFill/>
            <a:miter lim="800000"/>
            <a:headEnd/>
            <a:tailEnd/>
          </a:ln>
        </p:spPr>
      </p:pic>
      <p:pic>
        <p:nvPicPr>
          <p:cNvPr id="12292" name="Picture 10" descr="Bar_GreentoYellow.jpg"/>
          <p:cNvPicPr>
            <a:picLocks/>
          </p:cNvPicPr>
          <p:nvPr/>
        </p:nvPicPr>
        <p:blipFill>
          <a:blip r:embed="rId5" cstate="print"/>
          <a:srcRect/>
          <a:stretch>
            <a:fillRect/>
          </a:stretch>
        </p:blipFill>
        <p:spPr bwMode="auto">
          <a:xfrm>
            <a:off x="0" y="0"/>
            <a:ext cx="9144000" cy="914400"/>
          </a:xfrm>
          <a:prstGeom prst="rect">
            <a:avLst/>
          </a:prstGeom>
          <a:noFill/>
          <a:ln w="9525">
            <a:noFill/>
            <a:miter lim="800000"/>
            <a:headEnd/>
            <a:tailEnd/>
          </a:ln>
        </p:spPr>
      </p:pic>
      <p:sp>
        <p:nvSpPr>
          <p:cNvPr id="13316" name="TextBox 8"/>
          <p:cNvSpPr txBox="1">
            <a:spLocks noChangeArrowheads="1"/>
          </p:cNvSpPr>
          <p:nvPr/>
        </p:nvSpPr>
        <p:spPr bwMode="auto">
          <a:xfrm>
            <a:off x="6248400" y="6400800"/>
            <a:ext cx="2849563" cy="396875"/>
          </a:xfrm>
          <a:prstGeom prst="rect">
            <a:avLst/>
          </a:prstGeom>
          <a:noFill/>
          <a:ln w="9525">
            <a:noFill/>
            <a:miter lim="800000"/>
            <a:headEnd/>
            <a:tailEnd/>
          </a:ln>
        </p:spPr>
        <p:txBody>
          <a:bodyPr>
            <a:spAutoFit/>
          </a:bodyPr>
          <a:lstStyle/>
          <a:p>
            <a:pPr algn="r" fontAlgn="auto">
              <a:spcBef>
                <a:spcPts val="0"/>
              </a:spcBef>
              <a:spcAft>
                <a:spcPts val="0"/>
              </a:spcAft>
              <a:defRPr/>
            </a:pPr>
            <a:r>
              <a:rPr lang="en-US" sz="2000" i="1" dirty="0">
                <a:latin typeface="+mj-lt"/>
                <a:cs typeface="+mn-cs"/>
              </a:rPr>
              <a:t>2012 Cookie Program</a:t>
            </a:r>
          </a:p>
        </p:txBody>
      </p:sp>
      <p:pic>
        <p:nvPicPr>
          <p:cNvPr id="12294" name="Picture 23" descr="GS_100TH_burst.jpg"/>
          <p:cNvPicPr>
            <a:picLocks noChangeAspect="1"/>
          </p:cNvPicPr>
          <p:nvPr/>
        </p:nvPicPr>
        <p:blipFill>
          <a:blip r:embed="rId6"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12295" name="Picture 7" descr="More2.jpg"/>
          <p:cNvPicPr>
            <a:picLocks noChangeAspect="1"/>
          </p:cNvPicPr>
          <p:nvPr/>
        </p:nvPicPr>
        <p:blipFill>
          <a:blip r:embed="rId7"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 name="TextBox 9"/>
          <p:cNvSpPr txBox="1"/>
          <p:nvPr/>
        </p:nvSpPr>
        <p:spPr>
          <a:xfrm>
            <a:off x="76200" y="101600"/>
            <a:ext cx="8763000" cy="584200"/>
          </a:xfrm>
          <a:prstGeom prst="rect">
            <a:avLst/>
          </a:prstGeom>
          <a:noFill/>
        </p:spPr>
        <p:txBody>
          <a:bodyPr wrap="square">
            <a:spAutoFit/>
          </a:bodyPr>
          <a:lstStyle/>
          <a:p>
            <a:pPr fontAlgn="auto">
              <a:spcBef>
                <a:spcPts val="0"/>
              </a:spcBef>
              <a:spcAft>
                <a:spcPts val="0"/>
              </a:spcAft>
              <a:defRPr/>
            </a:pPr>
            <a:r>
              <a:rPr lang="en-US" sz="3200" b="1" i="1" dirty="0">
                <a:latin typeface="+mj-lt"/>
                <a:cs typeface="+mn-cs"/>
              </a:rPr>
              <a:t>Internal </a:t>
            </a:r>
            <a:r>
              <a:rPr lang="en-US" sz="3200" b="1" i="1" dirty="0" smtClean="0">
                <a:latin typeface="+mj-lt"/>
                <a:cs typeface="+mn-cs"/>
              </a:rPr>
              <a:t>Communication </a:t>
            </a:r>
            <a:r>
              <a:rPr lang="en-US" sz="2400" b="1" i="1" dirty="0" smtClean="0">
                <a:latin typeface="+mj-lt"/>
                <a:cs typeface="+mn-cs"/>
              </a:rPr>
              <a:t>(Pages 20-21, Troop Guide)</a:t>
            </a:r>
            <a:endParaRPr lang="en-US" sz="3200" b="1" i="1" dirty="0">
              <a:latin typeface="+mj-lt"/>
              <a:cs typeface="+mn-cs"/>
            </a:endParaRPr>
          </a:p>
        </p:txBody>
      </p:sp>
      <p:pic>
        <p:nvPicPr>
          <p:cNvPr id="12297" name="Picture 12" descr="GiraffeHead.jpg"/>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12298" name="TextBox 5"/>
          <p:cNvSpPr txBox="1">
            <a:spLocks noChangeArrowheads="1"/>
          </p:cNvSpPr>
          <p:nvPr/>
        </p:nvSpPr>
        <p:spPr bwMode="auto">
          <a:xfrm>
            <a:off x="533400" y="1395413"/>
            <a:ext cx="7848600" cy="2616101"/>
          </a:xfrm>
          <a:prstGeom prst="rect">
            <a:avLst/>
          </a:prstGeom>
          <a:noFill/>
          <a:ln w="9525">
            <a:noFill/>
            <a:miter lim="800000"/>
            <a:headEnd/>
            <a:tailEnd/>
          </a:ln>
        </p:spPr>
        <p:txBody>
          <a:bodyPr>
            <a:spAutoFit/>
          </a:bodyPr>
          <a:lstStyle/>
          <a:p>
            <a:pPr marL="234950" indent="-234950">
              <a:spcAft>
                <a:spcPts val="600"/>
              </a:spcAft>
              <a:buFont typeface="Arial" charset="0"/>
              <a:buChar char="•"/>
            </a:pPr>
            <a:r>
              <a:rPr lang="en-US" sz="2400" dirty="0">
                <a:latin typeface="Arial" pitchFamily="34" charset="0"/>
                <a:cs typeface="Arial" pitchFamily="34" charset="0"/>
              </a:rPr>
              <a:t>Cookie Program Family Guide  </a:t>
            </a:r>
          </a:p>
          <a:p>
            <a:pPr marL="234950" indent="-234950">
              <a:spcAft>
                <a:spcPts val="600"/>
              </a:spcAft>
              <a:buFont typeface="Arial" charset="0"/>
              <a:buChar char="•"/>
            </a:pPr>
            <a:r>
              <a:rPr lang="en-US" sz="2400" dirty="0" err="1" smtClean="0">
                <a:latin typeface="Arial" pitchFamily="34" charset="0"/>
                <a:cs typeface="Arial" pitchFamily="34" charset="0"/>
              </a:rPr>
              <a:t>CookiEgrams</a:t>
            </a:r>
            <a:endParaRPr lang="en-US" sz="2400" dirty="0">
              <a:latin typeface="Arial" pitchFamily="34" charset="0"/>
              <a:cs typeface="Arial" pitchFamily="34" charset="0"/>
            </a:endParaRPr>
          </a:p>
          <a:p>
            <a:pPr marL="234950" indent="-234950">
              <a:spcAft>
                <a:spcPts val="600"/>
              </a:spcAft>
              <a:buFont typeface="Arial" charset="0"/>
              <a:buChar char="•"/>
            </a:pPr>
            <a:r>
              <a:rPr lang="en-US" sz="2400" dirty="0">
                <a:latin typeface="Arial" pitchFamily="34" charset="0"/>
                <a:cs typeface="Arial" pitchFamily="34" charset="0"/>
              </a:rPr>
              <a:t>Online Resources - website/GSGLA Facebook</a:t>
            </a:r>
          </a:p>
          <a:p>
            <a:pPr marL="234950" indent="-234950">
              <a:spcAft>
                <a:spcPts val="600"/>
              </a:spcAft>
              <a:buFont typeface="Arial" charset="0"/>
              <a:buChar char="•"/>
            </a:pPr>
            <a:r>
              <a:rPr lang="en-US" sz="2400" dirty="0">
                <a:latin typeface="Arial" pitchFamily="34" charset="0"/>
                <a:cs typeface="Arial" pitchFamily="34" charset="0"/>
              </a:rPr>
              <a:t>“GSGLA Cookie &amp; Nut Friends” Facebook</a:t>
            </a:r>
          </a:p>
          <a:p>
            <a:pPr lvl="1">
              <a:spcAft>
                <a:spcPts val="600"/>
              </a:spcAft>
            </a:pPr>
            <a:r>
              <a:rPr lang="en-US" sz="2400" i="1" dirty="0">
                <a:latin typeface="Arial" pitchFamily="34" charset="0"/>
                <a:cs typeface="Arial" pitchFamily="34" charset="0"/>
              </a:rPr>
              <a:t>Everyone should “LIKE” this page and post to your own Facebook page, as appropriate</a:t>
            </a:r>
          </a:p>
        </p:txBody>
      </p:sp>
      <p:pic>
        <p:nvPicPr>
          <p:cNvPr id="12299" name="Picture 13" descr="Tagalongs_Character.jpg"/>
          <p:cNvPicPr>
            <a:picLocks noChangeAspect="1"/>
          </p:cNvPicPr>
          <p:nvPr/>
        </p:nvPicPr>
        <p:blipFill>
          <a:blip r:embed="rId9" cstate="print">
            <a:clrChange>
              <a:clrFrom>
                <a:srgbClr val="FFFFFF"/>
              </a:clrFrom>
              <a:clrTo>
                <a:srgbClr val="FFFFFF">
                  <a:alpha val="0"/>
                </a:srgbClr>
              </a:clrTo>
            </a:clrChange>
          </a:blip>
          <a:srcRect/>
          <a:stretch>
            <a:fillRect/>
          </a:stretch>
        </p:blipFill>
        <p:spPr bwMode="auto">
          <a:xfrm>
            <a:off x="228600" y="4572000"/>
            <a:ext cx="1597025" cy="1828800"/>
          </a:xfrm>
          <a:prstGeom prst="rect">
            <a:avLst/>
          </a:prstGeom>
          <a:noFill/>
          <a:ln w="9525">
            <a:noFill/>
            <a:miter lim="800000"/>
            <a:headEnd/>
            <a:tailEnd/>
          </a:ln>
        </p:spPr>
      </p:pic>
      <p:pic>
        <p:nvPicPr>
          <p:cNvPr id="12300" name="Picture 14" descr="ThinMints_Character.jpg"/>
          <p:cNvPicPr>
            <a:picLocks noChangeAspect="1"/>
          </p:cNvPicPr>
          <p:nvPr/>
        </p:nvPicPr>
        <p:blipFill>
          <a:blip r:embed="rId10" cstate="print">
            <a:clrChange>
              <a:clrFrom>
                <a:srgbClr val="FFFFFF"/>
              </a:clrFrom>
              <a:clrTo>
                <a:srgbClr val="FFFFFF">
                  <a:alpha val="0"/>
                </a:srgbClr>
              </a:clrTo>
            </a:clrChange>
          </a:blip>
          <a:srcRect/>
          <a:stretch>
            <a:fillRect/>
          </a:stretch>
        </p:blipFill>
        <p:spPr bwMode="auto">
          <a:xfrm>
            <a:off x="5334000" y="4572000"/>
            <a:ext cx="1465263" cy="1828800"/>
          </a:xfrm>
          <a:prstGeom prst="rect">
            <a:avLst/>
          </a:prstGeom>
          <a:noFill/>
          <a:ln w="9525">
            <a:noFill/>
            <a:miter lim="800000"/>
            <a:headEnd/>
            <a:tailEnd/>
          </a:ln>
        </p:spPr>
      </p:pic>
      <p:pic>
        <p:nvPicPr>
          <p:cNvPr id="12301" name="Picture 15" descr="Trefoils_Character.jpg"/>
          <p:cNvPicPr>
            <a:picLocks noChangeAspect="1"/>
          </p:cNvPicPr>
          <p:nvPr/>
        </p:nvPicPr>
        <p:blipFill>
          <a:blip r:embed="rId11" cstate="print">
            <a:clrChange>
              <a:clrFrom>
                <a:srgbClr val="FFFFFF"/>
              </a:clrFrom>
              <a:clrTo>
                <a:srgbClr val="FFFFFF">
                  <a:alpha val="0"/>
                </a:srgbClr>
              </a:clrTo>
            </a:clrChange>
          </a:blip>
          <a:srcRect/>
          <a:stretch>
            <a:fillRect/>
          </a:stretch>
        </p:blipFill>
        <p:spPr bwMode="auto">
          <a:xfrm>
            <a:off x="2971800" y="4572000"/>
            <a:ext cx="1192213" cy="1828800"/>
          </a:xfrm>
          <a:prstGeom prst="rect">
            <a:avLst/>
          </a:prstGeom>
          <a:noFill/>
          <a:ln w="9525">
            <a:noFill/>
            <a:miter lim="800000"/>
            <a:headEnd/>
            <a:tailEnd/>
          </a:ln>
        </p:spPr>
      </p:pic>
      <p:pic>
        <p:nvPicPr>
          <p:cNvPr id="12302" name="Picture 17" descr="NEW_SavannahCharacter_Color.jpg"/>
          <p:cNvPicPr>
            <a:picLocks noChangeAspect="1"/>
          </p:cNvPicPr>
          <p:nvPr/>
        </p:nvPicPr>
        <p:blipFill>
          <a:blip r:embed="rId12" cstate="print">
            <a:clrChange>
              <a:clrFrom>
                <a:srgbClr val="FFFFFF"/>
              </a:clrFrom>
              <a:clrTo>
                <a:srgbClr val="FFFFFF">
                  <a:alpha val="0"/>
                </a:srgbClr>
              </a:clrTo>
            </a:clrChange>
          </a:blip>
          <a:srcRect/>
          <a:stretch>
            <a:fillRect/>
          </a:stretch>
        </p:blipFill>
        <p:spPr bwMode="auto">
          <a:xfrm>
            <a:off x="7483475" y="4419600"/>
            <a:ext cx="1660525" cy="1828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8" descr="Bar_GreentoYellow.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13315" name="Picture 10" descr="Bar_GreentoYellow.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13316" name="TextBox 8"/>
          <p:cNvSpPr txBox="1">
            <a:spLocks noChangeArrowheads="1"/>
          </p:cNvSpPr>
          <p:nvPr/>
        </p:nvSpPr>
        <p:spPr bwMode="auto">
          <a:xfrm>
            <a:off x="6248400" y="6400800"/>
            <a:ext cx="2849563" cy="396875"/>
          </a:xfrm>
          <a:prstGeom prst="rect">
            <a:avLst/>
          </a:prstGeom>
          <a:noFill/>
          <a:ln w="9525">
            <a:noFill/>
            <a:miter lim="800000"/>
            <a:headEnd/>
            <a:tailEnd/>
          </a:ln>
        </p:spPr>
        <p:txBody>
          <a:bodyPr>
            <a:spAutoFit/>
          </a:bodyPr>
          <a:lstStyle/>
          <a:p>
            <a:pPr algn="r" fontAlgn="auto">
              <a:spcBef>
                <a:spcPts val="0"/>
              </a:spcBef>
              <a:spcAft>
                <a:spcPts val="0"/>
              </a:spcAft>
              <a:defRPr/>
            </a:pPr>
            <a:r>
              <a:rPr lang="en-US" sz="2000" i="1" dirty="0">
                <a:latin typeface="+mj-lt"/>
                <a:cs typeface="+mn-cs"/>
              </a:rPr>
              <a:t>2012 Cookie Program</a:t>
            </a:r>
          </a:p>
        </p:txBody>
      </p:sp>
      <p:pic>
        <p:nvPicPr>
          <p:cNvPr id="13317"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13318"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 name="TextBox 9"/>
          <p:cNvSpPr txBox="1"/>
          <p:nvPr/>
        </p:nvSpPr>
        <p:spPr>
          <a:xfrm>
            <a:off x="76200" y="101600"/>
            <a:ext cx="8458200" cy="584775"/>
          </a:xfrm>
          <a:prstGeom prst="rect">
            <a:avLst/>
          </a:prstGeom>
          <a:noFill/>
        </p:spPr>
        <p:txBody>
          <a:bodyPr wrap="square">
            <a:spAutoFit/>
          </a:bodyPr>
          <a:lstStyle/>
          <a:p>
            <a:pPr fontAlgn="auto">
              <a:spcBef>
                <a:spcPts val="0"/>
              </a:spcBef>
              <a:spcAft>
                <a:spcPts val="0"/>
              </a:spcAft>
              <a:defRPr/>
            </a:pPr>
            <a:r>
              <a:rPr lang="en-US" sz="3200" b="1" i="1" dirty="0">
                <a:latin typeface="+mj-lt"/>
                <a:cs typeface="+mn-cs"/>
              </a:rPr>
              <a:t>External </a:t>
            </a:r>
            <a:r>
              <a:rPr lang="en-US" sz="3200" b="1" i="1" dirty="0" smtClean="0">
                <a:latin typeface="+mj-lt"/>
                <a:cs typeface="+mn-cs"/>
              </a:rPr>
              <a:t>Communication</a:t>
            </a:r>
            <a:r>
              <a:rPr lang="en-US" sz="2400" b="1" i="1" dirty="0" smtClean="0">
                <a:latin typeface="+mj-lt"/>
                <a:cs typeface="+mn-cs"/>
              </a:rPr>
              <a:t> (Pages 20-21, Troop Guide)</a:t>
            </a:r>
            <a:endParaRPr lang="en-US" sz="3200" b="1" i="1" dirty="0">
              <a:latin typeface="+mj-lt"/>
              <a:cs typeface="+mn-cs"/>
            </a:endParaRPr>
          </a:p>
        </p:txBody>
      </p:sp>
      <p:pic>
        <p:nvPicPr>
          <p:cNvPr id="13320" name="Picture 12"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13321" name="TextBox 5"/>
          <p:cNvSpPr txBox="1">
            <a:spLocks noChangeArrowheads="1"/>
          </p:cNvSpPr>
          <p:nvPr/>
        </p:nvSpPr>
        <p:spPr bwMode="auto">
          <a:xfrm>
            <a:off x="304800" y="1093684"/>
            <a:ext cx="8534400" cy="4579715"/>
          </a:xfrm>
          <a:prstGeom prst="rect">
            <a:avLst/>
          </a:prstGeom>
          <a:noFill/>
          <a:ln w="9525">
            <a:noFill/>
            <a:miter lim="800000"/>
            <a:headEnd/>
            <a:tailEnd/>
          </a:ln>
        </p:spPr>
        <p:txBody>
          <a:bodyPr wrap="square">
            <a:spAutoFit/>
          </a:bodyPr>
          <a:lstStyle/>
          <a:p>
            <a:pPr marL="228600" indent="-228600">
              <a:lnSpc>
                <a:spcPct val="90000"/>
              </a:lnSpc>
              <a:buFont typeface="Arial" charset="0"/>
              <a:buChar char="•"/>
            </a:pPr>
            <a:r>
              <a:rPr lang="en-US" sz="3200" dirty="0">
                <a:latin typeface="Arial" pitchFamily="34" charset="0"/>
                <a:cs typeface="Arial" pitchFamily="34" charset="0"/>
              </a:rPr>
              <a:t>Billboards, Mall Network, Cinema Ads</a:t>
            </a:r>
            <a:br>
              <a:rPr lang="en-US" sz="3200" dirty="0">
                <a:latin typeface="Arial" pitchFamily="34" charset="0"/>
                <a:cs typeface="Arial" pitchFamily="34" charset="0"/>
              </a:rPr>
            </a:br>
            <a:endParaRPr lang="en-US" sz="2000" dirty="0">
              <a:latin typeface="Arial" pitchFamily="34" charset="0"/>
              <a:cs typeface="Arial" pitchFamily="34" charset="0"/>
            </a:endParaRPr>
          </a:p>
          <a:p>
            <a:pPr marL="228600" indent="-228600">
              <a:lnSpc>
                <a:spcPct val="90000"/>
              </a:lnSpc>
              <a:buFont typeface="Arial" charset="0"/>
              <a:buChar char="•"/>
            </a:pPr>
            <a:r>
              <a:rPr lang="en-US" sz="3200" dirty="0">
                <a:latin typeface="Arial" pitchFamily="34" charset="0"/>
                <a:cs typeface="Arial" pitchFamily="34" charset="0"/>
              </a:rPr>
              <a:t>Online &amp; Print ads &amp; Radio PSAs</a:t>
            </a:r>
          </a:p>
          <a:p>
            <a:pPr marL="228600" indent="-228600">
              <a:lnSpc>
                <a:spcPct val="90000"/>
              </a:lnSpc>
              <a:buFont typeface="Arial" charset="0"/>
              <a:buChar char="•"/>
            </a:pPr>
            <a:endParaRPr lang="en-US" sz="2000" dirty="0">
              <a:latin typeface="Arial" pitchFamily="34" charset="0"/>
              <a:cs typeface="Arial" pitchFamily="34" charset="0"/>
            </a:endParaRPr>
          </a:p>
          <a:p>
            <a:pPr marL="228600" indent="-228600">
              <a:lnSpc>
                <a:spcPct val="90000"/>
              </a:lnSpc>
              <a:buFont typeface="Arial" charset="0"/>
              <a:buChar char="•"/>
            </a:pPr>
            <a:r>
              <a:rPr lang="en-US" sz="3200" dirty="0">
                <a:latin typeface="Arial" pitchFamily="34" charset="0"/>
                <a:cs typeface="Arial" pitchFamily="34" charset="0"/>
              </a:rPr>
              <a:t>Social Media</a:t>
            </a:r>
          </a:p>
          <a:p>
            <a:pPr marL="228600" indent="-228600">
              <a:lnSpc>
                <a:spcPct val="90000"/>
              </a:lnSpc>
              <a:buFont typeface="Arial" charset="0"/>
              <a:buChar char="•"/>
            </a:pPr>
            <a:endParaRPr lang="en-US" sz="2000" dirty="0">
              <a:latin typeface="Arial" pitchFamily="34" charset="0"/>
              <a:cs typeface="Arial" pitchFamily="34" charset="0"/>
            </a:endParaRPr>
          </a:p>
          <a:p>
            <a:pPr marL="228600" indent="-228600">
              <a:lnSpc>
                <a:spcPct val="90000"/>
              </a:lnSpc>
              <a:buFont typeface="Arial" charset="0"/>
              <a:buChar char="•"/>
            </a:pPr>
            <a:r>
              <a:rPr lang="en-US" sz="3200" dirty="0">
                <a:latin typeface="Arial" pitchFamily="34" charset="0"/>
                <a:cs typeface="Arial" pitchFamily="34" charset="0"/>
              </a:rPr>
              <a:t>Official Booth Site Posters</a:t>
            </a:r>
          </a:p>
          <a:p>
            <a:pPr marL="228600" indent="-228600">
              <a:lnSpc>
                <a:spcPct val="90000"/>
              </a:lnSpc>
              <a:buFont typeface="Arial" charset="0"/>
              <a:buChar char="•"/>
            </a:pPr>
            <a:endParaRPr lang="en-US" sz="2000" dirty="0">
              <a:latin typeface="Arial" pitchFamily="34" charset="0"/>
              <a:cs typeface="Arial" pitchFamily="34" charset="0"/>
            </a:endParaRPr>
          </a:p>
          <a:p>
            <a:pPr marL="228600" indent="-228600">
              <a:lnSpc>
                <a:spcPct val="90000"/>
              </a:lnSpc>
              <a:buFont typeface="Arial" charset="0"/>
              <a:buChar char="•"/>
            </a:pPr>
            <a:r>
              <a:rPr lang="en-US" sz="3200" dirty="0">
                <a:latin typeface="Arial" pitchFamily="34" charset="0"/>
                <a:cs typeface="Arial" pitchFamily="34" charset="0"/>
              </a:rPr>
              <a:t>Press &amp; Media </a:t>
            </a:r>
            <a:r>
              <a:rPr lang="en-US" sz="3200" dirty="0" smtClean="0">
                <a:latin typeface="Arial" pitchFamily="34" charset="0"/>
                <a:cs typeface="Arial" pitchFamily="34" charset="0"/>
              </a:rPr>
              <a:t>Coverage</a:t>
            </a:r>
          </a:p>
          <a:p>
            <a:pPr marL="228600" indent="-228600">
              <a:lnSpc>
                <a:spcPct val="90000"/>
              </a:lnSpc>
              <a:buFont typeface="Arial" charset="0"/>
              <a:buChar char="•"/>
            </a:pPr>
            <a:endParaRPr lang="en-US" sz="2000" dirty="0" smtClean="0">
              <a:latin typeface="Arial" pitchFamily="34" charset="0"/>
              <a:cs typeface="Arial" pitchFamily="34" charset="0"/>
            </a:endParaRPr>
          </a:p>
          <a:p>
            <a:pPr marL="228600" indent="-228600">
              <a:lnSpc>
                <a:spcPct val="90000"/>
              </a:lnSpc>
              <a:buFont typeface="Arial" charset="0"/>
              <a:buChar char="•"/>
            </a:pPr>
            <a:r>
              <a:rPr lang="en-US" sz="3200" dirty="0" smtClean="0">
                <a:latin typeface="Arial" pitchFamily="34" charset="0"/>
                <a:cs typeface="Arial" pitchFamily="34" charset="0"/>
              </a:rPr>
              <a:t>Millions of customer impressions will saturate the marketplace – talk about            ! </a:t>
            </a:r>
            <a:endParaRPr lang="en-US" sz="3200" dirty="0">
              <a:latin typeface="Arial" pitchFamily="34" charset="0"/>
              <a:cs typeface="Arial" pitchFamily="34" charset="0"/>
            </a:endParaRPr>
          </a:p>
        </p:txBody>
      </p:sp>
      <p:pic>
        <p:nvPicPr>
          <p:cNvPr id="16395" name="Picture 11" descr="managed-services-advertising"/>
          <p:cNvPicPr>
            <a:picLocks noChangeAspect="1" noChangeArrowheads="1"/>
          </p:cNvPicPr>
          <p:nvPr/>
        </p:nvPicPr>
        <p:blipFill>
          <a:blip r:embed="rId8" cstate="print"/>
          <a:srcRect/>
          <a:stretch>
            <a:fillRect/>
          </a:stretch>
        </p:blipFill>
        <p:spPr bwMode="auto">
          <a:xfrm>
            <a:off x="5541113" y="2255086"/>
            <a:ext cx="3374287" cy="2545514"/>
          </a:xfrm>
          <a:prstGeom prst="rect">
            <a:avLst/>
          </a:prstGeom>
          <a:noFill/>
          <a:ln w="19050">
            <a:solidFill>
              <a:schemeClr val="tx1"/>
            </a:solidFill>
          </a:ln>
          <a:effectLst>
            <a:softEdge rad="63500"/>
          </a:effectLst>
        </p:spPr>
      </p:pic>
      <p:pic>
        <p:nvPicPr>
          <p:cNvPr id="13323" name="Picture 12" descr="More2"/>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645888" y="2712286"/>
            <a:ext cx="2959100" cy="1298575"/>
          </a:xfrm>
          <a:prstGeom prst="rect">
            <a:avLst/>
          </a:prstGeom>
          <a:noFill/>
          <a:ln w="9525">
            <a:noFill/>
            <a:miter lim="800000"/>
            <a:headEnd/>
            <a:tailEnd/>
          </a:ln>
        </p:spPr>
      </p:pic>
      <p:pic>
        <p:nvPicPr>
          <p:cNvPr id="12" name="Picture 12" descr="More2"/>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773687" y="5105400"/>
            <a:ext cx="1389113" cy="609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Bar_GreentoYellow.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15363" name="Picture 10" descr="Bar_GreentoYellow.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13316" name="TextBox 8"/>
          <p:cNvSpPr txBox="1">
            <a:spLocks noChangeArrowheads="1"/>
          </p:cNvSpPr>
          <p:nvPr/>
        </p:nvSpPr>
        <p:spPr bwMode="auto">
          <a:xfrm>
            <a:off x="6248400" y="6400800"/>
            <a:ext cx="2849563" cy="396875"/>
          </a:xfrm>
          <a:prstGeom prst="rect">
            <a:avLst/>
          </a:prstGeom>
          <a:noFill/>
          <a:ln w="9525">
            <a:noFill/>
            <a:miter lim="800000"/>
            <a:headEnd/>
            <a:tailEnd/>
          </a:ln>
        </p:spPr>
        <p:txBody>
          <a:bodyPr>
            <a:spAutoFit/>
          </a:bodyPr>
          <a:lstStyle/>
          <a:p>
            <a:pPr algn="r" fontAlgn="auto">
              <a:spcBef>
                <a:spcPts val="0"/>
              </a:spcBef>
              <a:spcAft>
                <a:spcPts val="0"/>
              </a:spcAft>
              <a:defRPr/>
            </a:pPr>
            <a:r>
              <a:rPr lang="en-US" sz="2000" i="1" dirty="0">
                <a:latin typeface="+mj-lt"/>
                <a:cs typeface="+mn-cs"/>
              </a:rPr>
              <a:t>2012 Cookie Program</a:t>
            </a:r>
          </a:p>
        </p:txBody>
      </p:sp>
      <p:pic>
        <p:nvPicPr>
          <p:cNvPr id="15365"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15366"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 name="TextBox 9"/>
          <p:cNvSpPr txBox="1"/>
          <p:nvPr/>
        </p:nvSpPr>
        <p:spPr>
          <a:xfrm>
            <a:off x="76200" y="101600"/>
            <a:ext cx="8382000" cy="584200"/>
          </a:xfrm>
          <a:prstGeom prst="rect">
            <a:avLst/>
          </a:prstGeom>
          <a:noFill/>
        </p:spPr>
        <p:txBody>
          <a:bodyPr wrap="square">
            <a:spAutoFit/>
          </a:bodyPr>
          <a:lstStyle/>
          <a:p>
            <a:pPr fontAlgn="auto">
              <a:spcBef>
                <a:spcPts val="0"/>
              </a:spcBef>
              <a:spcAft>
                <a:spcPts val="0"/>
              </a:spcAft>
              <a:defRPr/>
            </a:pPr>
            <a:r>
              <a:rPr lang="en-US" sz="3200" b="1" i="1" dirty="0">
                <a:latin typeface="+mj-lt"/>
                <a:cs typeface="+mn-cs"/>
              </a:rPr>
              <a:t>Be a Marketing </a:t>
            </a:r>
            <a:r>
              <a:rPr lang="en-US" sz="3200" b="1" i="1" dirty="0" smtClean="0">
                <a:latin typeface="+mj-lt"/>
                <a:cs typeface="+mn-cs"/>
              </a:rPr>
              <a:t>Guru! </a:t>
            </a:r>
            <a:r>
              <a:rPr lang="en-US" sz="2400" b="1" i="1" dirty="0" smtClean="0">
                <a:latin typeface="+mj-lt"/>
                <a:cs typeface="+mn-cs"/>
              </a:rPr>
              <a:t>(Pages 20-21, Troop Guide)</a:t>
            </a:r>
            <a:endParaRPr lang="en-US" sz="2400" b="1" i="1" dirty="0">
              <a:latin typeface="+mj-lt"/>
              <a:cs typeface="+mn-cs"/>
            </a:endParaRPr>
          </a:p>
        </p:txBody>
      </p:sp>
      <p:pic>
        <p:nvPicPr>
          <p:cNvPr id="15368" name="Picture 12"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15369" name="TextBox 5"/>
          <p:cNvSpPr txBox="1">
            <a:spLocks noChangeArrowheads="1"/>
          </p:cNvSpPr>
          <p:nvPr/>
        </p:nvSpPr>
        <p:spPr bwMode="auto">
          <a:xfrm>
            <a:off x="533400" y="1336675"/>
            <a:ext cx="7467600" cy="4302125"/>
          </a:xfrm>
          <a:prstGeom prst="rect">
            <a:avLst/>
          </a:prstGeom>
          <a:noFill/>
          <a:ln w="9525">
            <a:noFill/>
            <a:miter lim="800000"/>
            <a:headEnd/>
            <a:tailEnd/>
          </a:ln>
        </p:spPr>
        <p:txBody>
          <a:bodyPr>
            <a:spAutoFit/>
          </a:bodyPr>
          <a:lstStyle/>
          <a:p>
            <a:pPr marL="228600" indent="-228600">
              <a:lnSpc>
                <a:spcPct val="80000"/>
              </a:lnSpc>
              <a:buFont typeface="Arial" charset="0"/>
              <a:buChar char="•"/>
            </a:pPr>
            <a:r>
              <a:rPr lang="en-US" sz="2800" dirty="0">
                <a:latin typeface="Calibri" pitchFamily="34" charset="0"/>
              </a:rPr>
              <a:t>Troop Boothing Kit</a:t>
            </a:r>
          </a:p>
          <a:p>
            <a:pPr marL="228600" indent="-228600">
              <a:lnSpc>
                <a:spcPct val="80000"/>
              </a:lnSpc>
              <a:buFont typeface="Arial" charset="0"/>
              <a:buChar char="•"/>
            </a:pPr>
            <a:endParaRPr lang="en-US" sz="2800" dirty="0">
              <a:latin typeface="Calibri" pitchFamily="34" charset="0"/>
            </a:endParaRPr>
          </a:p>
          <a:p>
            <a:pPr marL="228600" indent="-228600">
              <a:lnSpc>
                <a:spcPct val="80000"/>
              </a:lnSpc>
              <a:buFont typeface="Arial" charset="0"/>
              <a:buChar char="•"/>
            </a:pPr>
            <a:r>
              <a:rPr lang="en-US" sz="2800" dirty="0">
                <a:latin typeface="Calibri" pitchFamily="34" charset="0"/>
              </a:rPr>
              <a:t>Super Booth </a:t>
            </a:r>
            <a:r>
              <a:rPr lang="en-US" sz="2800" dirty="0" smtClean="0">
                <a:latin typeface="Calibri" pitchFamily="34" charset="0"/>
              </a:rPr>
              <a:t>Kit in Retail Shop</a:t>
            </a:r>
            <a:endParaRPr lang="en-US" sz="2800" dirty="0">
              <a:latin typeface="Calibri" pitchFamily="34" charset="0"/>
            </a:endParaRPr>
          </a:p>
          <a:p>
            <a:pPr marL="228600" indent="-228600">
              <a:lnSpc>
                <a:spcPct val="80000"/>
              </a:lnSpc>
              <a:buFont typeface="Arial" charset="0"/>
              <a:buChar char="•"/>
            </a:pPr>
            <a:endParaRPr lang="en-US" sz="2800" dirty="0">
              <a:latin typeface="Calibri" pitchFamily="34" charset="0"/>
            </a:endParaRPr>
          </a:p>
          <a:p>
            <a:pPr marL="228600" indent="-228600">
              <a:lnSpc>
                <a:spcPct val="80000"/>
              </a:lnSpc>
              <a:buFont typeface="Arial" charset="0"/>
              <a:buChar char="•"/>
            </a:pPr>
            <a:r>
              <a:rPr lang="en-US" sz="2800" dirty="0">
                <a:latin typeface="Calibri" pitchFamily="34" charset="0"/>
              </a:rPr>
              <a:t>Download &amp; use website resources</a:t>
            </a:r>
          </a:p>
          <a:p>
            <a:pPr marL="228600" indent="-228600">
              <a:lnSpc>
                <a:spcPct val="80000"/>
              </a:lnSpc>
              <a:buFont typeface="Arial" charset="0"/>
              <a:buChar char="•"/>
            </a:pPr>
            <a:endParaRPr lang="en-US" sz="2800" dirty="0">
              <a:latin typeface="Calibri" pitchFamily="34" charset="0"/>
            </a:endParaRPr>
          </a:p>
          <a:p>
            <a:pPr marL="228600" indent="-228600">
              <a:lnSpc>
                <a:spcPct val="80000"/>
              </a:lnSpc>
              <a:buFont typeface="Arial" charset="0"/>
              <a:buChar char="•"/>
            </a:pPr>
            <a:r>
              <a:rPr lang="en-US" sz="2800" dirty="0">
                <a:latin typeface="Calibri" pitchFamily="34" charset="0"/>
              </a:rPr>
              <a:t>Utilize your networks (on and off-line)</a:t>
            </a:r>
          </a:p>
          <a:p>
            <a:pPr marL="228600" indent="-228600">
              <a:lnSpc>
                <a:spcPct val="80000"/>
              </a:lnSpc>
              <a:buFont typeface="Arial" charset="0"/>
              <a:buNone/>
            </a:pPr>
            <a:endParaRPr lang="en-US" sz="2800" dirty="0">
              <a:latin typeface="Calibri" pitchFamily="34" charset="0"/>
            </a:endParaRPr>
          </a:p>
          <a:p>
            <a:pPr marL="228600" indent="-228600">
              <a:lnSpc>
                <a:spcPct val="80000"/>
              </a:lnSpc>
              <a:buFont typeface="Arial" charset="0"/>
              <a:buChar char="•"/>
            </a:pPr>
            <a:r>
              <a:rPr lang="en-US" sz="2800" dirty="0">
                <a:latin typeface="Calibri" pitchFamily="34" charset="0"/>
              </a:rPr>
              <a:t>Represent Girl Scouts with pride!</a:t>
            </a:r>
          </a:p>
          <a:p>
            <a:pPr marL="742950" lvl="1" indent="-285750">
              <a:buFont typeface="Arial" charset="0"/>
              <a:buChar char="•"/>
            </a:pPr>
            <a:r>
              <a:rPr lang="en-US" sz="2400" dirty="0">
                <a:latin typeface="Calibri" pitchFamily="34" charset="0"/>
              </a:rPr>
              <a:t>Wear uniform/sash, pins, colors</a:t>
            </a:r>
          </a:p>
          <a:p>
            <a:pPr marL="742950" lvl="1" indent="-285750">
              <a:buFont typeface="Arial" charset="0"/>
              <a:buChar char="•"/>
            </a:pPr>
            <a:r>
              <a:rPr lang="en-US" sz="2400" dirty="0">
                <a:latin typeface="Calibri" pitchFamily="34" charset="0"/>
              </a:rPr>
              <a:t>Be prepared to “speak Girl Scout!”</a:t>
            </a:r>
          </a:p>
          <a:p>
            <a:pPr marL="742950" lvl="1" indent="-285750">
              <a:buFont typeface="Arial" charset="0"/>
              <a:buChar char="•"/>
            </a:pPr>
            <a:r>
              <a:rPr lang="en-US" sz="2400" dirty="0">
                <a:latin typeface="Calibri" pitchFamily="34" charset="0"/>
              </a:rPr>
              <a:t>Smile and say thank you!</a:t>
            </a:r>
            <a:endParaRPr lang="en-US" sz="2800" dirty="0">
              <a:latin typeface="Calibri" pitchFamily="34" charset="0"/>
            </a:endParaRPr>
          </a:p>
        </p:txBody>
      </p:sp>
      <p:pic>
        <p:nvPicPr>
          <p:cNvPr id="15370" name="Picture 10" descr="CP12_Posters-FINAL"/>
          <p:cNvPicPr>
            <a:picLocks noChangeAspect="1" noChangeArrowheads="1"/>
          </p:cNvPicPr>
          <p:nvPr/>
        </p:nvPicPr>
        <p:blipFill>
          <a:blip r:embed="rId8" cstate="print"/>
          <a:srcRect/>
          <a:stretch>
            <a:fillRect/>
          </a:stretch>
        </p:blipFill>
        <p:spPr bwMode="auto">
          <a:xfrm rot="373884">
            <a:off x="6781800" y="1066800"/>
            <a:ext cx="1884363" cy="2438400"/>
          </a:xfrm>
          <a:prstGeom prst="rect">
            <a:avLst/>
          </a:prstGeom>
          <a:noFill/>
          <a:ln w="9525">
            <a:noFill/>
            <a:miter lim="800000"/>
            <a:headEnd/>
            <a:tailEnd/>
          </a:ln>
        </p:spPr>
      </p:pic>
      <p:pic>
        <p:nvPicPr>
          <p:cNvPr id="15371" name="Picture 12" descr="Yard Sign Rendered (1)"/>
          <p:cNvPicPr>
            <a:picLocks noChangeAspect="1" noChangeArrowheads="1"/>
          </p:cNvPicPr>
          <p:nvPr/>
        </p:nvPicPr>
        <p:blipFill>
          <a:blip r:embed="rId9" cstate="print"/>
          <a:srcRect l="10039" t="8603" b="25259"/>
          <a:stretch>
            <a:fillRect/>
          </a:stretch>
        </p:blipFill>
        <p:spPr bwMode="auto">
          <a:xfrm rot="-830873">
            <a:off x="5278059" y="1212850"/>
            <a:ext cx="1374775" cy="1244600"/>
          </a:xfrm>
          <a:prstGeom prst="rect">
            <a:avLst/>
          </a:prstGeom>
          <a:noFill/>
          <a:ln w="9525">
            <a:noFill/>
            <a:miter lim="800000"/>
            <a:headEnd/>
            <a:tailEnd/>
          </a:ln>
        </p:spPr>
      </p:pic>
      <p:pic>
        <p:nvPicPr>
          <p:cNvPr id="15372" name="Picture 13" descr="BrownieSign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629400" y="3641725"/>
            <a:ext cx="1524000" cy="2835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3" descr="Bar_PinktoPurpl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27651" name="Picture 12" descr="Bar_PinktoPurpl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16388" name="TextBox 8"/>
          <p:cNvSpPr txBox="1">
            <a:spLocks noChangeArrowheads="1"/>
          </p:cNvSpPr>
          <p:nvPr/>
        </p:nvSpPr>
        <p:spPr bwMode="auto">
          <a:xfrm>
            <a:off x="5867400" y="6400800"/>
            <a:ext cx="3230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27653"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534400" y="5791200"/>
            <a:ext cx="441325" cy="457200"/>
          </a:xfrm>
          <a:prstGeom prst="rect">
            <a:avLst/>
          </a:prstGeom>
          <a:noFill/>
          <a:ln w="9525">
            <a:noFill/>
            <a:miter lim="800000"/>
            <a:headEnd/>
            <a:tailEnd/>
          </a:ln>
        </p:spPr>
      </p:pic>
      <p:pic>
        <p:nvPicPr>
          <p:cNvPr id="27654"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 name="TextBox 9"/>
          <p:cNvSpPr txBox="1"/>
          <p:nvPr/>
        </p:nvSpPr>
        <p:spPr>
          <a:xfrm>
            <a:off x="76200" y="101600"/>
            <a:ext cx="9220200" cy="584775"/>
          </a:xfrm>
          <a:prstGeom prst="rect">
            <a:avLst/>
          </a:prstGeom>
          <a:noFill/>
        </p:spPr>
        <p:txBody>
          <a:bodyPr wrap="square">
            <a:spAutoFit/>
          </a:bodyPr>
          <a:lstStyle/>
          <a:p>
            <a:pPr fontAlgn="auto">
              <a:spcBef>
                <a:spcPts val="0"/>
              </a:spcBef>
              <a:spcAft>
                <a:spcPts val="0"/>
              </a:spcAft>
              <a:defRPr/>
            </a:pPr>
            <a:r>
              <a:rPr lang="en-US" sz="3200" b="1" i="1" dirty="0">
                <a:latin typeface="+mj-lt"/>
                <a:cs typeface="+mn-cs"/>
              </a:rPr>
              <a:t>Marketing Tools for </a:t>
            </a:r>
            <a:r>
              <a:rPr lang="en-US" sz="3200" b="1" i="1" dirty="0" smtClean="0">
                <a:latin typeface="+mj-lt"/>
                <a:cs typeface="+mn-cs"/>
              </a:rPr>
              <a:t>Troops </a:t>
            </a:r>
            <a:r>
              <a:rPr lang="en-US" sz="2400" b="1" i="1" dirty="0" smtClean="0">
                <a:latin typeface="+mj-lt"/>
                <a:cs typeface="+mn-cs"/>
              </a:rPr>
              <a:t>(Available at Council Shops)</a:t>
            </a:r>
            <a:endParaRPr lang="en-US" sz="2400" b="1" i="1" dirty="0">
              <a:latin typeface="+mj-lt"/>
              <a:cs typeface="+mn-cs"/>
            </a:endParaRPr>
          </a:p>
        </p:txBody>
      </p:sp>
      <p:pic>
        <p:nvPicPr>
          <p:cNvPr id="27656" name="Picture 14"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13322" name="Picture 4"/>
          <p:cNvPicPr>
            <a:picLocks noChangeAspect="1" noChangeArrowheads="1"/>
          </p:cNvPicPr>
          <p:nvPr/>
        </p:nvPicPr>
        <p:blipFill>
          <a:blip r:embed="rId8" cstate="print"/>
          <a:srcRect/>
          <a:stretch>
            <a:fillRect/>
          </a:stretch>
        </p:blipFill>
        <p:spPr bwMode="auto">
          <a:xfrm>
            <a:off x="3665537" y="1524000"/>
            <a:ext cx="1668463" cy="2032000"/>
          </a:xfrm>
          <a:prstGeom prst="rect">
            <a:avLst/>
          </a:prstGeom>
          <a:noFill/>
          <a:ln w="38100">
            <a:solidFill>
              <a:schemeClr val="tx2">
                <a:lumMod val="75000"/>
              </a:schemeClr>
            </a:solidFill>
            <a:miter lim="800000"/>
            <a:headEnd/>
            <a:tailEnd/>
          </a:ln>
          <a:effectLst>
            <a:prstShdw prst="shdw13" dist="53882" dir="13500000">
              <a:schemeClr val="bg2">
                <a:alpha val="50000"/>
              </a:schemeClr>
            </a:prstShdw>
          </a:effectLst>
        </p:spPr>
      </p:pic>
      <p:sp>
        <p:nvSpPr>
          <p:cNvPr id="16398" name="Rectangle 16"/>
          <p:cNvSpPr>
            <a:spLocks noChangeArrowheads="1"/>
          </p:cNvSpPr>
          <p:nvPr/>
        </p:nvSpPr>
        <p:spPr bwMode="auto">
          <a:xfrm>
            <a:off x="3600450" y="3593068"/>
            <a:ext cx="1581150" cy="369332"/>
          </a:xfrm>
          <a:prstGeom prst="rect">
            <a:avLst/>
          </a:prstGeom>
          <a:noFill/>
          <a:ln w="9525">
            <a:noFill/>
            <a:miter lim="800000"/>
            <a:headEnd/>
            <a:tailEnd/>
          </a:ln>
        </p:spPr>
        <p:txBody>
          <a:bodyPr>
            <a:spAutoFit/>
          </a:bodyPr>
          <a:lstStyle/>
          <a:p>
            <a:pPr algn="ctr">
              <a:defRPr/>
            </a:pPr>
            <a:r>
              <a:rPr lang="en-US" i="1" dirty="0">
                <a:latin typeface="Arial" pitchFamily="34" charset="0"/>
                <a:cs typeface="Arial" pitchFamily="34" charset="0"/>
              </a:rPr>
              <a:t>Car Flags</a:t>
            </a:r>
          </a:p>
        </p:txBody>
      </p:sp>
      <p:sp>
        <p:nvSpPr>
          <p:cNvPr id="16399" name="Rectangle 17"/>
          <p:cNvSpPr>
            <a:spLocks noChangeArrowheads="1"/>
          </p:cNvSpPr>
          <p:nvPr/>
        </p:nvSpPr>
        <p:spPr bwMode="auto">
          <a:xfrm>
            <a:off x="3276600" y="5867400"/>
            <a:ext cx="2202527" cy="369332"/>
          </a:xfrm>
          <a:prstGeom prst="rect">
            <a:avLst/>
          </a:prstGeom>
          <a:noFill/>
          <a:ln w="9525">
            <a:noFill/>
            <a:miter lim="800000"/>
            <a:headEnd/>
            <a:tailEnd/>
          </a:ln>
        </p:spPr>
        <p:txBody>
          <a:bodyPr wrap="none">
            <a:spAutoFit/>
          </a:bodyPr>
          <a:lstStyle/>
          <a:p>
            <a:pPr algn="ctr">
              <a:defRPr/>
            </a:pPr>
            <a:r>
              <a:rPr lang="en-US" i="1" dirty="0">
                <a:latin typeface="Arial" pitchFamily="34" charset="0"/>
                <a:cs typeface="Arial" pitchFamily="34" charset="0"/>
              </a:rPr>
              <a:t>Custom Tablecloths</a:t>
            </a:r>
          </a:p>
        </p:txBody>
      </p:sp>
      <p:pic>
        <p:nvPicPr>
          <p:cNvPr id="13328" name="Picture 16" descr="\\gsgla.local\GSdata\UserDocs\cholland\Desktop\Picture1.jpg"/>
          <p:cNvPicPr>
            <a:picLocks noChangeAspect="1" noChangeArrowheads="1"/>
          </p:cNvPicPr>
          <p:nvPr/>
        </p:nvPicPr>
        <p:blipFill>
          <a:blip r:embed="rId9" cstate="print"/>
          <a:srcRect/>
          <a:stretch>
            <a:fillRect/>
          </a:stretch>
        </p:blipFill>
        <p:spPr bwMode="auto">
          <a:xfrm>
            <a:off x="3200400" y="4038600"/>
            <a:ext cx="2130425" cy="1676400"/>
          </a:xfrm>
          <a:prstGeom prst="rect">
            <a:avLst/>
          </a:prstGeom>
          <a:noFill/>
          <a:ln w="38100">
            <a:solidFill>
              <a:schemeClr val="tx2">
                <a:lumMod val="75000"/>
              </a:schemeClr>
            </a:solidFill>
          </a:ln>
        </p:spPr>
      </p:pic>
      <p:sp>
        <p:nvSpPr>
          <p:cNvPr id="27662" name="TextBox 16"/>
          <p:cNvSpPr txBox="1">
            <a:spLocks noChangeArrowheads="1"/>
          </p:cNvSpPr>
          <p:nvPr/>
        </p:nvSpPr>
        <p:spPr bwMode="auto">
          <a:xfrm>
            <a:off x="5867401" y="3810000"/>
            <a:ext cx="3048000" cy="1754326"/>
          </a:xfrm>
          <a:prstGeom prst="rect">
            <a:avLst/>
          </a:prstGeom>
          <a:noFill/>
          <a:ln w="9525">
            <a:noFill/>
            <a:miter lim="800000"/>
            <a:headEnd/>
            <a:tailEnd/>
          </a:ln>
        </p:spPr>
        <p:txBody>
          <a:bodyPr wrap="square">
            <a:spAutoFit/>
          </a:bodyPr>
          <a:lstStyle/>
          <a:p>
            <a:endParaRPr lang="en-US" i="1" dirty="0" smtClean="0"/>
          </a:p>
          <a:p>
            <a:pPr algn="ctr"/>
            <a:r>
              <a:rPr lang="en-US" i="1" dirty="0" smtClean="0"/>
              <a:t>Available for Rent at your Service Center:</a:t>
            </a:r>
          </a:p>
          <a:p>
            <a:pPr algn="ctr"/>
            <a:r>
              <a:rPr lang="en-US" i="1" dirty="0" smtClean="0"/>
              <a:t>11</a:t>
            </a:r>
            <a:r>
              <a:rPr lang="en-US" i="1" dirty="0"/>
              <a:t>’ </a:t>
            </a:r>
            <a:r>
              <a:rPr lang="en-US" i="1" dirty="0" smtClean="0"/>
              <a:t>Cookie Banner </a:t>
            </a:r>
          </a:p>
          <a:p>
            <a:pPr algn="ctr"/>
            <a:r>
              <a:rPr lang="en-US" i="1" dirty="0" smtClean="0"/>
              <a:t>Cookie Costumes</a:t>
            </a:r>
          </a:p>
          <a:p>
            <a:pPr algn="ctr"/>
            <a:r>
              <a:rPr lang="en-US" sz="1600" i="1" dirty="0" smtClean="0"/>
              <a:t>(free use w/deposit)</a:t>
            </a:r>
            <a:endParaRPr lang="en-US" i="1" dirty="0"/>
          </a:p>
        </p:txBody>
      </p:sp>
      <p:pic>
        <p:nvPicPr>
          <p:cNvPr id="19" name="Picture 18" descr="Carolina_GS_Balloons_Assorted[1].jpg"/>
          <p:cNvPicPr>
            <a:picLocks noChangeAspect="1"/>
          </p:cNvPicPr>
          <p:nvPr/>
        </p:nvPicPr>
        <p:blipFill>
          <a:blip r:embed="rId10" cstate="print"/>
          <a:stretch>
            <a:fillRect/>
          </a:stretch>
        </p:blipFill>
        <p:spPr>
          <a:xfrm>
            <a:off x="6345081" y="1053850"/>
            <a:ext cx="1579719" cy="2527550"/>
          </a:xfrm>
          <a:prstGeom prst="rect">
            <a:avLst/>
          </a:prstGeom>
          <a:ln w="57150">
            <a:solidFill>
              <a:schemeClr val="tx2">
                <a:lumMod val="75000"/>
              </a:schemeClr>
            </a:solidFill>
          </a:ln>
          <a:effectLst>
            <a:softEdge rad="12700"/>
          </a:effectLst>
        </p:spPr>
      </p:pic>
      <p:pic>
        <p:nvPicPr>
          <p:cNvPr id="2" name="Picture 17" descr="C:\Users\dcorey\AppData\Local\Microsoft\Windows\Temporary Internet Files\Content.Outlook\L23QOG75\Renderings Display Outlnd Box.jpg"/>
          <p:cNvPicPr>
            <a:picLocks noChangeAspect="1" noChangeArrowheads="1"/>
          </p:cNvPicPr>
          <p:nvPr/>
        </p:nvPicPr>
        <p:blipFill>
          <a:blip r:embed="rId11" cstate="print">
            <a:clrChange>
              <a:clrFrom>
                <a:srgbClr val="3A4364"/>
              </a:clrFrom>
              <a:clrTo>
                <a:srgbClr val="3A4364">
                  <a:alpha val="0"/>
                </a:srgbClr>
              </a:clrTo>
            </a:clrChange>
          </a:blip>
          <a:srcRect l="19804" t="14444" r="18366" b="7778"/>
          <a:stretch>
            <a:fillRect/>
          </a:stretch>
        </p:blipFill>
        <p:spPr bwMode="auto">
          <a:xfrm>
            <a:off x="381000" y="1676400"/>
            <a:ext cx="2481263" cy="4038600"/>
          </a:xfrm>
          <a:prstGeom prst="rect">
            <a:avLst/>
          </a:prstGeom>
          <a:noFill/>
          <a:ln w="38100">
            <a:solidFill>
              <a:schemeClr val="tx2">
                <a:lumMod val="75000"/>
              </a:schemeClr>
            </a:solidFill>
          </a:ln>
        </p:spPr>
      </p:pic>
      <p:sp>
        <p:nvSpPr>
          <p:cNvPr id="20" name="TextBox 19"/>
          <p:cNvSpPr txBox="1"/>
          <p:nvPr/>
        </p:nvSpPr>
        <p:spPr>
          <a:xfrm>
            <a:off x="6626676" y="3593068"/>
            <a:ext cx="1069524" cy="369332"/>
          </a:xfrm>
          <a:prstGeom prst="rect">
            <a:avLst/>
          </a:prstGeom>
          <a:noFill/>
        </p:spPr>
        <p:txBody>
          <a:bodyPr wrap="none" rtlCol="0">
            <a:spAutoFit/>
          </a:bodyPr>
          <a:lstStyle/>
          <a:p>
            <a:r>
              <a:rPr lang="en-US" i="1" dirty="0" smtClean="0"/>
              <a:t>Balloons</a:t>
            </a:r>
            <a:endParaRPr lang="en-US" i="1" dirty="0"/>
          </a:p>
        </p:txBody>
      </p:sp>
      <p:sp>
        <p:nvSpPr>
          <p:cNvPr id="21" name="Rectangle 15"/>
          <p:cNvSpPr>
            <a:spLocks noChangeArrowheads="1"/>
          </p:cNvSpPr>
          <p:nvPr/>
        </p:nvSpPr>
        <p:spPr bwMode="auto">
          <a:xfrm>
            <a:off x="897594" y="5802868"/>
            <a:ext cx="1723549" cy="369332"/>
          </a:xfrm>
          <a:prstGeom prst="rect">
            <a:avLst/>
          </a:prstGeom>
          <a:noFill/>
          <a:ln w="9525">
            <a:noFill/>
            <a:miter lim="800000"/>
            <a:headEnd/>
            <a:tailEnd/>
          </a:ln>
        </p:spPr>
        <p:txBody>
          <a:bodyPr wrap="none">
            <a:spAutoFit/>
          </a:bodyPr>
          <a:lstStyle/>
          <a:p>
            <a:pPr>
              <a:defRPr/>
            </a:pPr>
            <a:r>
              <a:rPr lang="en-US" i="1" dirty="0">
                <a:latin typeface="Arial" pitchFamily="34" charset="0"/>
                <a:cs typeface="Arial" pitchFamily="34" charset="0"/>
              </a:rPr>
              <a:t>Cookie Display</a:t>
            </a:r>
          </a:p>
        </p:txBody>
      </p:sp>
      <p:sp>
        <p:nvSpPr>
          <p:cNvPr id="23" name="Rectangle 15"/>
          <p:cNvSpPr>
            <a:spLocks noChangeArrowheads="1"/>
          </p:cNvSpPr>
          <p:nvPr/>
        </p:nvSpPr>
        <p:spPr bwMode="auto">
          <a:xfrm>
            <a:off x="76200" y="926068"/>
            <a:ext cx="5537285" cy="400110"/>
          </a:xfrm>
          <a:prstGeom prst="rect">
            <a:avLst/>
          </a:prstGeom>
          <a:noFill/>
          <a:ln w="9525">
            <a:noFill/>
            <a:miter lim="800000"/>
            <a:headEnd/>
            <a:tailEnd/>
          </a:ln>
        </p:spPr>
        <p:txBody>
          <a:bodyPr wrap="none">
            <a:spAutoFit/>
          </a:bodyPr>
          <a:lstStyle/>
          <a:p>
            <a:pPr>
              <a:defRPr/>
            </a:pPr>
            <a:r>
              <a:rPr lang="en-US" sz="2000" i="1" dirty="0" smtClean="0">
                <a:latin typeface="Arial" pitchFamily="34" charset="0"/>
                <a:cs typeface="Arial" pitchFamily="34" charset="0"/>
              </a:rPr>
              <a:t>Available for purchase from your Council Shop!</a:t>
            </a:r>
            <a:endParaRPr lang="en-US" sz="2000" i="1" dirty="0">
              <a:latin typeface="Arial" pitchFamily="34" charset="0"/>
              <a:cs typeface="Arial" pitchFamily="34" charset="0"/>
            </a:endParaRPr>
          </a:p>
        </p:txBody>
      </p:sp>
      <p:sp>
        <p:nvSpPr>
          <p:cNvPr id="24" name="TextBox 23"/>
          <p:cNvSpPr txBox="1"/>
          <p:nvPr/>
        </p:nvSpPr>
        <p:spPr>
          <a:xfrm>
            <a:off x="5891073" y="5867400"/>
            <a:ext cx="2719527" cy="369332"/>
          </a:xfrm>
          <a:prstGeom prst="rect">
            <a:avLst/>
          </a:prstGeom>
          <a:noFill/>
        </p:spPr>
        <p:txBody>
          <a:bodyPr wrap="none" rtlCol="0">
            <a:spAutoFit/>
          </a:bodyPr>
          <a:lstStyle/>
          <a:p>
            <a:r>
              <a:rPr lang="en-US" i="1" dirty="0" smtClean="0"/>
              <a:t>Yard Signs (not pictured)</a:t>
            </a:r>
            <a:endParaRPr lang="en-US" i="1" dirty="0"/>
          </a:p>
        </p:txBody>
      </p:sp>
      <p:pic>
        <p:nvPicPr>
          <p:cNvPr id="22" name="Picture 2" descr="S:\Cookie Program\2012 Cookies\LBB eTools\2C. PR and Marketing\Promotional Materials\Color\Costume_ThinMint.jpg"/>
          <p:cNvPicPr>
            <a:picLocks noChangeAspect="1" noChangeArrowheads="1"/>
          </p:cNvPicPr>
          <p:nvPr/>
        </p:nvPicPr>
        <p:blipFill>
          <a:blip r:embed="rId12" cstate="print"/>
          <a:srcRect/>
          <a:stretch>
            <a:fillRect/>
          </a:stretch>
        </p:blipFill>
        <p:spPr bwMode="auto">
          <a:xfrm rot="20734953">
            <a:off x="5557991" y="4577597"/>
            <a:ext cx="907948" cy="1427853"/>
          </a:xfrm>
          <a:prstGeom prst="rect">
            <a:avLst/>
          </a:prstGeom>
          <a:noFill/>
          <a:effectLst>
            <a:softEdge rad="127000"/>
          </a:effec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3" descr="Bar_PinktoPurpl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27651" name="Picture 12" descr="Bar_PinktoPurpl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17412" name="TextBox 8"/>
          <p:cNvSpPr txBox="1">
            <a:spLocks noChangeArrowheads="1"/>
          </p:cNvSpPr>
          <p:nvPr/>
        </p:nvSpPr>
        <p:spPr bwMode="auto">
          <a:xfrm>
            <a:off x="5867400" y="6400800"/>
            <a:ext cx="3230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27653"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534400" y="5791200"/>
            <a:ext cx="441325" cy="457200"/>
          </a:xfrm>
          <a:prstGeom prst="rect">
            <a:avLst/>
          </a:prstGeom>
          <a:noFill/>
          <a:ln w="9525">
            <a:noFill/>
            <a:miter lim="800000"/>
            <a:headEnd/>
            <a:tailEnd/>
          </a:ln>
        </p:spPr>
      </p:pic>
      <p:pic>
        <p:nvPicPr>
          <p:cNvPr id="27654"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 name="TextBox 9"/>
          <p:cNvSpPr txBox="1"/>
          <p:nvPr/>
        </p:nvSpPr>
        <p:spPr>
          <a:xfrm>
            <a:off x="76200" y="101600"/>
            <a:ext cx="6400800" cy="584200"/>
          </a:xfrm>
          <a:prstGeom prst="rect">
            <a:avLst/>
          </a:prstGeom>
          <a:noFill/>
        </p:spPr>
        <p:txBody>
          <a:bodyPr>
            <a:spAutoFit/>
          </a:bodyPr>
          <a:lstStyle/>
          <a:p>
            <a:pPr fontAlgn="auto">
              <a:spcBef>
                <a:spcPts val="0"/>
              </a:spcBef>
              <a:spcAft>
                <a:spcPts val="0"/>
              </a:spcAft>
              <a:defRPr/>
            </a:pPr>
            <a:r>
              <a:rPr lang="en-US" sz="3200" b="1" i="1" dirty="0">
                <a:latin typeface="+mj-lt"/>
                <a:cs typeface="+mn-cs"/>
              </a:rPr>
              <a:t>Car Chalk Decorating</a:t>
            </a:r>
          </a:p>
        </p:txBody>
      </p:sp>
      <p:pic>
        <p:nvPicPr>
          <p:cNvPr id="27656" name="Picture 14"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17420" name="TextBox 13"/>
          <p:cNvSpPr txBox="1">
            <a:spLocks noChangeArrowheads="1"/>
          </p:cNvSpPr>
          <p:nvPr/>
        </p:nvSpPr>
        <p:spPr bwMode="auto">
          <a:xfrm>
            <a:off x="3505200" y="1066800"/>
            <a:ext cx="5211763" cy="523875"/>
          </a:xfrm>
          <a:prstGeom prst="rect">
            <a:avLst/>
          </a:prstGeom>
          <a:noFill/>
          <a:ln w="9525">
            <a:noFill/>
            <a:miter lim="800000"/>
            <a:headEnd/>
            <a:tailEnd/>
          </a:ln>
        </p:spPr>
        <p:txBody>
          <a:bodyPr wrap="none">
            <a:spAutoFit/>
          </a:bodyPr>
          <a:lstStyle/>
          <a:p>
            <a:pPr>
              <a:defRPr/>
            </a:pPr>
            <a:r>
              <a:rPr lang="en-US" sz="2800" b="1" dirty="0">
                <a:latin typeface="+mj-lt"/>
              </a:rPr>
              <a:t>Tell the world you’ve got Cookies!</a:t>
            </a:r>
          </a:p>
        </p:txBody>
      </p:sp>
      <p:pic>
        <p:nvPicPr>
          <p:cNvPr id="84994" name="Picture 2" descr="\\gsgla.local\GSdata\UserDocs\cholland\Desktop\GS Pictures 021.jpg"/>
          <p:cNvPicPr>
            <a:picLocks noChangeAspect="1" noChangeArrowheads="1"/>
          </p:cNvPicPr>
          <p:nvPr/>
        </p:nvPicPr>
        <p:blipFill>
          <a:blip r:embed="rId8" cstate="print"/>
          <a:srcRect/>
          <a:stretch>
            <a:fillRect/>
          </a:stretch>
        </p:blipFill>
        <p:spPr bwMode="auto">
          <a:xfrm rot="384230">
            <a:off x="451183" y="1532885"/>
            <a:ext cx="4495800" cy="4242768"/>
          </a:xfrm>
          <a:prstGeom prst="rect">
            <a:avLst/>
          </a:prstGeom>
          <a:noFill/>
          <a:effectLst>
            <a:softEdge rad="127000"/>
          </a:effectLst>
        </p:spPr>
      </p:pic>
      <p:pic>
        <p:nvPicPr>
          <p:cNvPr id="84995" name="Picture 3" descr="\\gsgla.local\GSdata\UserDocs\cholland\Pictures\GS Pictures 023.jpg"/>
          <p:cNvPicPr>
            <a:picLocks noChangeAspect="1" noChangeArrowheads="1"/>
          </p:cNvPicPr>
          <p:nvPr/>
        </p:nvPicPr>
        <p:blipFill>
          <a:blip r:embed="rId9" cstate="print"/>
          <a:srcRect/>
          <a:stretch>
            <a:fillRect/>
          </a:stretch>
        </p:blipFill>
        <p:spPr bwMode="auto">
          <a:xfrm>
            <a:off x="4876800" y="2590800"/>
            <a:ext cx="4064000" cy="3048000"/>
          </a:xfrm>
          <a:prstGeom prst="rect">
            <a:avLst/>
          </a:prstGeom>
          <a:noFill/>
          <a:effectLst>
            <a:softEdge rad="317500"/>
          </a:effectLst>
        </p:spPr>
      </p:pic>
      <p:sp>
        <p:nvSpPr>
          <p:cNvPr id="27660" name="TextBox 15"/>
          <p:cNvSpPr txBox="1">
            <a:spLocks noChangeArrowheads="1"/>
          </p:cNvSpPr>
          <p:nvPr/>
        </p:nvSpPr>
        <p:spPr bwMode="auto">
          <a:xfrm>
            <a:off x="4724400" y="5638800"/>
            <a:ext cx="3911600" cy="338138"/>
          </a:xfrm>
          <a:prstGeom prst="rect">
            <a:avLst/>
          </a:prstGeom>
          <a:noFill/>
          <a:ln w="9525">
            <a:noFill/>
            <a:miter lim="800000"/>
            <a:headEnd/>
            <a:tailEnd/>
          </a:ln>
        </p:spPr>
        <p:txBody>
          <a:bodyPr wrap="none">
            <a:spAutoFit/>
          </a:bodyPr>
          <a:lstStyle/>
          <a:p>
            <a:r>
              <a:rPr lang="en-US" sz="1600"/>
              <a:t>Available for your use at most cupboards</a:t>
            </a:r>
          </a:p>
        </p:txBody>
      </p:sp>
      <p:pic>
        <p:nvPicPr>
          <p:cNvPr id="13" name="Picture 12" descr="More2"/>
          <p:cNvPicPr/>
          <p:nvPr/>
        </p:nvPicPr>
        <p:blipFill>
          <a:blip r:embed="rId10" cstate="print"/>
          <a:srcRect t="18303" b="22061"/>
          <a:stretch>
            <a:fillRect/>
          </a:stretch>
        </p:blipFill>
        <p:spPr bwMode="auto">
          <a:xfrm>
            <a:off x="3048000" y="4343400"/>
            <a:ext cx="609600" cy="304800"/>
          </a:xfrm>
          <a:prstGeom prst="rect">
            <a:avLst/>
          </a:prstGeom>
          <a:noFill/>
          <a:ln w="9525">
            <a:noFill/>
            <a:miter lim="800000"/>
            <a:headEnd/>
            <a:tailEnd/>
          </a:ln>
          <a:effectLst>
            <a:softEdge rad="63500"/>
          </a:effec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3" descr="Bar_PinktoPurpl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28675" name="Picture 12" descr="Bar_PinktoPurpl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18436" name="TextBox 8"/>
          <p:cNvSpPr txBox="1">
            <a:spLocks noChangeArrowheads="1"/>
          </p:cNvSpPr>
          <p:nvPr/>
        </p:nvSpPr>
        <p:spPr bwMode="auto">
          <a:xfrm>
            <a:off x="5867400" y="6400800"/>
            <a:ext cx="3230563" cy="400050"/>
          </a:xfrm>
          <a:prstGeom prst="rect">
            <a:avLst/>
          </a:prstGeom>
          <a:noFill/>
          <a:ln w="9525">
            <a:noFill/>
            <a:miter lim="800000"/>
            <a:headEnd/>
            <a:tailEnd/>
          </a:ln>
        </p:spPr>
        <p:txBody>
          <a:bodyPr>
            <a:spAutoFit/>
          </a:bodyPr>
          <a:lstStyle/>
          <a:p>
            <a:pPr algn="r">
              <a:defRPr/>
            </a:pPr>
            <a:r>
              <a:rPr lang="en-US" sz="2000" i="1" dirty="0">
                <a:latin typeface="+mj-lt"/>
              </a:rPr>
              <a:t>2012 Cookie Program</a:t>
            </a:r>
          </a:p>
        </p:txBody>
      </p:sp>
      <p:pic>
        <p:nvPicPr>
          <p:cNvPr id="28677"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534400" y="5791200"/>
            <a:ext cx="441325" cy="457200"/>
          </a:xfrm>
          <a:prstGeom prst="rect">
            <a:avLst/>
          </a:prstGeom>
          <a:noFill/>
          <a:ln w="9525">
            <a:noFill/>
            <a:miter lim="800000"/>
            <a:headEnd/>
            <a:tailEnd/>
          </a:ln>
        </p:spPr>
      </p:pic>
      <p:pic>
        <p:nvPicPr>
          <p:cNvPr id="28678"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 name="TextBox 9"/>
          <p:cNvSpPr txBox="1"/>
          <p:nvPr/>
        </p:nvSpPr>
        <p:spPr>
          <a:xfrm>
            <a:off x="76200" y="101600"/>
            <a:ext cx="6400800" cy="584200"/>
          </a:xfrm>
          <a:prstGeom prst="rect">
            <a:avLst/>
          </a:prstGeom>
          <a:noFill/>
        </p:spPr>
        <p:txBody>
          <a:bodyPr>
            <a:spAutoFit/>
          </a:bodyPr>
          <a:lstStyle/>
          <a:p>
            <a:pPr fontAlgn="auto">
              <a:spcBef>
                <a:spcPts val="0"/>
              </a:spcBef>
              <a:spcAft>
                <a:spcPts val="0"/>
              </a:spcAft>
              <a:defRPr/>
            </a:pPr>
            <a:r>
              <a:rPr lang="en-US" sz="3200" b="1" i="1" dirty="0">
                <a:latin typeface="+mj-lt"/>
                <a:cs typeface="+mn-cs"/>
              </a:rPr>
              <a:t>Into the 21</a:t>
            </a:r>
            <a:r>
              <a:rPr lang="en-US" sz="3200" b="1" i="1" baseline="30000" dirty="0">
                <a:latin typeface="+mj-lt"/>
                <a:cs typeface="+mn-cs"/>
              </a:rPr>
              <a:t>st</a:t>
            </a:r>
            <a:r>
              <a:rPr lang="en-US" sz="3200" b="1" i="1" dirty="0">
                <a:latin typeface="+mj-lt"/>
                <a:cs typeface="+mn-cs"/>
              </a:rPr>
              <a:t> Century</a:t>
            </a:r>
          </a:p>
        </p:txBody>
      </p:sp>
      <p:pic>
        <p:nvPicPr>
          <p:cNvPr id="28680" name="Picture 14"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28681" name="Picture 9" descr="S:\Cookie Program\2012 Cookies\LBB eTools\1A. Clip Art and Photos\Illustrations\Section 1\Facebook.jpg"/>
          <p:cNvPicPr>
            <a:picLocks noChangeAspect="1" noChangeArrowheads="1"/>
          </p:cNvPicPr>
          <p:nvPr/>
        </p:nvPicPr>
        <p:blipFill>
          <a:blip r:embed="rId8" cstate="print"/>
          <a:srcRect/>
          <a:stretch>
            <a:fillRect/>
          </a:stretch>
        </p:blipFill>
        <p:spPr bwMode="auto">
          <a:xfrm>
            <a:off x="457200" y="1676400"/>
            <a:ext cx="3148013" cy="3244850"/>
          </a:xfrm>
          <a:prstGeom prst="rect">
            <a:avLst/>
          </a:prstGeom>
          <a:noFill/>
          <a:ln w="9525">
            <a:noFill/>
            <a:miter lim="800000"/>
            <a:headEnd/>
            <a:tailEnd/>
          </a:ln>
        </p:spPr>
      </p:pic>
      <p:sp>
        <p:nvSpPr>
          <p:cNvPr id="18442" name="TextBox 10"/>
          <p:cNvSpPr txBox="1">
            <a:spLocks noChangeArrowheads="1"/>
          </p:cNvSpPr>
          <p:nvPr/>
        </p:nvSpPr>
        <p:spPr bwMode="auto">
          <a:xfrm>
            <a:off x="3886200" y="1219200"/>
            <a:ext cx="4732338" cy="523875"/>
          </a:xfrm>
          <a:prstGeom prst="rect">
            <a:avLst/>
          </a:prstGeom>
          <a:noFill/>
          <a:ln w="9525">
            <a:noFill/>
            <a:miter lim="800000"/>
            <a:headEnd/>
            <a:tailEnd/>
          </a:ln>
        </p:spPr>
        <p:txBody>
          <a:bodyPr wrap="none">
            <a:spAutoFit/>
          </a:bodyPr>
          <a:lstStyle/>
          <a:p>
            <a:pPr>
              <a:defRPr/>
            </a:pPr>
            <a:r>
              <a:rPr lang="en-US" sz="2800" b="1" dirty="0">
                <a:latin typeface="+mj-lt"/>
              </a:rPr>
              <a:t>“GSGLA Cookie &amp; Nut Friends”</a:t>
            </a:r>
          </a:p>
        </p:txBody>
      </p:sp>
      <p:sp>
        <p:nvSpPr>
          <p:cNvPr id="18443" name="TextBox 11"/>
          <p:cNvSpPr txBox="1">
            <a:spLocks noChangeArrowheads="1"/>
          </p:cNvSpPr>
          <p:nvPr/>
        </p:nvSpPr>
        <p:spPr bwMode="auto">
          <a:xfrm>
            <a:off x="4267200" y="1676400"/>
            <a:ext cx="4191000" cy="4324350"/>
          </a:xfrm>
          <a:prstGeom prst="rect">
            <a:avLst/>
          </a:prstGeom>
          <a:noFill/>
          <a:ln w="9525">
            <a:noFill/>
            <a:miter lim="800000"/>
            <a:headEnd/>
            <a:tailEnd/>
          </a:ln>
        </p:spPr>
        <p:txBody>
          <a:bodyPr>
            <a:spAutoFit/>
          </a:bodyPr>
          <a:lstStyle/>
          <a:p>
            <a:pPr>
              <a:defRPr/>
            </a:pPr>
            <a:endParaRPr lang="en-US" dirty="0"/>
          </a:p>
          <a:p>
            <a:pPr algn="ctr">
              <a:defRPr/>
            </a:pPr>
            <a:r>
              <a:rPr lang="en-US" sz="2400" b="1" dirty="0">
                <a:latin typeface="+mj-lt"/>
              </a:rPr>
              <a:t>Join the Conversation!</a:t>
            </a:r>
          </a:p>
          <a:p>
            <a:pPr algn="ctr">
              <a:defRPr/>
            </a:pPr>
            <a:r>
              <a:rPr lang="en-US" b="1" dirty="0">
                <a:latin typeface="+mj-lt"/>
              </a:rPr>
              <a:t> </a:t>
            </a:r>
          </a:p>
          <a:p>
            <a:pPr algn="ctr">
              <a:defRPr/>
            </a:pPr>
            <a:r>
              <a:rPr lang="en-US" dirty="0">
                <a:latin typeface="+mj-lt"/>
              </a:rPr>
              <a:t>Leaders, Cookie Chairs, parents &amp; girls!  Get the latest GSGLA Product Program information delivered directly to your Facebook newsfeed.  </a:t>
            </a:r>
          </a:p>
          <a:p>
            <a:pPr>
              <a:defRPr/>
            </a:pPr>
            <a:endParaRPr lang="en-US" sz="800" dirty="0">
              <a:latin typeface="+mj-lt"/>
            </a:endParaRPr>
          </a:p>
          <a:p>
            <a:pPr marL="234950" indent="-234950">
              <a:lnSpc>
                <a:spcPct val="150000"/>
              </a:lnSpc>
              <a:buFont typeface="Wingdings" pitchFamily="2" charset="2"/>
              <a:buChar char="Ø"/>
              <a:defRPr/>
            </a:pPr>
            <a:r>
              <a:rPr lang="en-US" dirty="0">
                <a:latin typeface="+mj-lt"/>
              </a:rPr>
              <a:t>Share your stories &amp; photos</a:t>
            </a:r>
          </a:p>
          <a:p>
            <a:pPr marL="234950" indent="-234950">
              <a:lnSpc>
                <a:spcPct val="150000"/>
              </a:lnSpc>
              <a:buFont typeface="Wingdings" pitchFamily="2" charset="2"/>
              <a:buChar char="Ø"/>
              <a:defRPr/>
            </a:pPr>
            <a:r>
              <a:rPr lang="en-US" dirty="0">
                <a:latin typeface="+mj-lt"/>
              </a:rPr>
              <a:t>Get marketing ideas for troops &amp; girls</a:t>
            </a:r>
          </a:p>
          <a:p>
            <a:pPr marL="234950" indent="-234950">
              <a:lnSpc>
                <a:spcPct val="150000"/>
              </a:lnSpc>
              <a:buFont typeface="Wingdings" pitchFamily="2" charset="2"/>
              <a:buChar char="Ø"/>
              <a:defRPr/>
            </a:pPr>
            <a:r>
              <a:rPr lang="en-US" dirty="0">
                <a:latin typeface="+mj-lt"/>
              </a:rPr>
              <a:t> Product Information</a:t>
            </a:r>
          </a:p>
          <a:p>
            <a:pPr marL="234950" indent="-234950">
              <a:lnSpc>
                <a:spcPct val="150000"/>
              </a:lnSpc>
              <a:buFont typeface="Wingdings" pitchFamily="2" charset="2"/>
              <a:buChar char="Ø"/>
              <a:defRPr/>
            </a:pPr>
            <a:r>
              <a:rPr lang="en-US" dirty="0">
                <a:latin typeface="+mj-lt"/>
              </a:rPr>
              <a:t>Tools</a:t>
            </a:r>
          </a:p>
          <a:p>
            <a:pPr marL="234950" indent="-234950">
              <a:lnSpc>
                <a:spcPct val="150000"/>
              </a:lnSpc>
              <a:buFont typeface="Wingdings" pitchFamily="2" charset="2"/>
              <a:buChar char="Ø"/>
              <a:defRPr/>
            </a:pPr>
            <a:r>
              <a:rPr lang="en-US" dirty="0">
                <a:latin typeface="+mj-lt"/>
              </a:rPr>
              <a:t>And More!</a:t>
            </a:r>
            <a:endParaRPr lang="en-US" dirty="0"/>
          </a:p>
        </p:txBody>
      </p:sp>
      <p:sp>
        <p:nvSpPr>
          <p:cNvPr id="28684" name="TextBox 13"/>
          <p:cNvSpPr txBox="1">
            <a:spLocks noChangeArrowheads="1"/>
          </p:cNvSpPr>
          <p:nvPr/>
        </p:nvSpPr>
        <p:spPr bwMode="auto">
          <a:xfrm>
            <a:off x="381000" y="5181600"/>
            <a:ext cx="3319463" cy="646113"/>
          </a:xfrm>
          <a:prstGeom prst="rect">
            <a:avLst/>
          </a:prstGeom>
          <a:noFill/>
          <a:ln w="9525">
            <a:noFill/>
            <a:miter lim="800000"/>
            <a:headEnd/>
            <a:tailEnd/>
          </a:ln>
        </p:spPr>
        <p:txBody>
          <a:bodyPr wrap="none">
            <a:spAutoFit/>
          </a:bodyPr>
          <a:lstStyle/>
          <a:p>
            <a:pPr algn="ctr"/>
            <a:r>
              <a:rPr lang="en-US" b="1">
                <a:latin typeface="Omnes_GirlScouts Regular" pitchFamily="50" charset="0"/>
              </a:rPr>
              <a:t>Be sure to LIKE our page</a:t>
            </a:r>
          </a:p>
          <a:p>
            <a:pPr algn="ctr"/>
            <a:r>
              <a:rPr lang="en-US" b="1">
                <a:latin typeface="Omnes_GirlScouts Regular" pitchFamily="50" charset="0"/>
              </a:rPr>
              <a:t>“GSGLA Cookie &amp; Nut Friends”</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3" descr="Bar_PinktoPurpl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28675" name="Picture 12" descr="Bar_PinktoPurpl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17412" name="TextBox 8"/>
          <p:cNvSpPr txBox="1">
            <a:spLocks noChangeArrowheads="1"/>
          </p:cNvSpPr>
          <p:nvPr/>
        </p:nvSpPr>
        <p:spPr bwMode="auto">
          <a:xfrm>
            <a:off x="5867400" y="6400800"/>
            <a:ext cx="3230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28677"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534400" y="5791200"/>
            <a:ext cx="441325" cy="457200"/>
          </a:xfrm>
          <a:prstGeom prst="rect">
            <a:avLst/>
          </a:prstGeom>
          <a:noFill/>
          <a:ln w="9525">
            <a:noFill/>
            <a:miter lim="800000"/>
            <a:headEnd/>
            <a:tailEnd/>
          </a:ln>
        </p:spPr>
      </p:pic>
      <p:pic>
        <p:nvPicPr>
          <p:cNvPr id="28678"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 name="TextBox 9"/>
          <p:cNvSpPr txBox="1"/>
          <p:nvPr/>
        </p:nvSpPr>
        <p:spPr>
          <a:xfrm>
            <a:off x="76200" y="101600"/>
            <a:ext cx="6400800" cy="584200"/>
          </a:xfrm>
          <a:prstGeom prst="rect">
            <a:avLst/>
          </a:prstGeom>
          <a:noFill/>
        </p:spPr>
        <p:txBody>
          <a:bodyPr>
            <a:spAutoFit/>
          </a:bodyPr>
          <a:lstStyle/>
          <a:p>
            <a:pPr fontAlgn="auto">
              <a:spcBef>
                <a:spcPts val="0"/>
              </a:spcBef>
              <a:spcAft>
                <a:spcPts val="0"/>
              </a:spcAft>
              <a:defRPr/>
            </a:pPr>
            <a:r>
              <a:rPr lang="en-US" sz="3200" b="1" i="1" dirty="0">
                <a:latin typeface="+mj-lt"/>
                <a:cs typeface="+mn-cs"/>
              </a:rPr>
              <a:t>2</a:t>
            </a:r>
            <a:r>
              <a:rPr lang="en-US" sz="3200" b="1" i="1" baseline="30000" dirty="0">
                <a:latin typeface="+mj-lt"/>
                <a:cs typeface="+mn-cs"/>
              </a:rPr>
              <a:t>nd</a:t>
            </a:r>
            <a:r>
              <a:rPr lang="en-US" sz="3200" b="1" i="1" dirty="0">
                <a:latin typeface="+mj-lt"/>
                <a:cs typeface="+mn-cs"/>
              </a:rPr>
              <a:t> Annual Cookie Mobile Contest</a:t>
            </a:r>
          </a:p>
        </p:txBody>
      </p:sp>
      <p:pic>
        <p:nvPicPr>
          <p:cNvPr id="28680" name="Picture 14"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28681" name="Picture 17" descr="C:\Users\cholland\AppData\Local\Microsoft\Windows\Temporary Internet Files\Content.Outlook\C8S5QB6H\GS_2011_cookies 002.jpg"/>
          <p:cNvPicPr>
            <a:picLocks noChangeAspect="1" noChangeArrowheads="1"/>
          </p:cNvPicPr>
          <p:nvPr/>
        </p:nvPicPr>
        <p:blipFill>
          <a:blip r:embed="rId8" cstate="print"/>
          <a:srcRect/>
          <a:stretch>
            <a:fillRect/>
          </a:stretch>
        </p:blipFill>
        <p:spPr bwMode="auto">
          <a:xfrm rot="-354829">
            <a:off x="303213" y="3743325"/>
            <a:ext cx="2868612" cy="2151063"/>
          </a:xfrm>
          <a:prstGeom prst="rect">
            <a:avLst/>
          </a:prstGeom>
          <a:noFill/>
          <a:ln w="9525">
            <a:solidFill>
              <a:schemeClr val="bg1"/>
            </a:solidFill>
            <a:miter lim="800000"/>
            <a:headEnd/>
            <a:tailEnd/>
          </a:ln>
        </p:spPr>
      </p:pic>
      <p:sp>
        <p:nvSpPr>
          <p:cNvPr id="20" name="TextBox 19"/>
          <p:cNvSpPr txBox="1"/>
          <p:nvPr/>
        </p:nvSpPr>
        <p:spPr>
          <a:xfrm>
            <a:off x="5943600" y="3886200"/>
            <a:ext cx="2636838" cy="708025"/>
          </a:xfrm>
          <a:prstGeom prst="rect">
            <a:avLst/>
          </a:prstGeom>
          <a:noFill/>
        </p:spPr>
        <p:txBody>
          <a:bodyPr wrap="none">
            <a:spAutoFit/>
          </a:bodyPr>
          <a:lstStyle/>
          <a:p>
            <a:pPr algn="ctr">
              <a:defRPr/>
            </a:pPr>
            <a:r>
              <a:rPr lang="en-US" sz="2000" dirty="0">
                <a:latin typeface="+mj-lt"/>
              </a:rPr>
              <a:t>“Bling that Booth”</a:t>
            </a:r>
          </a:p>
          <a:p>
            <a:pPr algn="ctr">
              <a:defRPr/>
            </a:pPr>
            <a:r>
              <a:rPr lang="en-US" sz="2000" dirty="0">
                <a:latin typeface="+mj-lt"/>
              </a:rPr>
              <a:t>and take it on the road!</a:t>
            </a:r>
          </a:p>
        </p:txBody>
      </p:sp>
      <p:pic>
        <p:nvPicPr>
          <p:cNvPr id="21" name="Picture 20" descr="ThinMints_Character.jpg"/>
          <p:cNvPicPr>
            <a:picLocks noChangeAspect="1"/>
          </p:cNvPicPr>
          <p:nvPr/>
        </p:nvPicPr>
        <p:blipFill>
          <a:blip r:embed="rId9" cstate="print">
            <a:clrChange>
              <a:clrFrom>
                <a:srgbClr val="FFFFFF"/>
              </a:clrFrom>
              <a:clrTo>
                <a:srgbClr val="FFFFFF">
                  <a:alpha val="0"/>
                </a:srgbClr>
              </a:clrTo>
            </a:clrChange>
          </a:blip>
          <a:stretch>
            <a:fillRect/>
          </a:stretch>
        </p:blipFill>
        <p:spPr>
          <a:xfrm>
            <a:off x="6781800" y="4745421"/>
            <a:ext cx="1333500" cy="1655379"/>
          </a:xfrm>
          <a:prstGeom prst="rect">
            <a:avLst/>
          </a:prstGeom>
          <a:effectLst>
            <a:softEdge rad="12700"/>
          </a:effectLst>
        </p:spPr>
      </p:pic>
      <p:pic>
        <p:nvPicPr>
          <p:cNvPr id="28684" name="Picture 20" descr="C:\Users\cholland\AppData\Local\Microsoft\Windows\Temporary Internet Files\Content.Outlook\C8S5QB6H\IMG_1276.JPG"/>
          <p:cNvPicPr>
            <a:picLocks noChangeAspect="1" noChangeArrowheads="1"/>
          </p:cNvPicPr>
          <p:nvPr/>
        </p:nvPicPr>
        <p:blipFill>
          <a:blip r:embed="rId10" cstate="print"/>
          <a:srcRect l="7385" r="9686"/>
          <a:stretch>
            <a:fillRect/>
          </a:stretch>
        </p:blipFill>
        <p:spPr bwMode="auto">
          <a:xfrm rot="-406970">
            <a:off x="412750" y="1433513"/>
            <a:ext cx="2466975" cy="1985962"/>
          </a:xfrm>
          <a:prstGeom prst="rect">
            <a:avLst/>
          </a:prstGeom>
          <a:noFill/>
          <a:ln w="9525">
            <a:solidFill>
              <a:schemeClr val="bg1"/>
            </a:solidFill>
            <a:miter lim="800000"/>
            <a:headEnd/>
            <a:tailEnd/>
          </a:ln>
        </p:spPr>
      </p:pic>
      <p:sp>
        <p:nvSpPr>
          <p:cNvPr id="28685" name="TextBox 23"/>
          <p:cNvSpPr txBox="1">
            <a:spLocks noChangeArrowheads="1"/>
          </p:cNvSpPr>
          <p:nvPr/>
        </p:nvSpPr>
        <p:spPr bwMode="auto">
          <a:xfrm>
            <a:off x="1981200" y="6019800"/>
            <a:ext cx="4906963" cy="338138"/>
          </a:xfrm>
          <a:prstGeom prst="rect">
            <a:avLst/>
          </a:prstGeom>
          <a:noFill/>
          <a:ln w="9525">
            <a:noFill/>
            <a:miter lim="800000"/>
            <a:headEnd/>
            <a:tailEnd/>
          </a:ln>
        </p:spPr>
        <p:txBody>
          <a:bodyPr wrap="none">
            <a:spAutoFit/>
          </a:bodyPr>
          <a:lstStyle/>
          <a:p>
            <a:r>
              <a:rPr lang="en-US" sz="1600" dirty="0"/>
              <a:t>Contest rules can be found at </a:t>
            </a:r>
            <a:r>
              <a:rPr lang="en-US" sz="1600" dirty="0">
                <a:hlinkClick r:id="rId11"/>
              </a:rPr>
              <a:t>www.girlscoutsla.org</a:t>
            </a:r>
            <a:r>
              <a:rPr lang="en-US" sz="1600" dirty="0"/>
              <a:t>  </a:t>
            </a:r>
          </a:p>
        </p:txBody>
      </p:sp>
      <p:pic>
        <p:nvPicPr>
          <p:cNvPr id="28686" name="Picture 18" descr="C:\Users\cholland\AppData\Local\Microsoft\Windows\Temporary Internet Files\Content.Outlook\C8S5QB6H\053.JPG"/>
          <p:cNvPicPr>
            <a:picLocks noChangeAspect="1" noChangeArrowheads="1"/>
          </p:cNvPicPr>
          <p:nvPr/>
        </p:nvPicPr>
        <p:blipFill>
          <a:blip r:embed="rId12" cstate="print"/>
          <a:srcRect/>
          <a:stretch>
            <a:fillRect/>
          </a:stretch>
        </p:blipFill>
        <p:spPr bwMode="auto">
          <a:xfrm>
            <a:off x="2895600" y="1447800"/>
            <a:ext cx="2952750" cy="3937000"/>
          </a:xfrm>
          <a:prstGeom prst="rect">
            <a:avLst/>
          </a:prstGeom>
          <a:noFill/>
          <a:ln w="19050">
            <a:solidFill>
              <a:schemeClr val="bg1"/>
            </a:solidFill>
            <a:miter lim="800000"/>
            <a:headEnd/>
            <a:tailEnd/>
          </a:ln>
        </p:spPr>
      </p:pic>
      <p:pic>
        <p:nvPicPr>
          <p:cNvPr id="28687" name="Picture 19" descr="C:\Users\cholland\AppData\Local\Microsoft\Windows\Temporary Internet Files\Content.Outlook\C8S5QB6H\IMG_1163.jpeg"/>
          <p:cNvPicPr>
            <a:picLocks noChangeAspect="1" noChangeArrowheads="1"/>
          </p:cNvPicPr>
          <p:nvPr/>
        </p:nvPicPr>
        <p:blipFill>
          <a:blip r:embed="rId13" cstate="print"/>
          <a:srcRect/>
          <a:stretch>
            <a:fillRect/>
          </a:stretch>
        </p:blipFill>
        <p:spPr bwMode="auto">
          <a:xfrm rot="738648">
            <a:off x="5718175" y="1676400"/>
            <a:ext cx="3048000" cy="1790700"/>
          </a:xfrm>
          <a:prstGeom prst="rect">
            <a:avLst/>
          </a:prstGeom>
          <a:noFill/>
          <a:ln w="19050">
            <a:solidFill>
              <a:schemeClr val="bg1"/>
            </a:solid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descr="Bar_BluetoGreen.jpg"/>
          <p:cNvPicPr>
            <a:picLocks/>
          </p:cNvPicPr>
          <p:nvPr/>
        </p:nvPicPr>
        <p:blipFill>
          <a:blip r:embed="rId3" cstate="print"/>
          <a:srcRect/>
          <a:stretch>
            <a:fillRect/>
          </a:stretch>
        </p:blipFill>
        <p:spPr bwMode="auto">
          <a:xfrm>
            <a:off x="0" y="-152400"/>
            <a:ext cx="9144000" cy="914400"/>
          </a:xfrm>
          <a:prstGeom prst="rect">
            <a:avLst/>
          </a:prstGeom>
          <a:noFill/>
          <a:ln w="9525">
            <a:noFill/>
            <a:miter lim="800000"/>
            <a:headEnd/>
            <a:tailEnd/>
          </a:ln>
        </p:spPr>
      </p:pic>
      <p:sp>
        <p:nvSpPr>
          <p:cNvPr id="14" name="TextBox 13"/>
          <p:cNvSpPr txBox="1"/>
          <p:nvPr/>
        </p:nvSpPr>
        <p:spPr>
          <a:xfrm>
            <a:off x="76200" y="101600"/>
            <a:ext cx="9067800" cy="584200"/>
          </a:xfrm>
          <a:prstGeom prst="rect">
            <a:avLst/>
          </a:prstGeom>
          <a:noFill/>
        </p:spPr>
        <p:txBody>
          <a:bodyPr>
            <a:spAutoFit/>
          </a:bodyPr>
          <a:lstStyle/>
          <a:p>
            <a:pPr>
              <a:defRPr/>
            </a:pPr>
            <a:r>
              <a:rPr lang="en-US" sz="3200" b="1" i="1" dirty="0">
                <a:latin typeface="+mj-lt"/>
              </a:rPr>
              <a:t>Cookie Planning Checklist </a:t>
            </a:r>
            <a:r>
              <a:rPr lang="en-US" sz="2800" b="1" i="1" dirty="0">
                <a:latin typeface="+mj-lt"/>
              </a:rPr>
              <a:t>(</a:t>
            </a:r>
            <a:r>
              <a:rPr lang="en-US" sz="2400" b="1" i="1" dirty="0">
                <a:latin typeface="+mj-lt"/>
              </a:rPr>
              <a:t>Page </a:t>
            </a:r>
            <a:r>
              <a:rPr lang="en-US" sz="2400" b="1" i="1" dirty="0" smtClean="0">
                <a:latin typeface="+mj-lt"/>
              </a:rPr>
              <a:t>5, </a:t>
            </a:r>
            <a:r>
              <a:rPr lang="en-US" sz="2400" b="1" i="1" dirty="0">
                <a:latin typeface="+mj-lt"/>
              </a:rPr>
              <a:t>Troop Guide</a:t>
            </a:r>
            <a:r>
              <a:rPr lang="en-US" sz="2800" b="1" i="1" dirty="0">
                <a:latin typeface="+mj-lt"/>
              </a:rPr>
              <a:t>)</a:t>
            </a:r>
          </a:p>
        </p:txBody>
      </p:sp>
      <p:pic>
        <p:nvPicPr>
          <p:cNvPr id="8197" name="Picture 10" descr="Daisy_CookieSale.jpg"/>
          <p:cNvPicPr>
            <a:picLocks noChangeAspect="1"/>
          </p:cNvPicPr>
          <p:nvPr/>
        </p:nvPicPr>
        <p:blipFill>
          <a:blip r:embed="rId4" cstate="print"/>
          <a:srcRect b="8768"/>
          <a:stretch>
            <a:fillRect/>
          </a:stretch>
        </p:blipFill>
        <p:spPr bwMode="auto">
          <a:xfrm>
            <a:off x="6324600" y="2681287"/>
            <a:ext cx="2605088" cy="1585913"/>
          </a:xfrm>
          <a:prstGeom prst="rect">
            <a:avLst/>
          </a:prstGeom>
          <a:noFill/>
          <a:ln w="9525">
            <a:noFill/>
            <a:miter lim="800000"/>
            <a:headEnd/>
            <a:tailEnd/>
          </a:ln>
        </p:spPr>
      </p:pic>
      <p:pic>
        <p:nvPicPr>
          <p:cNvPr id="8198" name="Picture 7" descr="BrowniePortrait3.jpg"/>
          <p:cNvPicPr>
            <a:picLocks noChangeAspect="1"/>
          </p:cNvPicPr>
          <p:nvPr/>
        </p:nvPicPr>
        <p:blipFill>
          <a:blip r:embed="rId5" cstate="print"/>
          <a:srcRect t="7352"/>
          <a:stretch>
            <a:fillRect/>
          </a:stretch>
        </p:blipFill>
        <p:spPr bwMode="auto">
          <a:xfrm>
            <a:off x="6324600" y="4343400"/>
            <a:ext cx="2590800" cy="1600200"/>
          </a:xfrm>
          <a:prstGeom prst="rect">
            <a:avLst/>
          </a:prstGeom>
          <a:noFill/>
          <a:ln w="9525">
            <a:noFill/>
            <a:miter lim="800000"/>
            <a:headEnd/>
            <a:tailEnd/>
          </a:ln>
        </p:spPr>
      </p:pic>
      <p:sp>
        <p:nvSpPr>
          <p:cNvPr id="8200" name="TextBox 16"/>
          <p:cNvSpPr txBox="1">
            <a:spLocks noChangeArrowheads="1"/>
          </p:cNvSpPr>
          <p:nvPr/>
        </p:nvSpPr>
        <p:spPr bwMode="auto">
          <a:xfrm>
            <a:off x="457200" y="667464"/>
            <a:ext cx="8458200" cy="5047536"/>
          </a:xfrm>
          <a:prstGeom prst="rect">
            <a:avLst/>
          </a:prstGeom>
          <a:noFill/>
          <a:ln w="9525">
            <a:noFill/>
            <a:miter lim="800000"/>
            <a:headEnd/>
            <a:tailEnd/>
          </a:ln>
        </p:spPr>
        <p:txBody>
          <a:bodyPr>
            <a:spAutoFit/>
          </a:bodyPr>
          <a:lstStyle/>
          <a:p>
            <a:pPr marL="342900" indent="-342900">
              <a:buFont typeface="Wingdings" pitchFamily="2" charset="2"/>
              <a:buChar char="q"/>
            </a:pPr>
            <a:endParaRPr lang="en-US" dirty="0" smtClean="0"/>
          </a:p>
          <a:p>
            <a:pPr marL="342900" indent="-342900">
              <a:buFont typeface="Wingdings" pitchFamily="2" charset="2"/>
              <a:buChar char="q"/>
            </a:pPr>
            <a:r>
              <a:rPr lang="en-US" dirty="0" smtClean="0"/>
              <a:t>TCCs must have completed background check online at </a:t>
            </a:r>
            <a:r>
              <a:rPr lang="en-US" dirty="0" smtClean="0">
                <a:hlinkClick r:id="rId6"/>
              </a:rPr>
              <a:t>www.girlscoutsla.org</a:t>
            </a:r>
            <a:r>
              <a:rPr lang="en-US" dirty="0" smtClean="0"/>
              <a:t>.  Click on “For Volunteers”.  Password is “Volunteer”.  Safe and secure.</a:t>
            </a:r>
          </a:p>
          <a:p>
            <a:pPr marL="342900" indent="-342900">
              <a:buFont typeface="Wingdings" pitchFamily="2" charset="2"/>
              <a:buChar char="q"/>
            </a:pPr>
            <a:endParaRPr lang="en-US" sz="1000" dirty="0" smtClean="0"/>
          </a:p>
          <a:p>
            <a:pPr marL="342900" indent="-342900">
              <a:buFont typeface="Wingdings" pitchFamily="2" charset="2"/>
              <a:buChar char="q"/>
            </a:pPr>
            <a:r>
              <a:rPr lang="en-US" dirty="0" smtClean="0"/>
              <a:t>Turn in ACH form, voided check (copy ok) &amp; </a:t>
            </a:r>
            <a:r>
              <a:rPr lang="en-US" i="1" dirty="0" smtClean="0"/>
              <a:t>Troop Chair Agreement</a:t>
            </a:r>
            <a:r>
              <a:rPr lang="en-US" dirty="0" smtClean="0"/>
              <a:t> to SUCC  to receive sales materials.</a:t>
            </a:r>
          </a:p>
          <a:p>
            <a:pPr marL="342900" indent="-342900"/>
            <a:endParaRPr lang="en-US" sz="1000" dirty="0" smtClean="0"/>
          </a:p>
          <a:p>
            <a:pPr marL="342900" indent="-342900">
              <a:buFont typeface="Wingdings" pitchFamily="2" charset="2"/>
              <a:buChar char="q"/>
            </a:pPr>
            <a:r>
              <a:rPr lang="en-US" dirty="0" smtClean="0"/>
              <a:t>Make sure you have a copy of each girl’s signed </a:t>
            </a:r>
            <a:r>
              <a:rPr lang="en-US" i="1" dirty="0" smtClean="0"/>
              <a:t>Parent/Guardian Permission Agreement</a:t>
            </a:r>
            <a:r>
              <a:rPr lang="en-US" dirty="0" smtClean="0"/>
              <a:t> on file with the troop leader.</a:t>
            </a:r>
          </a:p>
          <a:p>
            <a:pPr marL="342900" indent="-342900">
              <a:buFont typeface="Wingdings" pitchFamily="2" charset="2"/>
              <a:buChar char="q"/>
            </a:pPr>
            <a:endParaRPr lang="en-US" sz="1000" dirty="0" smtClean="0"/>
          </a:p>
          <a:p>
            <a:pPr marL="342900" indent="-342900">
              <a:buFont typeface="Wingdings" pitchFamily="2" charset="2"/>
              <a:buChar char="q"/>
            </a:pPr>
            <a:r>
              <a:rPr lang="en-US" dirty="0" smtClean="0"/>
              <a:t>Review materials list.</a:t>
            </a:r>
          </a:p>
          <a:p>
            <a:pPr marL="342900" indent="-342900"/>
            <a:endParaRPr lang="en-US" sz="1000" dirty="0" smtClean="0"/>
          </a:p>
          <a:p>
            <a:pPr marL="342900" indent="-342900">
              <a:buFont typeface="Wingdings" pitchFamily="2" charset="2"/>
              <a:buChar char="q"/>
            </a:pPr>
            <a:r>
              <a:rPr lang="en-US" dirty="0" smtClean="0"/>
              <a:t>Hold a parent meeting (review </a:t>
            </a:r>
            <a:r>
              <a:rPr lang="en-US" i="1" dirty="0" smtClean="0"/>
              <a:t>5 Skills for Girls</a:t>
            </a:r>
            <a:r>
              <a:rPr lang="en-US" dirty="0" smtClean="0"/>
              <a:t>).</a:t>
            </a:r>
          </a:p>
          <a:p>
            <a:pPr marL="342900" indent="-342900"/>
            <a:endParaRPr lang="en-US" sz="1000" dirty="0" smtClean="0"/>
          </a:p>
          <a:p>
            <a:pPr marL="342900" indent="-342900">
              <a:buFont typeface="Wingdings" pitchFamily="2" charset="2"/>
              <a:buChar char="q"/>
            </a:pPr>
            <a:r>
              <a:rPr lang="en-US" dirty="0" smtClean="0"/>
              <a:t>Set troop &amp; girl goals.</a:t>
            </a:r>
          </a:p>
          <a:p>
            <a:pPr marL="342900" indent="-342900">
              <a:buFont typeface="Wingdings" pitchFamily="2" charset="2"/>
              <a:buChar char="q"/>
            </a:pPr>
            <a:endParaRPr lang="en-US" sz="1000" dirty="0" smtClean="0"/>
          </a:p>
          <a:p>
            <a:pPr marL="342900" indent="-342900">
              <a:buFont typeface="Wingdings" pitchFamily="2" charset="2"/>
              <a:buChar char="q"/>
            </a:pPr>
            <a:r>
              <a:rPr lang="en-US" dirty="0" smtClean="0"/>
              <a:t>Visit </a:t>
            </a:r>
            <a:r>
              <a:rPr lang="en-US" dirty="0" smtClean="0">
                <a:hlinkClick r:id="rId7"/>
              </a:rPr>
              <a:t>http://vipetraining.littlebrownie.com</a:t>
            </a:r>
            <a:r>
              <a:rPr lang="en-US" dirty="0" smtClean="0"/>
              <a:t> to view</a:t>
            </a:r>
          </a:p>
          <a:p>
            <a:pPr marL="342900" indent="-342900"/>
            <a:r>
              <a:rPr lang="en-US" dirty="0" smtClean="0"/>
              <a:t>      eBudde guide and complete training.</a:t>
            </a:r>
          </a:p>
          <a:p>
            <a:pPr marL="342900" indent="-342900"/>
            <a:endParaRPr lang="en-US" sz="1000" dirty="0" smtClean="0"/>
          </a:p>
          <a:p>
            <a:pPr marL="342900" indent="-342900">
              <a:buFont typeface="Wingdings" pitchFamily="2" charset="2"/>
              <a:buChar char="q"/>
            </a:pPr>
            <a:r>
              <a:rPr lang="en-US" dirty="0" smtClean="0"/>
              <a:t>Set up your troop in eBudde after your SU Cookie</a:t>
            </a:r>
          </a:p>
          <a:p>
            <a:pPr marL="342900" indent="-342900"/>
            <a:r>
              <a:rPr lang="en-US" dirty="0" smtClean="0"/>
              <a:t>     Chair gives you access (Do not wait until I/O is due!)</a:t>
            </a:r>
            <a:endParaRPr lang="en-US" dirty="0"/>
          </a:p>
        </p:txBody>
      </p:sp>
      <p:pic>
        <p:nvPicPr>
          <p:cNvPr id="18" name="Picture 8" descr="Bar_BluetoGreen.jpg"/>
          <p:cNvPicPr>
            <a:picLocks/>
          </p:cNvPicPr>
          <p:nvPr/>
        </p:nvPicPr>
        <p:blipFill>
          <a:blip r:embed="rId8" cstate="print"/>
          <a:srcRect/>
          <a:stretch>
            <a:fillRect/>
          </a:stretch>
        </p:blipFill>
        <p:spPr bwMode="auto">
          <a:xfrm>
            <a:off x="0" y="6400800"/>
            <a:ext cx="9144000" cy="457200"/>
          </a:xfrm>
          <a:prstGeom prst="rect">
            <a:avLst/>
          </a:prstGeom>
          <a:noFill/>
          <a:ln w="9525">
            <a:noFill/>
            <a:miter lim="800000"/>
            <a:headEnd/>
            <a:tailEnd/>
          </a:ln>
        </p:spPr>
      </p:pic>
      <p:pic>
        <p:nvPicPr>
          <p:cNvPr id="19" name="Picture 7" descr="More2.jpg"/>
          <p:cNvPicPr>
            <a:picLocks noChangeAspect="1"/>
          </p:cNvPicPr>
          <p:nvPr/>
        </p:nvPicPr>
        <p:blipFill>
          <a:blip r:embed="rId9"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pic>
        <p:nvPicPr>
          <p:cNvPr id="20" name="Picture 23" descr="GS_100TH_burst.jpg"/>
          <p:cNvPicPr>
            <a:picLocks noChangeAspect="1"/>
          </p:cNvPicPr>
          <p:nvPr/>
        </p:nvPicPr>
        <p:blipFill>
          <a:blip r:embed="rId10"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sp>
        <p:nvSpPr>
          <p:cNvPr id="22" name="TextBox 21"/>
          <p:cNvSpPr txBox="1"/>
          <p:nvPr/>
        </p:nvSpPr>
        <p:spPr>
          <a:xfrm>
            <a:off x="6477000" y="6477000"/>
            <a:ext cx="2667000" cy="400110"/>
          </a:xfrm>
          <a:prstGeom prst="rect">
            <a:avLst/>
          </a:prstGeom>
          <a:noFill/>
        </p:spPr>
        <p:txBody>
          <a:bodyPr wrap="square" rtlCol="0">
            <a:spAutoFit/>
          </a:bodyPr>
          <a:lstStyle/>
          <a:p>
            <a:r>
              <a:rPr lang="en-US" sz="2000" i="1" dirty="0" smtClean="0">
                <a:solidFill>
                  <a:schemeClr val="bg1"/>
                </a:solidFill>
                <a:latin typeface="+mj-lt"/>
              </a:rPr>
              <a:t>2012 Cookie Program</a:t>
            </a:r>
            <a:endParaRPr lang="en-US" sz="2000" i="1" dirty="0">
              <a:solidFill>
                <a:schemeClr val="bg1"/>
              </a:solidFill>
              <a:latin typeface="+mj-lt"/>
            </a:endParaRPr>
          </a:p>
        </p:txBody>
      </p:sp>
      <p:pic>
        <p:nvPicPr>
          <p:cNvPr id="11" name="Picture 12" descr="GiraffeHead.jpg"/>
          <p:cNvPicPr>
            <a:picLocks noChangeAspect="1"/>
          </p:cNvPicPr>
          <p:nvPr/>
        </p:nvPicPr>
        <p:blipFill>
          <a:blip r:embed="rId11"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3" descr="Bar_PinktoPurpl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29699" name="Picture 12" descr="Bar_PinktoPurpl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20484" name="TextBox 8"/>
          <p:cNvSpPr txBox="1">
            <a:spLocks noChangeArrowheads="1"/>
          </p:cNvSpPr>
          <p:nvPr/>
        </p:nvSpPr>
        <p:spPr bwMode="auto">
          <a:xfrm>
            <a:off x="5715000" y="6400800"/>
            <a:ext cx="3382963" cy="400050"/>
          </a:xfrm>
          <a:prstGeom prst="rect">
            <a:avLst/>
          </a:prstGeom>
          <a:noFill/>
          <a:ln w="9525">
            <a:noFill/>
            <a:miter lim="800000"/>
            <a:headEnd/>
            <a:tailEnd/>
          </a:ln>
        </p:spPr>
        <p:txBody>
          <a:bodyPr>
            <a:spAutoFit/>
          </a:bodyPr>
          <a:lstStyle/>
          <a:p>
            <a:pPr algn="r">
              <a:defRPr/>
            </a:pPr>
            <a:r>
              <a:rPr lang="en-US" sz="2000" i="1" dirty="0">
                <a:latin typeface="+mj-lt"/>
              </a:rPr>
              <a:t>2012 Cookie Program</a:t>
            </a:r>
          </a:p>
        </p:txBody>
      </p:sp>
      <p:pic>
        <p:nvPicPr>
          <p:cNvPr id="29701"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29702"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pic>
        <p:nvPicPr>
          <p:cNvPr id="29703" name="Picture 14"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11" name="Rectangle 10"/>
          <p:cNvSpPr/>
          <p:nvPr/>
        </p:nvSpPr>
        <p:spPr>
          <a:xfrm>
            <a:off x="304800" y="914400"/>
            <a:ext cx="7696200" cy="523220"/>
          </a:xfrm>
          <a:prstGeom prst="rect">
            <a:avLst/>
          </a:prstGeom>
        </p:spPr>
        <p:txBody>
          <a:bodyPr wrap="square">
            <a:spAutoFit/>
          </a:bodyPr>
          <a:lstStyle/>
          <a:p>
            <a:pPr>
              <a:defRPr/>
            </a:pPr>
            <a:r>
              <a:rPr lang="en-US" sz="2800" b="1" i="1" dirty="0">
                <a:latin typeface="Arial" pitchFamily="34" charset="0"/>
                <a:cs typeface="Arial" pitchFamily="34" charset="0"/>
              </a:rPr>
              <a:t>Win a $250 GSGLA Gift Card for your Troop!</a:t>
            </a:r>
          </a:p>
        </p:txBody>
      </p:sp>
      <p:pic>
        <p:nvPicPr>
          <p:cNvPr id="29705" name="Picture 11" descr="PFCU Video Contest.jpg"/>
          <p:cNvPicPr>
            <a:picLocks noChangeAspect="1"/>
          </p:cNvPicPr>
          <p:nvPr/>
        </p:nvPicPr>
        <p:blipFill>
          <a:blip r:embed="rId8" cstate="print"/>
          <a:srcRect/>
          <a:stretch>
            <a:fillRect/>
          </a:stretch>
        </p:blipFill>
        <p:spPr bwMode="auto">
          <a:xfrm>
            <a:off x="304800" y="2682586"/>
            <a:ext cx="2819400" cy="3568989"/>
          </a:xfrm>
          <a:prstGeom prst="rect">
            <a:avLst/>
          </a:prstGeom>
          <a:noFill/>
          <a:ln w="9525">
            <a:noFill/>
            <a:miter lim="800000"/>
            <a:headEnd/>
            <a:tailEnd/>
          </a:ln>
        </p:spPr>
      </p:pic>
      <p:pic>
        <p:nvPicPr>
          <p:cNvPr id="13" name="Picture 1035" descr="50234_143663982329829_333760_n"/>
          <p:cNvPicPr>
            <a:picLocks noChangeAspect="1" noChangeArrowheads="1"/>
          </p:cNvPicPr>
          <p:nvPr/>
        </p:nvPicPr>
        <p:blipFill>
          <a:blip r:embed="rId9" cstate="print"/>
          <a:srcRect/>
          <a:stretch>
            <a:fillRect/>
          </a:stretch>
        </p:blipFill>
        <p:spPr bwMode="auto">
          <a:xfrm>
            <a:off x="7620000" y="1371600"/>
            <a:ext cx="1263616" cy="1371600"/>
          </a:xfrm>
          <a:prstGeom prst="rect">
            <a:avLst/>
          </a:prstGeom>
          <a:noFill/>
          <a:effectLst>
            <a:softEdge rad="31750"/>
          </a:effectLst>
        </p:spPr>
      </p:pic>
      <p:sp>
        <p:nvSpPr>
          <p:cNvPr id="14" name="TextBox 13"/>
          <p:cNvSpPr txBox="1"/>
          <p:nvPr/>
        </p:nvSpPr>
        <p:spPr>
          <a:xfrm>
            <a:off x="152400" y="152400"/>
            <a:ext cx="4165600" cy="584200"/>
          </a:xfrm>
          <a:prstGeom prst="rect">
            <a:avLst/>
          </a:prstGeom>
          <a:noFill/>
        </p:spPr>
        <p:txBody>
          <a:bodyPr wrap="none">
            <a:spAutoFit/>
          </a:bodyPr>
          <a:lstStyle/>
          <a:p>
            <a:pPr>
              <a:defRPr/>
            </a:pPr>
            <a:r>
              <a:rPr lang="en-US" sz="3200" b="1" i="1" dirty="0">
                <a:latin typeface="+mj-lt"/>
              </a:rPr>
              <a:t>What Can a Cookie Do?</a:t>
            </a:r>
          </a:p>
        </p:txBody>
      </p:sp>
      <p:sp>
        <p:nvSpPr>
          <p:cNvPr id="15" name="TextBox 14"/>
          <p:cNvSpPr txBox="1"/>
          <p:nvPr/>
        </p:nvSpPr>
        <p:spPr>
          <a:xfrm>
            <a:off x="838200" y="1543616"/>
            <a:ext cx="6722738" cy="1123384"/>
          </a:xfrm>
          <a:prstGeom prst="rect">
            <a:avLst/>
          </a:prstGeom>
          <a:noFill/>
        </p:spPr>
        <p:txBody>
          <a:bodyPr wrap="none">
            <a:spAutoFit/>
          </a:bodyPr>
          <a:lstStyle/>
          <a:p>
            <a:pPr algn="ctr">
              <a:defRPr/>
            </a:pPr>
            <a:r>
              <a:rPr lang="en-US" sz="2800" dirty="0">
                <a:solidFill>
                  <a:srgbClr val="FF0000"/>
                </a:solidFill>
                <a:latin typeface="Arial" pitchFamily="34" charset="0"/>
                <a:cs typeface="Arial" pitchFamily="34" charset="0"/>
              </a:rPr>
              <a:t>“What Can A Cookie Do?”</a:t>
            </a:r>
          </a:p>
          <a:p>
            <a:pPr algn="ctr">
              <a:defRPr/>
            </a:pPr>
            <a:endParaRPr lang="en-US" sz="1100" dirty="0">
              <a:latin typeface="Arial" pitchFamily="34" charset="0"/>
              <a:cs typeface="Arial" pitchFamily="34" charset="0"/>
            </a:endParaRPr>
          </a:p>
          <a:p>
            <a:pPr algn="ctr">
              <a:defRPr/>
            </a:pPr>
            <a:r>
              <a:rPr lang="en-US" sz="2800" dirty="0">
                <a:latin typeface="Arial" pitchFamily="34" charset="0"/>
                <a:cs typeface="Arial" pitchFamily="34" charset="0"/>
              </a:rPr>
              <a:t>Troop Cookie Goal-setting Video Contest</a:t>
            </a:r>
          </a:p>
        </p:txBody>
      </p:sp>
      <p:sp>
        <p:nvSpPr>
          <p:cNvPr id="29709" name="TextBox 15"/>
          <p:cNvSpPr txBox="1">
            <a:spLocks noChangeArrowheads="1"/>
          </p:cNvSpPr>
          <p:nvPr/>
        </p:nvSpPr>
        <p:spPr bwMode="auto">
          <a:xfrm>
            <a:off x="3200400" y="2895600"/>
            <a:ext cx="5486400" cy="3416300"/>
          </a:xfrm>
          <a:prstGeom prst="rect">
            <a:avLst/>
          </a:prstGeom>
          <a:noFill/>
          <a:ln w="9525">
            <a:noFill/>
            <a:miter lim="800000"/>
            <a:headEnd/>
            <a:tailEnd/>
          </a:ln>
        </p:spPr>
        <p:txBody>
          <a:bodyPr>
            <a:spAutoFit/>
          </a:bodyPr>
          <a:lstStyle/>
          <a:p>
            <a:pPr marL="176213" indent="-176213">
              <a:lnSpc>
                <a:spcPct val="150000"/>
              </a:lnSpc>
              <a:buFont typeface="Arial" charset="0"/>
              <a:buChar char="•"/>
            </a:pPr>
            <a:r>
              <a:rPr lang="en-US" dirty="0"/>
              <a:t>Like "Pasadenafcu" </a:t>
            </a:r>
            <a:r>
              <a:rPr lang="en-US" dirty="0" smtClean="0"/>
              <a:t>on </a:t>
            </a:r>
            <a:r>
              <a:rPr lang="en-US" dirty="0"/>
              <a:t>Facebook to stay updated on the latest contest information. </a:t>
            </a:r>
          </a:p>
          <a:p>
            <a:pPr marL="176213" indent="-176213">
              <a:lnSpc>
                <a:spcPct val="150000"/>
              </a:lnSpc>
              <a:buFont typeface="Arial" charset="0"/>
              <a:buChar char="•"/>
            </a:pPr>
            <a:r>
              <a:rPr lang="en-US" dirty="0"/>
              <a:t>Contest open March 1 – April 13, 2012</a:t>
            </a:r>
          </a:p>
          <a:p>
            <a:pPr marL="176213" indent="-176213">
              <a:lnSpc>
                <a:spcPct val="150000"/>
              </a:lnSpc>
              <a:buFont typeface="Arial" charset="0"/>
              <a:buChar char="•"/>
            </a:pPr>
            <a:r>
              <a:rPr lang="en-US" dirty="0"/>
              <a:t>Additional rules and details available on the PFCU Facebook page. </a:t>
            </a:r>
          </a:p>
          <a:p>
            <a:pPr marL="176213" indent="-176213">
              <a:lnSpc>
                <a:spcPct val="150000"/>
              </a:lnSpc>
              <a:buFont typeface="Arial" charset="0"/>
              <a:buChar char="•"/>
            </a:pPr>
            <a:r>
              <a:rPr lang="en-US" dirty="0"/>
              <a:t>"Like" the GSGLA Facebook page for the winner announcement.</a:t>
            </a:r>
          </a:p>
          <a:p>
            <a:pPr marL="176213" indent="-176213">
              <a:lnSpc>
                <a:spcPct val="150000"/>
              </a:lnSpc>
              <a:buFont typeface="Arial" charset="0"/>
              <a:buChar char="•"/>
            </a:pPr>
            <a:r>
              <a:rPr lang="en-US" b="1" dirty="0">
                <a:solidFill>
                  <a:srgbClr val="FF0000"/>
                </a:solidFill>
              </a:rPr>
              <a:t>PFCU offers FREE troop checking </a:t>
            </a:r>
            <a:r>
              <a:rPr lang="en-US" b="1" dirty="0" smtClean="0">
                <a:solidFill>
                  <a:srgbClr val="FF0000"/>
                </a:solidFill>
              </a:rPr>
              <a:t>accounts!</a:t>
            </a:r>
            <a:endParaRPr lang="en-US" b="1" dirty="0">
              <a:solidFill>
                <a:srgbClr val="FF0000"/>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0" descr="Bar_PurpletoBlu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48131" name="Picture 8" descr="Bar_PurpletoBlu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56324" name="TextBox 8"/>
          <p:cNvSpPr txBox="1">
            <a:spLocks noChangeArrowheads="1"/>
          </p:cNvSpPr>
          <p:nvPr/>
        </p:nvSpPr>
        <p:spPr bwMode="auto">
          <a:xfrm>
            <a:off x="6248400" y="6400800"/>
            <a:ext cx="2849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48133"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48134"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2" name="TextBox 22"/>
          <p:cNvSpPr txBox="1">
            <a:spLocks noChangeArrowheads="1"/>
          </p:cNvSpPr>
          <p:nvPr/>
        </p:nvSpPr>
        <p:spPr bwMode="auto">
          <a:xfrm>
            <a:off x="0" y="228600"/>
            <a:ext cx="8915400" cy="600075"/>
          </a:xfrm>
          <a:prstGeom prst="rect">
            <a:avLst/>
          </a:prstGeom>
          <a:noFill/>
          <a:ln w="9525">
            <a:noFill/>
            <a:miter lim="800000"/>
            <a:headEnd/>
            <a:tailEnd/>
          </a:ln>
        </p:spPr>
        <p:txBody>
          <a:bodyPr>
            <a:spAutoFit/>
          </a:bodyPr>
          <a:lstStyle/>
          <a:p>
            <a:pPr marL="341313" indent="-341313" fontAlgn="auto">
              <a:lnSpc>
                <a:spcPct val="150000"/>
              </a:lnSpc>
              <a:spcBef>
                <a:spcPts val="600"/>
              </a:spcBef>
              <a:spcAft>
                <a:spcPts val="0"/>
              </a:spcAft>
              <a:defRPr/>
            </a:pPr>
            <a:r>
              <a:rPr lang="en-US" sz="2400" dirty="0">
                <a:latin typeface="Omnes_GirlScouts Regular" pitchFamily="50" charset="0"/>
                <a:cs typeface="+mn-cs"/>
              </a:rPr>
              <a:t>	</a:t>
            </a:r>
          </a:p>
        </p:txBody>
      </p:sp>
      <p:pic>
        <p:nvPicPr>
          <p:cNvPr id="48136" name="Picture 12"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10" name="Picture 2" descr="eBudde"/>
          <p:cNvPicPr>
            <a:picLocks noChangeAspect="1" noChangeArrowheads="1"/>
          </p:cNvPicPr>
          <p:nvPr/>
        </p:nvPicPr>
        <p:blipFill>
          <a:blip r:embed="rId8" cstate="print"/>
          <a:srcRect/>
          <a:stretch>
            <a:fillRect/>
          </a:stretch>
        </p:blipFill>
        <p:spPr bwMode="auto">
          <a:xfrm>
            <a:off x="2438400" y="914400"/>
            <a:ext cx="4327712" cy="1540756"/>
          </a:xfrm>
          <a:prstGeom prst="rect">
            <a:avLst/>
          </a:prstGeom>
          <a:noFill/>
          <a:effectLst>
            <a:softEdge rad="127000"/>
          </a:effectLst>
        </p:spPr>
      </p:pic>
      <p:sp>
        <p:nvSpPr>
          <p:cNvPr id="47114" name="TextBox 10"/>
          <p:cNvSpPr txBox="1">
            <a:spLocks noChangeArrowheads="1"/>
          </p:cNvSpPr>
          <p:nvPr/>
        </p:nvSpPr>
        <p:spPr bwMode="auto">
          <a:xfrm>
            <a:off x="685800" y="2362200"/>
            <a:ext cx="7975600" cy="3570208"/>
          </a:xfrm>
          <a:prstGeom prst="rect">
            <a:avLst/>
          </a:prstGeom>
          <a:noFill/>
          <a:ln w="9525">
            <a:noFill/>
            <a:miter lim="800000"/>
            <a:headEnd/>
            <a:tailEnd/>
          </a:ln>
        </p:spPr>
        <p:txBody>
          <a:bodyPr wrap="square">
            <a:spAutoFit/>
          </a:bodyPr>
          <a:lstStyle/>
          <a:p>
            <a:pPr algn="ctr">
              <a:defRPr/>
            </a:pPr>
            <a:r>
              <a:rPr lang="en-US" sz="3200" dirty="0"/>
              <a:t>User friendly for volunteers!</a:t>
            </a:r>
          </a:p>
          <a:p>
            <a:pPr>
              <a:buFont typeface="Arial" charset="0"/>
              <a:buChar char="•"/>
              <a:defRPr/>
            </a:pPr>
            <a:endParaRPr lang="en-US" sz="500" dirty="0"/>
          </a:p>
          <a:p>
            <a:pPr marL="228600" indent="-228600">
              <a:lnSpc>
                <a:spcPct val="150000"/>
              </a:lnSpc>
              <a:buFont typeface="Arial" charset="0"/>
              <a:buChar char="•"/>
              <a:defRPr/>
            </a:pPr>
            <a:r>
              <a:rPr lang="en-US" dirty="0">
                <a:latin typeface="Arial" pitchFamily="34" charset="0"/>
                <a:cs typeface="Arial" pitchFamily="34" charset="0"/>
              </a:rPr>
              <a:t>Excellent support: online, manuals &amp; live webinar learning</a:t>
            </a:r>
          </a:p>
          <a:p>
            <a:pPr marL="228600" indent="-228600">
              <a:lnSpc>
                <a:spcPct val="150000"/>
              </a:lnSpc>
              <a:buFont typeface="Arial" charset="0"/>
              <a:buChar char="•"/>
              <a:defRPr/>
            </a:pPr>
            <a:r>
              <a:rPr lang="en-US" dirty="0">
                <a:latin typeface="Arial" pitchFamily="34" charset="0"/>
                <a:cs typeface="Arial" pitchFamily="34" charset="0"/>
              </a:rPr>
              <a:t>Demo site </a:t>
            </a:r>
            <a:r>
              <a:rPr lang="en-US" dirty="0" smtClean="0">
                <a:latin typeface="Arial" pitchFamily="34" charset="0"/>
                <a:cs typeface="Arial" pitchFamily="34" charset="0"/>
              </a:rPr>
              <a:t>access     </a:t>
            </a:r>
            <a:r>
              <a:rPr lang="en-US" dirty="0" smtClean="0">
                <a:latin typeface="Arial" pitchFamily="34" charset="0"/>
                <a:cs typeface="Arial" pitchFamily="34" charset="0"/>
                <a:hlinkClick r:id="rId9"/>
              </a:rPr>
              <a:t>http</a:t>
            </a:r>
            <a:r>
              <a:rPr lang="en-US" dirty="0">
                <a:latin typeface="Arial" pitchFamily="34" charset="0"/>
                <a:cs typeface="Arial" pitchFamily="34" charset="0"/>
                <a:hlinkClick r:id="rId9"/>
              </a:rPr>
              <a:t>://ebdemo.littlebrownie.com</a:t>
            </a:r>
            <a:r>
              <a:rPr lang="en-US" dirty="0">
                <a:latin typeface="Arial" pitchFamily="34" charset="0"/>
                <a:cs typeface="Arial" pitchFamily="34" charset="0"/>
              </a:rPr>
              <a:t>	</a:t>
            </a:r>
          </a:p>
          <a:p>
            <a:pPr marL="228600" indent="-228600">
              <a:lnSpc>
                <a:spcPct val="150000"/>
              </a:lnSpc>
              <a:buFont typeface="Arial" charset="0"/>
              <a:buChar char="•"/>
              <a:defRPr/>
            </a:pPr>
            <a:r>
              <a:rPr lang="en-US" dirty="0" smtClean="0">
                <a:latin typeface="Arial" pitchFamily="34" charset="0"/>
                <a:cs typeface="Arial" pitchFamily="34" charset="0"/>
              </a:rPr>
              <a:t>SUCCs </a:t>
            </a:r>
            <a:r>
              <a:rPr lang="en-US" dirty="0">
                <a:latin typeface="Arial" pitchFamily="34" charset="0"/>
                <a:cs typeface="Arial" pitchFamily="34" charset="0"/>
              </a:rPr>
              <a:t>add TCCs to the system</a:t>
            </a:r>
          </a:p>
          <a:p>
            <a:pPr marL="228600" indent="-228600">
              <a:lnSpc>
                <a:spcPct val="150000"/>
              </a:lnSpc>
              <a:buFont typeface="Arial" charset="0"/>
              <a:buChar char="•"/>
              <a:defRPr/>
            </a:pPr>
            <a:r>
              <a:rPr lang="en-US" dirty="0" smtClean="0">
                <a:latin typeface="Arial" pitchFamily="34" charset="0"/>
                <a:cs typeface="Arial" pitchFamily="34" charset="0"/>
              </a:rPr>
              <a:t>Troops </a:t>
            </a:r>
            <a:r>
              <a:rPr lang="en-US" dirty="0">
                <a:latin typeface="Arial" pitchFamily="34" charset="0"/>
                <a:cs typeface="Arial" pitchFamily="34" charset="0"/>
              </a:rPr>
              <a:t>&amp; girls </a:t>
            </a:r>
            <a:r>
              <a:rPr lang="en-US" dirty="0" smtClean="0">
                <a:latin typeface="Arial" pitchFamily="34" charset="0"/>
                <a:cs typeface="Arial" pitchFamily="34" charset="0"/>
              </a:rPr>
              <a:t>pre-loaded - Update info, add/delete as necessary</a:t>
            </a:r>
            <a:endParaRPr lang="en-US" dirty="0">
              <a:latin typeface="Arial" pitchFamily="34" charset="0"/>
              <a:cs typeface="Arial" pitchFamily="34" charset="0"/>
            </a:endParaRPr>
          </a:p>
          <a:p>
            <a:pPr marL="228600" indent="-228600">
              <a:lnSpc>
                <a:spcPct val="150000"/>
              </a:lnSpc>
              <a:buFont typeface="Arial" charset="0"/>
              <a:buChar char="•"/>
              <a:defRPr/>
            </a:pPr>
            <a:r>
              <a:rPr lang="en-US" dirty="0">
                <a:latin typeface="Arial" pitchFamily="34" charset="0"/>
                <a:cs typeface="Arial" pitchFamily="34" charset="0"/>
              </a:rPr>
              <a:t>New roles allow more visibility for additional troop volunteers</a:t>
            </a:r>
          </a:p>
          <a:p>
            <a:pPr marL="228600" indent="-228600">
              <a:lnSpc>
                <a:spcPct val="150000"/>
              </a:lnSpc>
              <a:buFont typeface="Arial" charset="0"/>
              <a:buChar char="•"/>
              <a:defRPr/>
            </a:pPr>
            <a:r>
              <a:rPr lang="en-US" dirty="0">
                <a:latin typeface="Arial" pitchFamily="34" charset="0"/>
                <a:cs typeface="Arial" pitchFamily="34" charset="0"/>
              </a:rPr>
              <a:t>Direct connection to Cookie Locator </a:t>
            </a:r>
            <a:r>
              <a:rPr lang="en-US" dirty="0" smtClean="0">
                <a:latin typeface="Arial" pitchFamily="34" charset="0"/>
                <a:cs typeface="Arial" pitchFamily="34" charset="0"/>
              </a:rPr>
              <a:t>app and Booth Sale recorder app</a:t>
            </a:r>
            <a:endParaRPr lang="en-US" dirty="0">
              <a:latin typeface="Arial" pitchFamily="34" charset="0"/>
              <a:cs typeface="Arial" pitchFamily="34" charset="0"/>
            </a:endParaRPr>
          </a:p>
          <a:p>
            <a:pPr marL="228600" indent="-228600">
              <a:lnSpc>
                <a:spcPct val="150000"/>
              </a:lnSpc>
              <a:buFont typeface="Arial" charset="0"/>
              <a:buChar char="•"/>
              <a:defRPr/>
            </a:pPr>
            <a:r>
              <a:rPr lang="en-US" dirty="0">
                <a:latin typeface="Arial" pitchFamily="34" charset="0"/>
                <a:cs typeface="Arial" pitchFamily="34" charset="0"/>
              </a:rPr>
              <a:t>Manage recognitions order</a:t>
            </a:r>
          </a:p>
        </p:txBody>
      </p:sp>
      <p:sp>
        <p:nvSpPr>
          <p:cNvPr id="13" name="TextBox 12"/>
          <p:cNvSpPr txBox="1"/>
          <p:nvPr/>
        </p:nvSpPr>
        <p:spPr>
          <a:xfrm>
            <a:off x="228600" y="152400"/>
            <a:ext cx="5224828" cy="584775"/>
          </a:xfrm>
          <a:prstGeom prst="rect">
            <a:avLst/>
          </a:prstGeom>
          <a:noFill/>
        </p:spPr>
        <p:txBody>
          <a:bodyPr wrap="none">
            <a:spAutoFit/>
          </a:bodyPr>
          <a:lstStyle/>
          <a:p>
            <a:pPr>
              <a:defRPr/>
            </a:pPr>
            <a:r>
              <a:rPr lang="en-US" sz="3200" b="1" i="1" dirty="0" smtClean="0">
                <a:latin typeface="+mj-lt"/>
              </a:rPr>
              <a:t>Troop Setup </a:t>
            </a:r>
            <a:r>
              <a:rPr lang="en-US" sz="2400" b="1" i="1" dirty="0" smtClean="0">
                <a:latin typeface="+mj-lt"/>
              </a:rPr>
              <a:t>(Page 22, Troop Guide)</a:t>
            </a:r>
            <a:endParaRPr lang="en-US" sz="2400" b="1" i="1" dirty="0">
              <a:latin typeface="+mj-lt"/>
            </a:endParaRPr>
          </a:p>
        </p:txBody>
      </p:sp>
      <p:sp>
        <p:nvSpPr>
          <p:cNvPr id="14" name="Rectangle 13"/>
          <p:cNvSpPr>
            <a:spLocks noChangeArrowheads="1"/>
          </p:cNvSpPr>
          <p:nvPr/>
        </p:nvSpPr>
        <p:spPr bwMode="auto">
          <a:xfrm>
            <a:off x="5146363" y="5589588"/>
            <a:ext cx="3478837" cy="738664"/>
          </a:xfrm>
          <a:prstGeom prst="rect">
            <a:avLst/>
          </a:prstGeom>
          <a:noFill/>
          <a:ln w="9525">
            <a:noFill/>
            <a:miter lim="800000"/>
            <a:headEnd/>
            <a:tailEnd/>
          </a:ln>
        </p:spPr>
        <p:txBody>
          <a:bodyPr wrap="none">
            <a:spAutoFit/>
          </a:bodyPr>
          <a:lstStyle/>
          <a:p>
            <a:pPr marL="228600" indent="-228600" algn="ctr">
              <a:lnSpc>
                <a:spcPct val="150000"/>
              </a:lnSpc>
            </a:pPr>
            <a:r>
              <a:rPr lang="en-US" sz="2800" b="1" dirty="0">
                <a:solidFill>
                  <a:srgbClr val="FF0000"/>
                </a:solidFill>
              </a:rPr>
              <a:t>More </a:t>
            </a:r>
            <a:r>
              <a:rPr lang="en-US" sz="2800" b="1" dirty="0" smtClean="0">
                <a:solidFill>
                  <a:srgbClr val="FF0000"/>
                </a:solidFill>
              </a:rPr>
              <a:t>troop </a:t>
            </a:r>
            <a:r>
              <a:rPr lang="en-US" sz="2800" b="1" dirty="0">
                <a:solidFill>
                  <a:srgbClr val="FF0000"/>
                </a:solidFill>
              </a:rPr>
              <a:t>control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 descr="Bar_PurpletoBlu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58371" name="Picture 8" descr="Bar_PurpletoBlu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53252" name="TextBox 8"/>
          <p:cNvSpPr txBox="1">
            <a:spLocks noChangeArrowheads="1"/>
          </p:cNvSpPr>
          <p:nvPr/>
        </p:nvSpPr>
        <p:spPr bwMode="auto">
          <a:xfrm>
            <a:off x="6248400" y="6400800"/>
            <a:ext cx="2849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58373"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58374"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53255" name="TextBox 9"/>
          <p:cNvSpPr txBox="1">
            <a:spLocks noChangeArrowheads="1"/>
          </p:cNvSpPr>
          <p:nvPr/>
        </p:nvSpPr>
        <p:spPr bwMode="auto">
          <a:xfrm>
            <a:off x="76200" y="101600"/>
            <a:ext cx="8686800" cy="584775"/>
          </a:xfrm>
          <a:prstGeom prst="rect">
            <a:avLst/>
          </a:prstGeom>
          <a:noFill/>
          <a:ln w="9525">
            <a:noFill/>
            <a:miter lim="800000"/>
            <a:headEnd/>
            <a:tailEnd/>
          </a:ln>
        </p:spPr>
        <p:txBody>
          <a:bodyPr wrap="square">
            <a:spAutoFit/>
          </a:bodyPr>
          <a:lstStyle/>
          <a:p>
            <a:pPr>
              <a:defRPr/>
            </a:pPr>
            <a:r>
              <a:rPr lang="en-US" sz="3200" b="1" i="1" dirty="0" smtClean="0">
                <a:latin typeface="+mj-lt"/>
              </a:rPr>
              <a:t> </a:t>
            </a:r>
            <a:r>
              <a:rPr lang="en-US" sz="3200" b="1" i="1" dirty="0">
                <a:latin typeface="+mj-lt"/>
              </a:rPr>
              <a:t>Initial </a:t>
            </a:r>
            <a:r>
              <a:rPr lang="en-US" sz="3200" b="1" i="1" dirty="0" smtClean="0">
                <a:latin typeface="+mj-lt"/>
              </a:rPr>
              <a:t>Order Instructions </a:t>
            </a:r>
            <a:r>
              <a:rPr lang="en-US" sz="2400" b="1" i="1" dirty="0" smtClean="0">
                <a:latin typeface="+mj-lt"/>
              </a:rPr>
              <a:t>(Page 22, Troop Guide)</a:t>
            </a:r>
            <a:endParaRPr lang="en-US" sz="2400" b="1" i="1" dirty="0">
              <a:latin typeface="+mj-lt"/>
            </a:endParaRPr>
          </a:p>
        </p:txBody>
      </p:sp>
      <p:sp>
        <p:nvSpPr>
          <p:cNvPr id="12" name="TextBox 22"/>
          <p:cNvSpPr txBox="1">
            <a:spLocks noChangeArrowheads="1"/>
          </p:cNvSpPr>
          <p:nvPr/>
        </p:nvSpPr>
        <p:spPr bwMode="auto">
          <a:xfrm>
            <a:off x="0" y="990600"/>
            <a:ext cx="8915400" cy="600075"/>
          </a:xfrm>
          <a:prstGeom prst="rect">
            <a:avLst/>
          </a:prstGeom>
          <a:noFill/>
          <a:ln w="9525">
            <a:noFill/>
            <a:miter lim="800000"/>
            <a:headEnd/>
            <a:tailEnd/>
          </a:ln>
        </p:spPr>
        <p:txBody>
          <a:bodyPr>
            <a:spAutoFit/>
          </a:bodyPr>
          <a:lstStyle/>
          <a:p>
            <a:pPr marL="341313" indent="-341313" fontAlgn="auto">
              <a:lnSpc>
                <a:spcPct val="150000"/>
              </a:lnSpc>
              <a:spcBef>
                <a:spcPts val="600"/>
              </a:spcBef>
              <a:spcAft>
                <a:spcPts val="0"/>
              </a:spcAft>
              <a:defRPr/>
            </a:pPr>
            <a:r>
              <a:rPr lang="en-US" sz="2400" dirty="0">
                <a:latin typeface="Omnes_GirlScouts Regular" pitchFamily="50" charset="0"/>
                <a:cs typeface="+mn-cs"/>
              </a:rPr>
              <a:t>	</a:t>
            </a:r>
          </a:p>
        </p:txBody>
      </p:sp>
      <p:pic>
        <p:nvPicPr>
          <p:cNvPr id="58377" name="Picture 12"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11" name="TextBox 10"/>
          <p:cNvSpPr txBox="1"/>
          <p:nvPr/>
        </p:nvSpPr>
        <p:spPr>
          <a:xfrm>
            <a:off x="457200" y="1114485"/>
            <a:ext cx="8229600" cy="4524315"/>
          </a:xfrm>
          <a:prstGeom prst="rect">
            <a:avLst/>
          </a:prstGeom>
          <a:noFill/>
        </p:spPr>
        <p:txBody>
          <a:bodyPr wrap="square">
            <a:spAutoFit/>
          </a:bodyPr>
          <a:lstStyle/>
          <a:p>
            <a:pPr>
              <a:defRPr/>
            </a:pPr>
            <a:r>
              <a:rPr lang="en-US" b="1" i="1" dirty="0">
                <a:latin typeface="Arial" pitchFamily="34" charset="0"/>
                <a:cs typeface="Arial" pitchFamily="34" charset="0"/>
              </a:rPr>
              <a:t>By January 20, </a:t>
            </a:r>
            <a:r>
              <a:rPr lang="en-US" dirty="0">
                <a:latin typeface="Arial" pitchFamily="34" charset="0"/>
                <a:cs typeface="Arial" pitchFamily="34" charset="0"/>
              </a:rPr>
              <a:t>make sure </a:t>
            </a:r>
            <a:r>
              <a:rPr lang="en-US" dirty="0" smtClean="0">
                <a:latin typeface="Arial" pitchFamily="34" charset="0"/>
                <a:cs typeface="Arial" pitchFamily="34" charset="0"/>
              </a:rPr>
              <a:t>all paperwork has been turned in to your SUCC so you can be invited </a:t>
            </a:r>
            <a:r>
              <a:rPr lang="en-US" dirty="0">
                <a:latin typeface="Arial" pitchFamily="34" charset="0"/>
                <a:cs typeface="Arial" pitchFamily="34" charset="0"/>
              </a:rPr>
              <a:t>into </a:t>
            </a:r>
            <a:r>
              <a:rPr lang="en-US" dirty="0" smtClean="0">
                <a:latin typeface="Arial" pitchFamily="34" charset="0"/>
                <a:cs typeface="Arial" pitchFamily="34" charset="0"/>
              </a:rPr>
              <a:t>eBudde.</a:t>
            </a:r>
          </a:p>
          <a:p>
            <a:pPr>
              <a:defRPr/>
            </a:pPr>
            <a:endParaRPr lang="en-US" dirty="0">
              <a:latin typeface="Arial" pitchFamily="34" charset="0"/>
              <a:cs typeface="Arial" pitchFamily="34" charset="0"/>
            </a:endParaRPr>
          </a:p>
          <a:p>
            <a:pPr>
              <a:defRPr/>
            </a:pPr>
            <a:r>
              <a:rPr lang="en-US" b="1" i="1" dirty="0" smtClean="0">
                <a:latin typeface="Arial" pitchFamily="34" charset="0"/>
                <a:cs typeface="Arial" pitchFamily="34" charset="0"/>
              </a:rPr>
              <a:t>By </a:t>
            </a:r>
            <a:r>
              <a:rPr lang="en-US" b="1" i="1" dirty="0">
                <a:latin typeface="Arial" pitchFamily="34" charset="0"/>
                <a:cs typeface="Arial" pitchFamily="34" charset="0"/>
              </a:rPr>
              <a:t>February 3</a:t>
            </a:r>
            <a:r>
              <a:rPr lang="en-US" dirty="0">
                <a:latin typeface="Arial" pitchFamily="34" charset="0"/>
                <a:cs typeface="Arial" pitchFamily="34" charset="0"/>
              </a:rPr>
              <a:t>, </a:t>
            </a:r>
            <a:r>
              <a:rPr lang="en-US" dirty="0" smtClean="0">
                <a:latin typeface="Arial" pitchFamily="34" charset="0"/>
                <a:cs typeface="Arial" pitchFamily="34" charset="0"/>
              </a:rPr>
              <a:t>set up your troop, verify banking information, add </a:t>
            </a:r>
            <a:r>
              <a:rPr lang="en-US" dirty="0">
                <a:latin typeface="Arial" pitchFamily="34" charset="0"/>
                <a:cs typeface="Arial" pitchFamily="34" charset="0"/>
              </a:rPr>
              <a:t>Contacts, add/edit </a:t>
            </a:r>
            <a:r>
              <a:rPr lang="en-US" dirty="0" smtClean="0">
                <a:latin typeface="Arial" pitchFamily="34" charset="0"/>
                <a:cs typeface="Arial" pitchFamily="34" charset="0"/>
              </a:rPr>
              <a:t>girls (for graceful ordering, complete this step early!)</a:t>
            </a:r>
          </a:p>
          <a:p>
            <a:pPr>
              <a:defRPr/>
            </a:pPr>
            <a:endParaRPr lang="en-US" dirty="0" smtClean="0">
              <a:latin typeface="Arial" pitchFamily="34" charset="0"/>
              <a:cs typeface="Arial" pitchFamily="34" charset="0"/>
            </a:endParaRPr>
          </a:p>
          <a:p>
            <a:pPr>
              <a:defRPr/>
            </a:pPr>
            <a:r>
              <a:rPr lang="en-US" b="1" i="1" dirty="0" smtClean="0">
                <a:latin typeface="Arial" pitchFamily="34" charset="0"/>
                <a:cs typeface="Arial" pitchFamily="34" charset="0"/>
              </a:rPr>
              <a:t>By February 5</a:t>
            </a:r>
            <a:r>
              <a:rPr lang="en-US" dirty="0" smtClean="0">
                <a:latin typeface="Arial" pitchFamily="34" charset="0"/>
                <a:cs typeface="Arial" pitchFamily="34" charset="0"/>
              </a:rPr>
              <a:t>, Troops must enter and </a:t>
            </a:r>
            <a:r>
              <a:rPr lang="en-US" b="1" dirty="0" smtClean="0">
                <a:latin typeface="Arial" pitchFamily="34" charset="0"/>
                <a:cs typeface="Arial" pitchFamily="34" charset="0"/>
              </a:rPr>
              <a:t>SUBMIT</a:t>
            </a:r>
            <a:r>
              <a:rPr lang="en-US" dirty="0" smtClean="0">
                <a:latin typeface="Arial" pitchFamily="34" charset="0"/>
                <a:cs typeface="Arial" pitchFamily="34" charset="0"/>
              </a:rPr>
              <a:t> I/O into eBudde by 11:30PM</a:t>
            </a:r>
            <a:endParaRPr lang="en-US" b="1" i="1" dirty="0">
              <a:latin typeface="Arial" pitchFamily="34" charset="0"/>
              <a:cs typeface="Arial" pitchFamily="34" charset="0"/>
            </a:endParaRPr>
          </a:p>
          <a:p>
            <a:pPr>
              <a:defRPr/>
            </a:pPr>
            <a:r>
              <a:rPr lang="en-US" dirty="0" smtClean="0">
                <a:latin typeface="Arial" pitchFamily="34" charset="0"/>
                <a:cs typeface="Arial" pitchFamily="34" charset="0"/>
              </a:rPr>
              <a:t>Auto </a:t>
            </a:r>
            <a:r>
              <a:rPr lang="en-US" dirty="0">
                <a:latin typeface="Arial" pitchFamily="34" charset="0"/>
                <a:cs typeface="Arial" pitchFamily="34" charset="0"/>
              </a:rPr>
              <a:t>Roundups are now </a:t>
            </a:r>
            <a:r>
              <a:rPr lang="en-US" dirty="0" smtClean="0">
                <a:latin typeface="Arial" pitchFamily="34" charset="0"/>
                <a:cs typeface="Arial" pitchFamily="34" charset="0"/>
              </a:rPr>
              <a:t>automatic, </a:t>
            </a:r>
            <a:r>
              <a:rPr lang="en-US" dirty="0">
                <a:latin typeface="Arial" pitchFamily="34" charset="0"/>
                <a:cs typeface="Arial" pitchFamily="34" charset="0"/>
              </a:rPr>
              <a:t>not a separate step</a:t>
            </a:r>
            <a:r>
              <a:rPr lang="en-US" dirty="0" smtClean="0">
                <a:latin typeface="Arial" pitchFamily="34" charset="0"/>
                <a:cs typeface="Arial" pitchFamily="34" charset="0"/>
              </a:rPr>
              <a:t>.</a:t>
            </a:r>
          </a:p>
          <a:p>
            <a:pPr>
              <a:defRPr/>
            </a:pP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Initial Orders are entered for each girl in boxes.  eBudde will automatically round up your troop’s order to full cases for delivery day.</a:t>
            </a:r>
          </a:p>
          <a:p>
            <a:pPr>
              <a:defRPr/>
            </a:pP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Make sure to include a booth sale order to avoid long lines at the cupboard!</a:t>
            </a:r>
          </a:p>
          <a:p>
            <a:pPr>
              <a:defRPr/>
            </a:pP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Choose preferred delivery time on delivery tab (time subject to approval by SUCC or Delivery Chair)</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0" descr="Bar_PurpletoBlu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59395" name="Picture 8" descr="Bar_PurpletoBlu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48132" name="TextBox 8"/>
          <p:cNvSpPr txBox="1">
            <a:spLocks noChangeArrowheads="1"/>
          </p:cNvSpPr>
          <p:nvPr/>
        </p:nvSpPr>
        <p:spPr bwMode="auto">
          <a:xfrm>
            <a:off x="6248400" y="6400800"/>
            <a:ext cx="2849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59397"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59398"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48135" name="TextBox 9"/>
          <p:cNvSpPr txBox="1">
            <a:spLocks noChangeArrowheads="1"/>
          </p:cNvSpPr>
          <p:nvPr/>
        </p:nvSpPr>
        <p:spPr bwMode="auto">
          <a:xfrm>
            <a:off x="76200" y="101600"/>
            <a:ext cx="8305800" cy="584775"/>
          </a:xfrm>
          <a:prstGeom prst="rect">
            <a:avLst/>
          </a:prstGeom>
          <a:noFill/>
          <a:ln w="9525">
            <a:noFill/>
            <a:miter lim="800000"/>
            <a:headEnd/>
            <a:tailEnd/>
          </a:ln>
        </p:spPr>
        <p:txBody>
          <a:bodyPr wrap="square">
            <a:spAutoFit/>
          </a:bodyPr>
          <a:lstStyle/>
          <a:p>
            <a:pPr>
              <a:defRPr/>
            </a:pPr>
            <a:r>
              <a:rPr lang="en-US" sz="3200" b="1" i="1" dirty="0">
                <a:latin typeface="+mj-lt"/>
              </a:rPr>
              <a:t>Initial Order </a:t>
            </a:r>
            <a:r>
              <a:rPr lang="en-US" sz="3200" b="1" i="1" dirty="0" smtClean="0">
                <a:latin typeface="+mj-lt"/>
              </a:rPr>
              <a:t>Pick-Up  </a:t>
            </a:r>
            <a:r>
              <a:rPr lang="en-US" sz="2400" b="1" i="1" dirty="0" smtClean="0">
                <a:latin typeface="+mj-lt"/>
              </a:rPr>
              <a:t>(Pages 22-23, Troop Guide)</a:t>
            </a:r>
            <a:endParaRPr lang="en-US" sz="3200" b="1" i="1" dirty="0">
              <a:latin typeface="+mj-lt"/>
            </a:endParaRPr>
          </a:p>
        </p:txBody>
      </p:sp>
      <p:sp>
        <p:nvSpPr>
          <p:cNvPr id="12" name="TextBox 22"/>
          <p:cNvSpPr txBox="1">
            <a:spLocks noChangeArrowheads="1"/>
          </p:cNvSpPr>
          <p:nvPr/>
        </p:nvSpPr>
        <p:spPr bwMode="auto">
          <a:xfrm>
            <a:off x="0" y="990600"/>
            <a:ext cx="8915400" cy="600075"/>
          </a:xfrm>
          <a:prstGeom prst="rect">
            <a:avLst/>
          </a:prstGeom>
          <a:noFill/>
          <a:ln w="9525">
            <a:noFill/>
            <a:miter lim="800000"/>
            <a:headEnd/>
            <a:tailEnd/>
          </a:ln>
        </p:spPr>
        <p:txBody>
          <a:bodyPr>
            <a:spAutoFit/>
          </a:bodyPr>
          <a:lstStyle/>
          <a:p>
            <a:pPr marL="341313" indent="-341313" fontAlgn="auto">
              <a:lnSpc>
                <a:spcPct val="150000"/>
              </a:lnSpc>
              <a:spcBef>
                <a:spcPts val="600"/>
              </a:spcBef>
              <a:spcAft>
                <a:spcPts val="0"/>
              </a:spcAft>
              <a:defRPr/>
            </a:pPr>
            <a:r>
              <a:rPr lang="en-US" sz="2400" dirty="0">
                <a:latin typeface="Omnes_GirlScouts Regular" pitchFamily="50" charset="0"/>
                <a:cs typeface="+mn-cs"/>
              </a:rPr>
              <a:t>	</a:t>
            </a:r>
          </a:p>
        </p:txBody>
      </p:sp>
      <p:pic>
        <p:nvPicPr>
          <p:cNvPr id="59401" name="Picture 12"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48138" name="TextBox 9"/>
          <p:cNvSpPr txBox="1">
            <a:spLocks noChangeArrowheads="1"/>
          </p:cNvSpPr>
          <p:nvPr/>
        </p:nvSpPr>
        <p:spPr bwMode="auto">
          <a:xfrm>
            <a:off x="533400" y="1171575"/>
            <a:ext cx="7467600" cy="4924425"/>
          </a:xfrm>
          <a:prstGeom prst="rect">
            <a:avLst/>
          </a:prstGeom>
          <a:noFill/>
          <a:ln w="9525">
            <a:noFill/>
            <a:miter lim="800000"/>
            <a:headEnd/>
            <a:tailEnd/>
          </a:ln>
        </p:spPr>
        <p:txBody>
          <a:bodyPr wrap="square">
            <a:spAutoFit/>
          </a:bodyPr>
          <a:lstStyle/>
          <a:p>
            <a:pPr marL="457200" indent="-457200">
              <a:spcBef>
                <a:spcPts val="600"/>
              </a:spcBef>
              <a:spcAft>
                <a:spcPts val="600"/>
              </a:spcAft>
              <a:buFont typeface="Calibri" pitchFamily="34" charset="0"/>
              <a:buAutoNum type="arabicPeriod"/>
              <a:defRPr/>
            </a:pPr>
            <a:r>
              <a:rPr lang="en-US" dirty="0" smtClean="0">
                <a:latin typeface="Arial" pitchFamily="34" charset="0"/>
                <a:cs typeface="Arial" pitchFamily="34" charset="0"/>
              </a:rPr>
              <a:t>Be on time for your pick-up!  If your troop is bringing more than one vehicle, make sure they arrive together.</a:t>
            </a:r>
          </a:p>
          <a:p>
            <a:pPr marL="457200" indent="-457200">
              <a:spcBef>
                <a:spcPts val="600"/>
              </a:spcBef>
              <a:spcAft>
                <a:spcPts val="600"/>
              </a:spcAft>
              <a:buFont typeface="Calibri" pitchFamily="34" charset="0"/>
              <a:buAutoNum type="arabicPeriod"/>
              <a:defRPr/>
            </a:pPr>
            <a:r>
              <a:rPr lang="en-US" dirty="0" smtClean="0">
                <a:latin typeface="Arial" pitchFamily="34" charset="0"/>
                <a:cs typeface="Arial" pitchFamily="34" charset="0"/>
              </a:rPr>
              <a:t>Troops </a:t>
            </a:r>
            <a:r>
              <a:rPr lang="en-US" dirty="0">
                <a:latin typeface="Arial" pitchFamily="34" charset="0"/>
                <a:cs typeface="Arial" pitchFamily="34" charset="0"/>
              </a:rPr>
              <a:t>bring a print-out of their order </a:t>
            </a:r>
            <a:r>
              <a:rPr lang="en-US" dirty="0" smtClean="0">
                <a:latin typeface="Arial" pitchFamily="34" charset="0"/>
                <a:cs typeface="Arial" pitchFamily="34" charset="0"/>
              </a:rPr>
              <a:t>from eBudde to </a:t>
            </a:r>
            <a:r>
              <a:rPr lang="en-US" dirty="0">
                <a:latin typeface="Arial" pitchFamily="34" charset="0"/>
                <a:cs typeface="Arial" pitchFamily="34" charset="0"/>
              </a:rPr>
              <a:t>the delivery </a:t>
            </a:r>
            <a:r>
              <a:rPr lang="en-US" dirty="0" smtClean="0">
                <a:latin typeface="Arial" pitchFamily="34" charset="0"/>
                <a:cs typeface="Arial" pitchFamily="34" charset="0"/>
              </a:rPr>
              <a:t>station.</a:t>
            </a:r>
            <a:endParaRPr lang="en-US" dirty="0">
              <a:latin typeface="Arial" pitchFamily="34" charset="0"/>
              <a:cs typeface="Arial" pitchFamily="34" charset="0"/>
            </a:endParaRPr>
          </a:p>
          <a:p>
            <a:pPr marL="457200" indent="-457200">
              <a:spcBef>
                <a:spcPts val="600"/>
              </a:spcBef>
              <a:spcAft>
                <a:spcPts val="600"/>
              </a:spcAft>
              <a:buFont typeface="Calibri" pitchFamily="34" charset="0"/>
              <a:buAutoNum type="arabicPeriod"/>
              <a:defRPr/>
            </a:pPr>
            <a:r>
              <a:rPr lang="en-US" dirty="0" smtClean="0">
                <a:latin typeface="Arial" pitchFamily="34" charset="0"/>
                <a:cs typeface="Arial" pitchFamily="34" charset="0"/>
              </a:rPr>
              <a:t>Count, count, count everything </a:t>
            </a:r>
            <a:r>
              <a:rPr lang="en-US" b="1" i="1" dirty="0">
                <a:latin typeface="Arial" pitchFamily="34" charset="0"/>
                <a:cs typeface="Arial" pitchFamily="34" charset="0"/>
              </a:rPr>
              <a:t>before</a:t>
            </a:r>
            <a:r>
              <a:rPr lang="en-US" dirty="0">
                <a:latin typeface="Arial" pitchFamily="34" charset="0"/>
                <a:cs typeface="Arial" pitchFamily="34" charset="0"/>
              </a:rPr>
              <a:t> you </a:t>
            </a:r>
            <a:r>
              <a:rPr lang="en-US" dirty="0" smtClean="0">
                <a:latin typeface="Arial" pitchFamily="34" charset="0"/>
                <a:cs typeface="Arial" pitchFamily="34" charset="0"/>
              </a:rPr>
              <a:t>load your vehicle and sign your receipt!</a:t>
            </a:r>
            <a:endParaRPr lang="en-US" dirty="0">
              <a:latin typeface="Arial" pitchFamily="34" charset="0"/>
              <a:cs typeface="Arial" pitchFamily="34" charset="0"/>
            </a:endParaRPr>
          </a:p>
          <a:p>
            <a:pPr marL="457200" indent="-457200">
              <a:spcBef>
                <a:spcPts val="600"/>
              </a:spcBef>
              <a:spcAft>
                <a:spcPts val="600"/>
              </a:spcAft>
              <a:buFont typeface="Calibri" pitchFamily="34" charset="0"/>
              <a:buAutoNum type="arabicPeriod"/>
              <a:defRPr/>
            </a:pPr>
            <a:r>
              <a:rPr lang="en-US" i="1" dirty="0" smtClean="0">
                <a:latin typeface="Arial" pitchFamily="34" charset="0"/>
                <a:cs typeface="Arial" pitchFamily="34" charset="0"/>
              </a:rPr>
              <a:t> </a:t>
            </a:r>
            <a:r>
              <a:rPr lang="en-US" b="1" i="1" dirty="0" smtClean="0">
                <a:latin typeface="Arial" pitchFamily="34" charset="0"/>
                <a:cs typeface="Arial" pitchFamily="34" charset="0"/>
              </a:rPr>
              <a:t>Do not</a:t>
            </a:r>
            <a:r>
              <a:rPr lang="en-US" i="1" dirty="0" smtClean="0">
                <a:latin typeface="Arial" pitchFamily="34" charset="0"/>
                <a:cs typeface="Arial" pitchFamily="34" charset="0"/>
              </a:rPr>
              <a:t> </a:t>
            </a:r>
            <a:r>
              <a:rPr lang="en-US" dirty="0" smtClean="0">
                <a:latin typeface="Arial" pitchFamily="34" charset="0"/>
                <a:cs typeface="Arial" pitchFamily="34" charset="0"/>
              </a:rPr>
              <a:t>separate girl orders at the delivery station! </a:t>
            </a:r>
          </a:p>
          <a:p>
            <a:pPr marL="457200" indent="-457200">
              <a:spcBef>
                <a:spcPts val="600"/>
              </a:spcBef>
              <a:spcAft>
                <a:spcPts val="600"/>
              </a:spcAft>
              <a:buFont typeface="Calibri" pitchFamily="34" charset="0"/>
              <a:buAutoNum type="arabicPeriod"/>
              <a:defRPr/>
            </a:pPr>
            <a:r>
              <a:rPr lang="en-US" i="1" dirty="0" smtClean="0">
                <a:latin typeface="Arial" pitchFamily="34" charset="0"/>
                <a:cs typeface="Arial" pitchFamily="34" charset="0"/>
              </a:rPr>
              <a:t> </a:t>
            </a:r>
            <a:r>
              <a:rPr lang="en-US" b="1" i="1" dirty="0" smtClean="0">
                <a:latin typeface="Arial" pitchFamily="34" charset="0"/>
                <a:cs typeface="Arial" pitchFamily="34" charset="0"/>
              </a:rPr>
              <a:t>Do not</a:t>
            </a:r>
            <a:r>
              <a:rPr lang="en-US" i="1" dirty="0" smtClean="0">
                <a:latin typeface="Arial" pitchFamily="34" charset="0"/>
                <a:cs typeface="Arial" pitchFamily="34" charset="0"/>
              </a:rPr>
              <a:t> </a:t>
            </a:r>
            <a:r>
              <a:rPr lang="en-US" dirty="0" smtClean="0">
                <a:latin typeface="Arial" pitchFamily="34" charset="0"/>
                <a:cs typeface="Arial" pitchFamily="34" charset="0"/>
              </a:rPr>
              <a:t>store product in a car, direct sunlight, a garage, on a cement floor, porch, patio, or in any warm place!</a:t>
            </a:r>
          </a:p>
          <a:p>
            <a:pPr marL="457200" indent="-457200">
              <a:spcBef>
                <a:spcPts val="600"/>
              </a:spcBef>
              <a:spcAft>
                <a:spcPts val="600"/>
              </a:spcAft>
              <a:buFont typeface="Calibri" pitchFamily="34" charset="0"/>
              <a:buAutoNum type="arabicPeriod"/>
              <a:defRPr/>
            </a:pPr>
            <a:r>
              <a:rPr lang="en-US" i="1" dirty="0" smtClean="0">
                <a:latin typeface="Arial" pitchFamily="34" charset="0"/>
                <a:cs typeface="Arial" pitchFamily="34" charset="0"/>
              </a:rPr>
              <a:t> </a:t>
            </a:r>
            <a:r>
              <a:rPr lang="en-US" b="1" i="1" dirty="0" smtClean="0">
                <a:latin typeface="Arial" pitchFamily="34" charset="0"/>
                <a:cs typeface="Arial" pitchFamily="34" charset="0"/>
              </a:rPr>
              <a:t>Do</a:t>
            </a:r>
            <a:r>
              <a:rPr lang="en-US" dirty="0" smtClean="0">
                <a:latin typeface="Arial" pitchFamily="34" charset="0"/>
                <a:cs typeface="Arial" pitchFamily="34" charset="0"/>
              </a:rPr>
              <a:t> </a:t>
            </a:r>
            <a:r>
              <a:rPr lang="en-US" dirty="0">
                <a:latin typeface="Arial" pitchFamily="34" charset="0"/>
                <a:cs typeface="Arial" pitchFamily="34" charset="0"/>
              </a:rPr>
              <a:t>separate girl orders before notifying families that product is </a:t>
            </a:r>
            <a:r>
              <a:rPr lang="en-US" dirty="0" smtClean="0">
                <a:latin typeface="Arial" pitchFamily="34" charset="0"/>
                <a:cs typeface="Arial" pitchFamily="34" charset="0"/>
              </a:rPr>
              <a:t>in.</a:t>
            </a:r>
            <a:endParaRPr lang="en-US" dirty="0">
              <a:latin typeface="Arial" pitchFamily="34" charset="0"/>
              <a:cs typeface="Arial" pitchFamily="34" charset="0"/>
            </a:endParaRPr>
          </a:p>
          <a:p>
            <a:pPr marL="457200" indent="-457200">
              <a:spcBef>
                <a:spcPts val="600"/>
              </a:spcBef>
              <a:spcAft>
                <a:spcPts val="600"/>
              </a:spcAft>
              <a:buFont typeface="Calibri" pitchFamily="34" charset="0"/>
              <a:buAutoNum type="arabicPeriod"/>
              <a:defRPr/>
            </a:pPr>
            <a:r>
              <a:rPr lang="en-US" dirty="0">
                <a:latin typeface="Arial" pitchFamily="34" charset="0"/>
                <a:cs typeface="Arial" pitchFamily="34" charset="0"/>
              </a:rPr>
              <a:t>Prepare an M-3 receipt for each family picking up </a:t>
            </a:r>
            <a:r>
              <a:rPr lang="en-US" dirty="0" smtClean="0">
                <a:latin typeface="Arial" pitchFamily="34" charset="0"/>
                <a:cs typeface="Arial" pitchFamily="34" charset="0"/>
              </a:rPr>
              <a:t>product.</a:t>
            </a:r>
            <a:endParaRPr lang="en-US" dirty="0">
              <a:latin typeface="Arial" pitchFamily="34" charset="0"/>
              <a:cs typeface="Arial" pitchFamily="34" charset="0"/>
            </a:endParaRPr>
          </a:p>
          <a:p>
            <a:pPr marL="457200" indent="-457200">
              <a:spcBef>
                <a:spcPts val="600"/>
              </a:spcBef>
              <a:spcAft>
                <a:spcPts val="600"/>
              </a:spcAft>
              <a:buFont typeface="Calibri" pitchFamily="34" charset="0"/>
              <a:buAutoNum type="arabicPeriod"/>
              <a:defRPr/>
            </a:pPr>
            <a:r>
              <a:rPr lang="en-US" dirty="0">
                <a:latin typeface="Arial" pitchFamily="34" charset="0"/>
                <a:cs typeface="Arial" pitchFamily="34" charset="0"/>
              </a:rPr>
              <a:t>Distribute girls’ money envelopes with their </a:t>
            </a:r>
            <a:r>
              <a:rPr lang="en-US" dirty="0" smtClean="0">
                <a:latin typeface="Arial" pitchFamily="34" charset="0"/>
                <a:cs typeface="Arial" pitchFamily="34" charset="0"/>
              </a:rPr>
              <a:t>product.</a:t>
            </a:r>
            <a:endParaRPr lang="en-US" dirty="0">
              <a:latin typeface="Arial" pitchFamily="34" charset="0"/>
              <a:cs typeface="Arial" pitchFamily="34" charset="0"/>
            </a:endParaRPr>
          </a:p>
          <a:p>
            <a:pPr marL="457200" indent="-457200">
              <a:spcBef>
                <a:spcPts val="600"/>
              </a:spcBef>
              <a:spcAft>
                <a:spcPts val="600"/>
              </a:spcAft>
              <a:buFont typeface="Calibri" pitchFamily="34" charset="0"/>
              <a:buAutoNum type="arabicPeriod"/>
              <a:defRPr/>
            </a:pPr>
            <a:r>
              <a:rPr lang="en-US" dirty="0">
                <a:latin typeface="Arial" pitchFamily="34" charset="0"/>
                <a:cs typeface="Arial" pitchFamily="34" charset="0"/>
              </a:rPr>
              <a:t>KEEP ALL SIGNED </a:t>
            </a:r>
            <a:r>
              <a:rPr lang="en-US" dirty="0" smtClean="0">
                <a:latin typeface="Arial" pitchFamily="34" charset="0"/>
                <a:cs typeface="Arial" pitchFamily="34" charset="0"/>
              </a:rPr>
              <a:t>RECEIPTS!!</a:t>
            </a:r>
            <a:endParaRPr lang="en-US" dirty="0">
              <a:solidFill>
                <a:schemeClr val="bg1"/>
              </a:solidFill>
              <a:latin typeface="Arial" pitchFamily="34" charset="0"/>
              <a:cs typeface="Arial" pitchFamily="34" charset="0"/>
            </a:endParaRPr>
          </a:p>
        </p:txBody>
      </p:sp>
      <p:pic>
        <p:nvPicPr>
          <p:cNvPr id="59403" name="Picture 10" descr="Flower_Dosidos.jpg"/>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7924800" y="1524000"/>
            <a:ext cx="919163" cy="914400"/>
          </a:xfrm>
          <a:prstGeom prst="rect">
            <a:avLst/>
          </a:prstGeom>
          <a:noFill/>
          <a:ln w="9525">
            <a:noFill/>
            <a:miter lim="800000"/>
            <a:headEnd/>
            <a:tailEnd/>
          </a:ln>
        </p:spPr>
      </p:pic>
      <p:pic>
        <p:nvPicPr>
          <p:cNvPr id="59404" name="Picture 13" descr="Flower_Tagalongs.jpg"/>
          <p:cNvPicPr>
            <a:picLocks noChangeAspect="1"/>
          </p:cNvPicPr>
          <p:nvPr/>
        </p:nvPicPr>
        <p:blipFill>
          <a:blip r:embed="rId9" cstate="print">
            <a:clrChange>
              <a:clrFrom>
                <a:srgbClr val="FFFFFF"/>
              </a:clrFrom>
              <a:clrTo>
                <a:srgbClr val="FFFFFF">
                  <a:alpha val="0"/>
                </a:srgbClr>
              </a:clrTo>
            </a:clrChange>
          </a:blip>
          <a:srcRect/>
          <a:stretch>
            <a:fillRect/>
          </a:stretch>
        </p:blipFill>
        <p:spPr bwMode="auto">
          <a:xfrm>
            <a:off x="8077200" y="3733800"/>
            <a:ext cx="919163" cy="914400"/>
          </a:xfrm>
          <a:prstGeom prst="rect">
            <a:avLst/>
          </a:prstGeom>
          <a:noFill/>
          <a:ln w="9525">
            <a:noFill/>
            <a:miter lim="800000"/>
            <a:headEnd/>
            <a:tailEnd/>
          </a:ln>
        </p:spPr>
      </p:pic>
      <p:pic>
        <p:nvPicPr>
          <p:cNvPr id="59405" name="Picture 14" descr="Flower_ThinMints.jpg"/>
          <p:cNvPicPr>
            <a:picLocks noChangeAspect="1"/>
          </p:cNvPicPr>
          <p:nvPr/>
        </p:nvPicPr>
        <p:blipFill>
          <a:blip r:embed="rId10" cstate="print">
            <a:clrChange>
              <a:clrFrom>
                <a:srgbClr val="FFFFFF"/>
              </a:clrFrom>
              <a:clrTo>
                <a:srgbClr val="FFFFFF">
                  <a:alpha val="0"/>
                </a:srgbClr>
              </a:clrTo>
            </a:clrChange>
          </a:blip>
          <a:srcRect/>
          <a:stretch>
            <a:fillRect/>
          </a:stretch>
        </p:blipFill>
        <p:spPr bwMode="auto">
          <a:xfrm>
            <a:off x="6934200" y="5181600"/>
            <a:ext cx="919163" cy="914400"/>
          </a:xfrm>
          <a:prstGeom prst="rect">
            <a:avLst/>
          </a:prstGeom>
          <a:noFill/>
          <a:ln w="9525">
            <a:noFill/>
            <a:miter lim="800000"/>
            <a:headEnd/>
            <a:tailEnd/>
          </a:ln>
        </p:spPr>
      </p:pic>
      <p:pic>
        <p:nvPicPr>
          <p:cNvPr id="59406" name="Picture 15" descr="Flower_Trefoils.jpg"/>
          <p:cNvPicPr>
            <a:picLocks noChangeAspect="1"/>
          </p:cNvPicPr>
          <p:nvPr/>
        </p:nvPicPr>
        <p:blipFill>
          <a:blip r:embed="rId11" cstate="print">
            <a:clrChange>
              <a:clrFrom>
                <a:srgbClr val="FFFFFF"/>
              </a:clrFrom>
              <a:clrTo>
                <a:srgbClr val="FFFFFF">
                  <a:alpha val="0"/>
                </a:srgbClr>
              </a:clrTo>
            </a:clrChange>
          </a:blip>
          <a:srcRect/>
          <a:stretch>
            <a:fillRect/>
          </a:stretch>
        </p:blipFill>
        <p:spPr bwMode="auto">
          <a:xfrm>
            <a:off x="8077200" y="2667000"/>
            <a:ext cx="852488" cy="914400"/>
          </a:xfrm>
          <a:prstGeom prst="rect">
            <a:avLst/>
          </a:prstGeom>
          <a:noFill/>
          <a:ln w="9525">
            <a:noFill/>
            <a:miter lim="800000"/>
            <a:headEnd/>
            <a:tailEnd/>
          </a:ln>
        </p:spPr>
      </p:pic>
      <p:pic>
        <p:nvPicPr>
          <p:cNvPr id="59407" name="Picture 16" descr="Flower_Samoas2.jpg"/>
          <p:cNvPicPr>
            <a:picLocks noChangeAspect="1"/>
          </p:cNvPicPr>
          <p:nvPr/>
        </p:nvPicPr>
        <p:blipFill>
          <a:blip r:embed="rId12" cstate="print">
            <a:clrChange>
              <a:clrFrom>
                <a:srgbClr val="FFFFFF"/>
              </a:clrFrom>
              <a:clrTo>
                <a:srgbClr val="FFFFFF">
                  <a:alpha val="0"/>
                </a:srgbClr>
              </a:clrTo>
            </a:clrChange>
          </a:blip>
          <a:srcRect/>
          <a:stretch>
            <a:fillRect/>
          </a:stretch>
        </p:blipFill>
        <p:spPr bwMode="auto">
          <a:xfrm>
            <a:off x="7772400" y="4876800"/>
            <a:ext cx="919163" cy="914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0" descr="Bar_PurpletoBlu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60419" name="Picture 8" descr="Bar_PurpletoBlu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49156" name="TextBox 8"/>
          <p:cNvSpPr txBox="1">
            <a:spLocks noChangeArrowheads="1"/>
          </p:cNvSpPr>
          <p:nvPr/>
        </p:nvSpPr>
        <p:spPr bwMode="auto">
          <a:xfrm>
            <a:off x="6248400" y="6400800"/>
            <a:ext cx="2849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60421"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60422"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49159" name="TextBox 9"/>
          <p:cNvSpPr txBox="1">
            <a:spLocks noChangeArrowheads="1"/>
          </p:cNvSpPr>
          <p:nvPr/>
        </p:nvSpPr>
        <p:spPr bwMode="auto">
          <a:xfrm>
            <a:off x="76200" y="101600"/>
            <a:ext cx="8305800" cy="584775"/>
          </a:xfrm>
          <a:prstGeom prst="rect">
            <a:avLst/>
          </a:prstGeom>
          <a:noFill/>
          <a:ln w="9525">
            <a:noFill/>
            <a:miter lim="800000"/>
            <a:headEnd/>
            <a:tailEnd/>
          </a:ln>
        </p:spPr>
        <p:txBody>
          <a:bodyPr>
            <a:spAutoFit/>
          </a:bodyPr>
          <a:lstStyle/>
          <a:p>
            <a:pPr>
              <a:defRPr/>
            </a:pPr>
            <a:r>
              <a:rPr lang="en-US" sz="3200" b="1" i="1" dirty="0" smtClean="0">
                <a:latin typeface="+mj-lt"/>
              </a:rPr>
              <a:t>Cupboard Information </a:t>
            </a:r>
            <a:r>
              <a:rPr lang="en-US" sz="2400" b="1" i="1" dirty="0" smtClean="0">
                <a:latin typeface="+mj-lt"/>
              </a:rPr>
              <a:t>(Page 24, Troop Guide)</a:t>
            </a:r>
            <a:endParaRPr lang="en-US" sz="2400" b="1" i="1" dirty="0">
              <a:latin typeface="+mj-lt"/>
            </a:endParaRPr>
          </a:p>
        </p:txBody>
      </p:sp>
      <p:sp>
        <p:nvSpPr>
          <p:cNvPr id="12" name="TextBox 22"/>
          <p:cNvSpPr txBox="1">
            <a:spLocks noChangeArrowheads="1"/>
          </p:cNvSpPr>
          <p:nvPr/>
        </p:nvSpPr>
        <p:spPr bwMode="auto">
          <a:xfrm>
            <a:off x="0" y="990600"/>
            <a:ext cx="8915400" cy="600075"/>
          </a:xfrm>
          <a:prstGeom prst="rect">
            <a:avLst/>
          </a:prstGeom>
          <a:noFill/>
          <a:ln w="9525">
            <a:noFill/>
            <a:miter lim="800000"/>
            <a:headEnd/>
            <a:tailEnd/>
          </a:ln>
        </p:spPr>
        <p:txBody>
          <a:bodyPr>
            <a:spAutoFit/>
          </a:bodyPr>
          <a:lstStyle/>
          <a:p>
            <a:pPr marL="341313" indent="-341313" fontAlgn="auto">
              <a:lnSpc>
                <a:spcPct val="150000"/>
              </a:lnSpc>
              <a:spcBef>
                <a:spcPts val="600"/>
              </a:spcBef>
              <a:spcAft>
                <a:spcPts val="0"/>
              </a:spcAft>
              <a:defRPr/>
            </a:pPr>
            <a:r>
              <a:rPr lang="en-US" sz="2400" dirty="0">
                <a:latin typeface="Omnes_GirlScouts Regular" pitchFamily="50" charset="0"/>
                <a:cs typeface="+mn-cs"/>
              </a:rPr>
              <a:t>	</a:t>
            </a:r>
          </a:p>
        </p:txBody>
      </p:sp>
      <p:pic>
        <p:nvPicPr>
          <p:cNvPr id="60425" name="Picture 12"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49162" name="TextBox 22"/>
          <p:cNvSpPr txBox="1">
            <a:spLocks noChangeArrowheads="1"/>
          </p:cNvSpPr>
          <p:nvPr/>
        </p:nvSpPr>
        <p:spPr bwMode="auto">
          <a:xfrm>
            <a:off x="381000" y="1143000"/>
            <a:ext cx="8534400" cy="4324261"/>
          </a:xfrm>
          <a:prstGeom prst="rect">
            <a:avLst/>
          </a:prstGeom>
          <a:noFill/>
          <a:ln w="9525">
            <a:noFill/>
            <a:miter lim="800000"/>
            <a:headEnd/>
            <a:tailEnd/>
          </a:ln>
        </p:spPr>
        <p:txBody>
          <a:bodyPr wrap="square">
            <a:spAutoFit/>
          </a:bodyPr>
          <a:lstStyle/>
          <a:p>
            <a:pPr marL="341313" indent="-341313">
              <a:spcBef>
                <a:spcPts val="600"/>
              </a:spcBef>
              <a:spcAft>
                <a:spcPts val="600"/>
              </a:spcAft>
              <a:buFont typeface="Wingdings" pitchFamily="2" charset="2"/>
              <a:buChar char="Ø"/>
              <a:defRPr/>
            </a:pPr>
            <a:r>
              <a:rPr lang="en-US" dirty="0">
                <a:latin typeface="Arial" pitchFamily="34" charset="0"/>
                <a:cs typeface="Arial" pitchFamily="34" charset="0"/>
              </a:rPr>
              <a:t>Find cupboard locations and schedules on the GSGLA website </a:t>
            </a:r>
            <a:r>
              <a:rPr lang="en-US" dirty="0">
                <a:latin typeface="Arial" pitchFamily="34" charset="0"/>
                <a:cs typeface="Arial" pitchFamily="34" charset="0"/>
                <a:hlinkClick r:id="rId8"/>
              </a:rPr>
              <a:t>www.girlscoutsla.org</a:t>
            </a:r>
            <a:r>
              <a:rPr lang="en-US" dirty="0">
                <a:latin typeface="Arial" pitchFamily="34" charset="0"/>
                <a:cs typeface="Arial" pitchFamily="34" charset="0"/>
              </a:rPr>
              <a:t> – </a:t>
            </a:r>
            <a:r>
              <a:rPr lang="en-US" dirty="0" smtClean="0">
                <a:latin typeface="Arial" pitchFamily="34" charset="0"/>
                <a:cs typeface="Arial" pitchFamily="34" charset="0"/>
              </a:rPr>
              <a:t>Click on the “Cookies and Nuts” tab to get to Cookie Central!</a:t>
            </a:r>
            <a:endParaRPr lang="en-US" dirty="0">
              <a:latin typeface="Arial" pitchFamily="34" charset="0"/>
              <a:cs typeface="Arial" pitchFamily="34" charset="0"/>
            </a:endParaRPr>
          </a:p>
          <a:p>
            <a:pPr marL="341313" indent="-341313">
              <a:spcBef>
                <a:spcPts val="600"/>
              </a:spcBef>
              <a:spcAft>
                <a:spcPts val="600"/>
              </a:spcAft>
              <a:buFont typeface="Wingdings" pitchFamily="2" charset="2"/>
              <a:buChar char="Ø"/>
              <a:defRPr/>
            </a:pPr>
            <a:r>
              <a:rPr lang="en-US" dirty="0">
                <a:latin typeface="Arial" pitchFamily="34" charset="0"/>
                <a:cs typeface="Arial" pitchFamily="34" charset="0"/>
              </a:rPr>
              <a:t>Cupboard schedules differ at each location, check before you go!</a:t>
            </a:r>
          </a:p>
          <a:p>
            <a:pPr marL="341313" indent="-341313">
              <a:lnSpc>
                <a:spcPct val="150000"/>
              </a:lnSpc>
              <a:spcBef>
                <a:spcPts val="600"/>
              </a:spcBef>
              <a:spcAft>
                <a:spcPts val="600"/>
              </a:spcAft>
              <a:buFont typeface="Wingdings" pitchFamily="2" charset="2"/>
              <a:buChar char="Ø"/>
              <a:defRPr/>
            </a:pPr>
            <a:r>
              <a:rPr lang="en-US" dirty="0">
                <a:latin typeface="Arial" pitchFamily="34" charset="0"/>
                <a:cs typeface="Arial" pitchFamily="34" charset="0"/>
              </a:rPr>
              <a:t>Place a “Pending Order” – 48 hours notice is </a:t>
            </a:r>
            <a:r>
              <a:rPr lang="en-US" dirty="0" smtClean="0">
                <a:latin typeface="Arial" pitchFamily="34" charset="0"/>
                <a:cs typeface="Arial" pitchFamily="34" charset="0"/>
              </a:rPr>
              <a:t>preferred</a:t>
            </a:r>
          </a:p>
          <a:p>
            <a:pPr marL="341313" indent="-341313">
              <a:spcBef>
                <a:spcPts val="600"/>
              </a:spcBef>
              <a:spcAft>
                <a:spcPts val="600"/>
              </a:spcAft>
              <a:buFont typeface="Wingdings" pitchFamily="2" charset="2"/>
              <a:buChar char="Ø"/>
              <a:defRPr/>
            </a:pPr>
            <a:r>
              <a:rPr lang="en-US" dirty="0" smtClean="0">
                <a:latin typeface="Arial" pitchFamily="34" charset="0"/>
                <a:cs typeface="Arial" pitchFamily="34" charset="0"/>
              </a:rPr>
              <a:t>Cupboard orders are placed in boxes (multiples of 12) and picked up in cases only until March 15.  </a:t>
            </a:r>
            <a:endParaRPr lang="en-US" dirty="0">
              <a:latin typeface="Arial" pitchFamily="34" charset="0"/>
              <a:cs typeface="Arial" pitchFamily="34" charset="0"/>
            </a:endParaRPr>
          </a:p>
          <a:p>
            <a:pPr marL="341313" indent="-341313">
              <a:spcBef>
                <a:spcPts val="600"/>
              </a:spcBef>
              <a:spcAft>
                <a:spcPts val="600"/>
              </a:spcAft>
              <a:buFont typeface="Wingdings" pitchFamily="2" charset="2"/>
              <a:buChar char="Ø"/>
              <a:defRPr/>
            </a:pPr>
            <a:r>
              <a:rPr lang="en-US" dirty="0">
                <a:latin typeface="Arial" pitchFamily="34" charset="0"/>
                <a:cs typeface="Arial" pitchFamily="34" charset="0"/>
              </a:rPr>
              <a:t>Troops should not contact the cupboard manager unless a telephone </a:t>
            </a:r>
            <a:r>
              <a:rPr lang="en-US" dirty="0" smtClean="0">
                <a:latin typeface="Arial" pitchFamily="34" charset="0"/>
                <a:cs typeface="Arial" pitchFamily="34" charset="0"/>
              </a:rPr>
              <a:t>number/email </a:t>
            </a:r>
            <a:r>
              <a:rPr lang="en-US" dirty="0">
                <a:latin typeface="Arial" pitchFamily="34" charset="0"/>
                <a:cs typeface="Arial" pitchFamily="34" charset="0"/>
              </a:rPr>
              <a:t>is listed.  Most cupboards are not staffed to handle telephone calls and/or emails.</a:t>
            </a:r>
          </a:p>
          <a:p>
            <a:pPr marL="341313" indent="-341313">
              <a:spcBef>
                <a:spcPts val="600"/>
              </a:spcBef>
              <a:spcAft>
                <a:spcPts val="600"/>
              </a:spcAft>
              <a:buFont typeface="Wingdings" pitchFamily="2" charset="2"/>
              <a:buChar char="Ø"/>
              <a:defRPr/>
            </a:pPr>
            <a:r>
              <a:rPr lang="en-US" dirty="0">
                <a:latin typeface="Arial" pitchFamily="34" charset="0"/>
                <a:cs typeface="Arial" pitchFamily="34" charset="0"/>
              </a:rPr>
              <a:t>Cupboard customers should remember that most cupboard managers are volunteers, too, and should be treated accordingly! </a:t>
            </a:r>
          </a:p>
        </p:txBody>
      </p:sp>
      <p:pic>
        <p:nvPicPr>
          <p:cNvPr id="60427" name="Picture 5" descr="S:\Cookie Program\2011 Cookies\LBB ETools\DVD 2\2A. Clip Art and Photos\Cookies and Package Clip Art\Tagalongs.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7543800" y="1905000"/>
            <a:ext cx="1324927" cy="990600"/>
          </a:xfrm>
          <a:prstGeom prst="rect">
            <a:avLst/>
          </a:prstGeom>
          <a:noFill/>
          <a:ln w="9525">
            <a:noFill/>
            <a:miter lim="800000"/>
            <a:headEnd/>
            <a:tailEnd/>
          </a:ln>
        </p:spPr>
      </p:pic>
      <p:pic>
        <p:nvPicPr>
          <p:cNvPr id="60428" name="Picture 6" descr="S:\Cookie Program\2011 Cookies\LBB ETools\DVD 2\2A. Clip Art and Photos\Cookies and Package Clip Art\Trefoils.jp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152400" y="5334000"/>
            <a:ext cx="1349692" cy="990600"/>
          </a:xfrm>
          <a:prstGeom prst="rect">
            <a:avLst/>
          </a:prstGeom>
          <a:noFill/>
          <a:ln w="9525">
            <a:noFill/>
            <a:miter lim="800000"/>
            <a:headEnd/>
            <a:tailEnd/>
          </a:ln>
        </p:spPr>
      </p:pic>
      <p:pic>
        <p:nvPicPr>
          <p:cNvPr id="60429" name="Picture 8" descr="S:\Cookie Program\2011 Cookies\LBB ETools\DVD 2\2A. Clip Art and Photos\Cookies and Package Clip Art\Samoas.jpg"/>
          <p:cNvPicPr>
            <a:picLocks noChangeAspect="1" noChangeArrowheads="1"/>
          </p:cNvPicPr>
          <p:nvPr/>
        </p:nvPicPr>
        <p:blipFill>
          <a:blip r:embed="rId11" cstate="print">
            <a:clrChange>
              <a:clrFrom>
                <a:srgbClr val="FEFFF9"/>
              </a:clrFrom>
              <a:clrTo>
                <a:srgbClr val="FEFFF9">
                  <a:alpha val="0"/>
                </a:srgbClr>
              </a:clrTo>
            </a:clrChange>
          </a:blip>
          <a:srcRect/>
          <a:stretch>
            <a:fillRect/>
          </a:stretch>
        </p:blipFill>
        <p:spPr bwMode="auto">
          <a:xfrm>
            <a:off x="6553200" y="5181600"/>
            <a:ext cx="1344613" cy="1143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0" descr="Bar_PurpletoBlu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61443" name="Picture 8" descr="Bar_PurpletoBlu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50180" name="TextBox 8"/>
          <p:cNvSpPr txBox="1">
            <a:spLocks noChangeArrowheads="1"/>
          </p:cNvSpPr>
          <p:nvPr/>
        </p:nvSpPr>
        <p:spPr bwMode="auto">
          <a:xfrm>
            <a:off x="6248400" y="6400800"/>
            <a:ext cx="2849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61445"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61446"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50183" name="TextBox 9"/>
          <p:cNvSpPr txBox="1">
            <a:spLocks noChangeArrowheads="1"/>
          </p:cNvSpPr>
          <p:nvPr/>
        </p:nvSpPr>
        <p:spPr bwMode="auto">
          <a:xfrm>
            <a:off x="76200" y="101600"/>
            <a:ext cx="8001000" cy="584775"/>
          </a:xfrm>
          <a:prstGeom prst="rect">
            <a:avLst/>
          </a:prstGeom>
          <a:noFill/>
          <a:ln w="9525">
            <a:noFill/>
            <a:miter lim="800000"/>
            <a:headEnd/>
            <a:tailEnd/>
          </a:ln>
        </p:spPr>
        <p:txBody>
          <a:bodyPr wrap="square">
            <a:spAutoFit/>
          </a:bodyPr>
          <a:lstStyle/>
          <a:p>
            <a:pPr>
              <a:defRPr/>
            </a:pPr>
            <a:r>
              <a:rPr lang="en-US" sz="3200" b="1" i="1" dirty="0">
                <a:latin typeface="+mj-lt"/>
              </a:rPr>
              <a:t>Cupboard </a:t>
            </a:r>
            <a:r>
              <a:rPr lang="en-US" sz="3200" b="1" i="1" dirty="0" smtClean="0">
                <a:latin typeface="+mj-lt"/>
              </a:rPr>
              <a:t>Policies </a:t>
            </a:r>
            <a:r>
              <a:rPr lang="en-US" sz="2400" b="1" i="1" dirty="0" smtClean="0">
                <a:latin typeface="+mj-lt"/>
              </a:rPr>
              <a:t>(Page 24 &amp; 25, Troop Guide)</a:t>
            </a:r>
            <a:endParaRPr lang="en-US" sz="2400" b="1" i="1" dirty="0">
              <a:latin typeface="+mj-lt"/>
            </a:endParaRPr>
          </a:p>
        </p:txBody>
      </p:sp>
      <p:sp>
        <p:nvSpPr>
          <p:cNvPr id="12" name="TextBox 22"/>
          <p:cNvSpPr txBox="1">
            <a:spLocks noChangeArrowheads="1"/>
          </p:cNvSpPr>
          <p:nvPr/>
        </p:nvSpPr>
        <p:spPr bwMode="auto">
          <a:xfrm>
            <a:off x="0" y="990600"/>
            <a:ext cx="8915400" cy="646331"/>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1313" indent="-341313" fontAlgn="auto">
              <a:lnSpc>
                <a:spcPct val="150000"/>
              </a:lnSpc>
              <a:spcBef>
                <a:spcPts val="600"/>
              </a:spcBef>
              <a:spcAft>
                <a:spcPts val="0"/>
              </a:spcAft>
              <a:defRPr/>
            </a:pP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Omnes_GirlScouts Regular" pitchFamily="50" charset="0"/>
                <a:cs typeface="+mn-cs"/>
              </a:rPr>
              <a:t>	</a:t>
            </a:r>
          </a:p>
        </p:txBody>
      </p:sp>
      <p:pic>
        <p:nvPicPr>
          <p:cNvPr id="61449" name="Picture 12"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10" name="TextBox 9"/>
          <p:cNvSpPr txBox="1"/>
          <p:nvPr/>
        </p:nvSpPr>
        <p:spPr>
          <a:xfrm>
            <a:off x="304800" y="1328738"/>
            <a:ext cx="8686800" cy="2862322"/>
          </a:xfrm>
          <a:prstGeom prst="rect">
            <a:avLst/>
          </a:prstGeom>
          <a:noFill/>
        </p:spPr>
        <p:txBody>
          <a:bodyPr wrap="square">
            <a:spAutoFit/>
          </a:bodyPr>
          <a:lstStyle/>
          <a:p>
            <a:pPr indent="231775">
              <a:buFont typeface="Wingdings" pitchFamily="2" charset="2"/>
              <a:buChar char="Ø"/>
              <a:defRPr/>
            </a:pPr>
            <a:r>
              <a:rPr lang="en-US" sz="2000" dirty="0">
                <a:latin typeface="Omnes_GirlScouts Regular" pitchFamily="50" charset="0"/>
              </a:rPr>
              <a:t> </a:t>
            </a:r>
            <a:r>
              <a:rPr lang="en-US" sz="2000" dirty="0">
                <a:latin typeface="Arial" pitchFamily="34" charset="0"/>
                <a:cs typeface="Arial" pitchFamily="34" charset="0"/>
              </a:rPr>
              <a:t>Case quantity until March 15;  then to the box until the </a:t>
            </a:r>
            <a:r>
              <a:rPr lang="en-US" sz="2000" dirty="0" smtClean="0">
                <a:latin typeface="Arial" pitchFamily="34" charset="0"/>
                <a:cs typeface="Arial" pitchFamily="34" charset="0"/>
              </a:rPr>
              <a:t>end.</a:t>
            </a:r>
            <a:endParaRPr lang="en-US" sz="2000" dirty="0">
              <a:latin typeface="Arial" pitchFamily="34" charset="0"/>
              <a:cs typeface="Arial" pitchFamily="34" charset="0"/>
            </a:endParaRPr>
          </a:p>
          <a:p>
            <a:pPr indent="231775">
              <a:buFont typeface="Wingdings" pitchFamily="2" charset="2"/>
              <a:buChar char="Ø"/>
              <a:defRPr/>
            </a:pPr>
            <a:endParaRPr lang="en-US" sz="800" dirty="0">
              <a:latin typeface="Arial" pitchFamily="34" charset="0"/>
              <a:cs typeface="Arial" pitchFamily="34" charset="0"/>
            </a:endParaRPr>
          </a:p>
          <a:p>
            <a:pPr indent="231775">
              <a:buFont typeface="Wingdings" pitchFamily="2" charset="2"/>
              <a:buChar char="Ø"/>
              <a:defRPr/>
            </a:pPr>
            <a:r>
              <a:rPr lang="en-US" sz="2000" dirty="0">
                <a:latin typeface="Arial" pitchFamily="34" charset="0"/>
                <a:cs typeface="Arial" pitchFamily="34" charset="0"/>
              </a:rPr>
              <a:t> Troops may pick-up product at any GSGLA </a:t>
            </a:r>
            <a:r>
              <a:rPr lang="en-US" sz="2000" dirty="0" smtClean="0">
                <a:latin typeface="Arial" pitchFamily="34" charset="0"/>
                <a:cs typeface="Arial" pitchFamily="34" charset="0"/>
              </a:rPr>
              <a:t>cupboard.</a:t>
            </a:r>
            <a:endParaRPr lang="en-US" sz="2000" dirty="0">
              <a:latin typeface="Arial" pitchFamily="34" charset="0"/>
              <a:cs typeface="Arial" pitchFamily="34" charset="0"/>
            </a:endParaRPr>
          </a:p>
          <a:p>
            <a:pPr indent="231775">
              <a:buFont typeface="Wingdings" pitchFamily="2" charset="2"/>
              <a:buChar char="Ø"/>
              <a:defRPr/>
            </a:pPr>
            <a:endParaRPr lang="en-US" sz="800" dirty="0">
              <a:latin typeface="Arial" pitchFamily="34" charset="0"/>
              <a:cs typeface="Arial" pitchFamily="34" charset="0"/>
            </a:endParaRPr>
          </a:p>
          <a:p>
            <a:pPr indent="231775">
              <a:buFont typeface="Wingdings" pitchFamily="2" charset="2"/>
              <a:buChar char="Ø"/>
              <a:defRPr/>
            </a:pPr>
            <a:r>
              <a:rPr lang="en-US" sz="2000" dirty="0">
                <a:latin typeface="Arial" pitchFamily="34" charset="0"/>
                <a:cs typeface="Arial" pitchFamily="34" charset="0"/>
              </a:rPr>
              <a:t> Pending Orders in eBudde are </a:t>
            </a:r>
            <a:r>
              <a:rPr lang="en-US" sz="2000" u="sng" dirty="0">
                <a:latin typeface="Arial" pitchFamily="34" charset="0"/>
                <a:cs typeface="Arial" pitchFamily="34" charset="0"/>
              </a:rPr>
              <a:t>strongly</a:t>
            </a:r>
            <a:r>
              <a:rPr lang="en-US" sz="2000" dirty="0">
                <a:latin typeface="Arial" pitchFamily="34" charset="0"/>
                <a:cs typeface="Arial" pitchFamily="34" charset="0"/>
              </a:rPr>
              <a:t> </a:t>
            </a:r>
            <a:r>
              <a:rPr lang="en-US" sz="2000" dirty="0" smtClean="0">
                <a:latin typeface="Arial" pitchFamily="34" charset="0"/>
                <a:cs typeface="Arial" pitchFamily="34" charset="0"/>
              </a:rPr>
              <a:t>suggested/requested.</a:t>
            </a:r>
            <a:endParaRPr lang="en-US" sz="2000" dirty="0">
              <a:latin typeface="Arial" pitchFamily="34" charset="0"/>
              <a:cs typeface="Arial" pitchFamily="34" charset="0"/>
            </a:endParaRPr>
          </a:p>
          <a:p>
            <a:pPr indent="231775">
              <a:defRPr/>
            </a:pPr>
            <a:r>
              <a:rPr lang="en-US" sz="2000" dirty="0">
                <a:solidFill>
                  <a:srgbClr val="7030A0"/>
                </a:solidFill>
                <a:latin typeface="Arial" pitchFamily="34" charset="0"/>
                <a:cs typeface="Arial" pitchFamily="34" charset="0"/>
              </a:rPr>
              <a:t> </a:t>
            </a:r>
            <a:r>
              <a:rPr lang="en-US" i="1" dirty="0">
                <a:solidFill>
                  <a:srgbClr val="7030A0"/>
                </a:solidFill>
                <a:latin typeface="Arial" pitchFamily="34" charset="0"/>
                <a:cs typeface="Arial" pitchFamily="34" charset="0"/>
              </a:rPr>
              <a:t>48 hr in advance; pending order is </a:t>
            </a:r>
            <a:r>
              <a:rPr lang="en-US" i="1" u="sng" dirty="0">
                <a:solidFill>
                  <a:srgbClr val="7030A0"/>
                </a:solidFill>
                <a:latin typeface="Arial" pitchFamily="34" charset="0"/>
                <a:cs typeface="Arial" pitchFamily="34" charset="0"/>
              </a:rPr>
              <a:t>not</a:t>
            </a:r>
            <a:r>
              <a:rPr lang="en-US" i="1" dirty="0">
                <a:solidFill>
                  <a:srgbClr val="7030A0"/>
                </a:solidFill>
                <a:latin typeface="Arial" pitchFamily="34" charset="0"/>
                <a:cs typeface="Arial" pitchFamily="34" charset="0"/>
              </a:rPr>
              <a:t> a guarantee; deleted 2 days post</a:t>
            </a:r>
          </a:p>
          <a:p>
            <a:pPr marL="290513" indent="-290513">
              <a:buFont typeface="Wingdings" pitchFamily="2" charset="2"/>
              <a:buChar char="Ø"/>
              <a:defRPr/>
            </a:pPr>
            <a:endParaRPr lang="en-US" sz="800" dirty="0">
              <a:latin typeface="Arial" pitchFamily="34" charset="0"/>
              <a:cs typeface="Arial" pitchFamily="34" charset="0"/>
            </a:endParaRPr>
          </a:p>
          <a:p>
            <a:pPr marL="290513" indent="-290513">
              <a:buFont typeface="Wingdings" pitchFamily="2" charset="2"/>
              <a:buChar char="Ø"/>
              <a:defRPr/>
            </a:pPr>
            <a:r>
              <a:rPr lang="en-US" sz="2000" dirty="0">
                <a:latin typeface="Arial" pitchFamily="34" charset="0"/>
                <a:cs typeface="Arial" pitchFamily="34" charset="0"/>
              </a:rPr>
              <a:t>Names MUST be entered in eBudde to be authorized to pick-up </a:t>
            </a:r>
            <a:r>
              <a:rPr lang="en-US" sz="2000" dirty="0" smtClean="0">
                <a:latin typeface="Arial" pitchFamily="34" charset="0"/>
                <a:cs typeface="Arial" pitchFamily="34" charset="0"/>
              </a:rPr>
              <a:t>cookies.</a:t>
            </a:r>
            <a:endParaRPr lang="en-US" sz="2000" dirty="0">
              <a:latin typeface="Arial" pitchFamily="34" charset="0"/>
              <a:cs typeface="Arial" pitchFamily="34" charset="0"/>
            </a:endParaRPr>
          </a:p>
          <a:p>
            <a:pPr indent="231775">
              <a:buFont typeface="Wingdings" pitchFamily="2" charset="2"/>
              <a:buChar char="Ø"/>
              <a:defRPr/>
            </a:pPr>
            <a:endParaRPr lang="en-US" sz="800" dirty="0">
              <a:latin typeface="Arial" pitchFamily="34" charset="0"/>
              <a:cs typeface="Arial" pitchFamily="34" charset="0"/>
            </a:endParaRPr>
          </a:p>
          <a:p>
            <a:pPr indent="231775">
              <a:buFont typeface="Wingdings" pitchFamily="2" charset="2"/>
              <a:buChar char="Ø"/>
              <a:defRPr/>
            </a:pPr>
            <a:r>
              <a:rPr lang="en-US" sz="2000" dirty="0">
                <a:latin typeface="Arial" pitchFamily="34" charset="0"/>
                <a:cs typeface="Arial" pitchFamily="34" charset="0"/>
              </a:rPr>
              <a:t> </a:t>
            </a:r>
            <a:r>
              <a:rPr lang="en-US" sz="2000" i="1" dirty="0">
                <a:latin typeface="Arial" pitchFamily="34" charset="0"/>
                <a:cs typeface="Arial" pitchFamily="34" charset="0"/>
              </a:rPr>
              <a:t>Authorization to Pick-up Product </a:t>
            </a:r>
            <a:r>
              <a:rPr lang="en-US" sz="2000" dirty="0">
                <a:latin typeface="Arial" pitchFamily="34" charset="0"/>
                <a:cs typeface="Arial" pitchFamily="34" charset="0"/>
              </a:rPr>
              <a:t>Forms; for cupboards w/out </a:t>
            </a:r>
            <a:r>
              <a:rPr lang="en-US" sz="2000" dirty="0" smtClean="0">
                <a:latin typeface="Arial" pitchFamily="34" charset="0"/>
                <a:cs typeface="Arial" pitchFamily="34" charset="0"/>
              </a:rPr>
              <a:t>computers.</a:t>
            </a:r>
            <a:endParaRPr lang="en-US" sz="2000" dirty="0">
              <a:latin typeface="Arial" pitchFamily="34" charset="0"/>
              <a:cs typeface="Arial" pitchFamily="34" charset="0"/>
            </a:endParaRPr>
          </a:p>
          <a:p>
            <a:pPr indent="231775">
              <a:buFont typeface="Wingdings" pitchFamily="2" charset="2"/>
              <a:buChar char="Ø"/>
              <a:defRPr/>
            </a:pPr>
            <a:endParaRPr lang="en-US" sz="800" dirty="0">
              <a:latin typeface="Arial" pitchFamily="34" charset="0"/>
              <a:cs typeface="Arial" pitchFamily="34" charset="0"/>
            </a:endParaRPr>
          </a:p>
          <a:p>
            <a:pPr indent="231775">
              <a:buFont typeface="Wingdings" pitchFamily="2" charset="2"/>
              <a:buChar char="Ø"/>
              <a:defRPr/>
            </a:pPr>
            <a:r>
              <a:rPr lang="en-US" sz="2000" dirty="0">
                <a:latin typeface="Arial" pitchFamily="34" charset="0"/>
                <a:cs typeface="Arial" pitchFamily="34" charset="0"/>
              </a:rPr>
              <a:t> Authorized contacts should be prepared to show </a:t>
            </a:r>
            <a:r>
              <a:rPr lang="en-US" sz="2000" dirty="0" smtClean="0">
                <a:latin typeface="Arial" pitchFamily="34" charset="0"/>
                <a:cs typeface="Arial" pitchFamily="34" charset="0"/>
              </a:rPr>
              <a:t>ID.</a:t>
            </a:r>
            <a:endParaRPr lang="en-US" sz="2000" dirty="0">
              <a:latin typeface="Arial" pitchFamily="34" charset="0"/>
              <a:cs typeface="Arial" pitchFamily="34" charset="0"/>
            </a:endParaRPr>
          </a:p>
        </p:txBody>
      </p:sp>
      <p:sp>
        <p:nvSpPr>
          <p:cNvPr id="11" name="TextBox 10"/>
          <p:cNvSpPr txBox="1"/>
          <p:nvPr/>
        </p:nvSpPr>
        <p:spPr>
          <a:xfrm>
            <a:off x="304800" y="4648200"/>
            <a:ext cx="6480107" cy="1692771"/>
          </a:xfrm>
          <a:prstGeom prst="rect">
            <a:avLst/>
          </a:prstGeom>
          <a:noFill/>
        </p:spPr>
        <p:txBody>
          <a:bodyPr wrap="none">
            <a:spAutoFit/>
          </a:bodyPr>
          <a:lstStyle/>
          <a:p>
            <a:pPr indent="231775">
              <a:buFont typeface="Wingdings" pitchFamily="2" charset="2"/>
              <a:buChar char="Ø"/>
              <a:defRPr/>
            </a:pPr>
            <a:r>
              <a:rPr lang="en-US" sz="2000" dirty="0">
                <a:latin typeface="+mj-lt"/>
              </a:rPr>
              <a:t> </a:t>
            </a:r>
            <a:r>
              <a:rPr lang="en-US" sz="2000" dirty="0">
                <a:latin typeface="Arial" pitchFamily="34" charset="0"/>
                <a:cs typeface="Arial" pitchFamily="34" charset="0"/>
              </a:rPr>
              <a:t>Damages are exchanged for like product </a:t>
            </a:r>
            <a:r>
              <a:rPr lang="en-US" sz="2000" dirty="0" smtClean="0">
                <a:latin typeface="Arial" pitchFamily="34" charset="0"/>
                <a:cs typeface="Arial" pitchFamily="34" charset="0"/>
              </a:rPr>
              <a:t>only.</a:t>
            </a:r>
            <a:endParaRPr lang="en-US" sz="2000" dirty="0">
              <a:latin typeface="Arial" pitchFamily="34" charset="0"/>
              <a:cs typeface="Arial" pitchFamily="34" charset="0"/>
            </a:endParaRPr>
          </a:p>
          <a:p>
            <a:pPr indent="231775">
              <a:buFont typeface="Wingdings" pitchFamily="2" charset="2"/>
              <a:buChar char="Ø"/>
              <a:defRPr/>
            </a:pPr>
            <a:endParaRPr lang="en-US" sz="800" dirty="0">
              <a:latin typeface="Arial" pitchFamily="34" charset="0"/>
              <a:cs typeface="Arial" pitchFamily="34" charset="0"/>
            </a:endParaRPr>
          </a:p>
          <a:p>
            <a:pPr indent="231775">
              <a:buFont typeface="Wingdings" pitchFamily="2" charset="2"/>
              <a:buChar char="Ø"/>
              <a:defRPr/>
            </a:pPr>
            <a:r>
              <a:rPr lang="en-US" sz="2000" dirty="0">
                <a:latin typeface="Arial" pitchFamily="34" charset="0"/>
                <a:cs typeface="Arial" pitchFamily="34" charset="0"/>
              </a:rPr>
              <a:t> March 15 – 22 only!  </a:t>
            </a:r>
            <a:r>
              <a:rPr lang="en-US" sz="1600" dirty="0">
                <a:latin typeface="Arial" pitchFamily="34" charset="0"/>
                <a:cs typeface="Arial" pitchFamily="34" charset="0"/>
              </a:rPr>
              <a:t>Pick-ups after March 22 are </a:t>
            </a:r>
            <a:r>
              <a:rPr lang="en-US" sz="1600" dirty="0" smtClean="0">
                <a:latin typeface="Arial" pitchFamily="34" charset="0"/>
                <a:cs typeface="Arial" pitchFamily="34" charset="0"/>
              </a:rPr>
              <a:t>FINAL.</a:t>
            </a:r>
            <a:endParaRPr lang="en-US" sz="1600" dirty="0">
              <a:latin typeface="Arial" pitchFamily="34" charset="0"/>
              <a:cs typeface="Arial" pitchFamily="34" charset="0"/>
            </a:endParaRPr>
          </a:p>
          <a:p>
            <a:pPr indent="231775">
              <a:buFont typeface="Wingdings" pitchFamily="2" charset="2"/>
              <a:buChar char="Ø"/>
              <a:defRPr/>
            </a:pPr>
            <a:endParaRPr lang="en-US" sz="800" dirty="0">
              <a:latin typeface="Arial" pitchFamily="34" charset="0"/>
              <a:cs typeface="Arial" pitchFamily="34" charset="0"/>
            </a:endParaRPr>
          </a:p>
          <a:p>
            <a:pPr indent="231775">
              <a:buFont typeface="Wingdings" pitchFamily="2" charset="2"/>
              <a:buChar char="Ø"/>
              <a:defRPr/>
            </a:pPr>
            <a:r>
              <a:rPr lang="en-US" sz="2000" dirty="0">
                <a:latin typeface="Arial" pitchFamily="34" charset="0"/>
                <a:cs typeface="Arial" pitchFamily="34" charset="0"/>
              </a:rPr>
              <a:t> At designated cupboards only.  </a:t>
            </a:r>
            <a:r>
              <a:rPr lang="en-US" sz="2000" dirty="0">
                <a:solidFill>
                  <a:srgbClr val="FF0000"/>
                </a:solidFill>
                <a:latin typeface="Arial" pitchFamily="34" charset="0"/>
                <a:cs typeface="Arial" pitchFamily="34" charset="0"/>
              </a:rPr>
              <a:t>Check before you go!</a:t>
            </a:r>
          </a:p>
          <a:p>
            <a:pPr indent="231775">
              <a:buFont typeface="Wingdings" pitchFamily="2" charset="2"/>
              <a:buChar char="Ø"/>
              <a:defRPr/>
            </a:pPr>
            <a:endParaRPr lang="en-US" sz="800" dirty="0">
              <a:latin typeface="Arial" pitchFamily="34" charset="0"/>
              <a:cs typeface="Arial" pitchFamily="34" charset="0"/>
            </a:endParaRPr>
          </a:p>
          <a:p>
            <a:pPr indent="231775">
              <a:buFont typeface="Wingdings" pitchFamily="2" charset="2"/>
              <a:buChar char="Ø"/>
              <a:defRPr/>
            </a:pPr>
            <a:r>
              <a:rPr lang="en-US" sz="2000" dirty="0">
                <a:latin typeface="Arial" pitchFamily="34" charset="0"/>
                <a:cs typeface="Arial" pitchFamily="34" charset="0"/>
              </a:rPr>
              <a:t> Place exchange pending order to speed you </a:t>
            </a:r>
            <a:r>
              <a:rPr lang="en-US" sz="2000" dirty="0" smtClean="0">
                <a:latin typeface="Arial" pitchFamily="34" charset="0"/>
                <a:cs typeface="Arial" pitchFamily="34" charset="0"/>
              </a:rPr>
              <a:t>through.</a:t>
            </a:r>
            <a:endParaRPr lang="en-US" sz="2000" dirty="0">
              <a:latin typeface="Arial" pitchFamily="34" charset="0"/>
              <a:cs typeface="Arial" pitchFamily="34" charset="0"/>
            </a:endParaRPr>
          </a:p>
        </p:txBody>
      </p:sp>
      <p:sp>
        <p:nvSpPr>
          <p:cNvPr id="13" name="Rectangle 12"/>
          <p:cNvSpPr/>
          <p:nvPr/>
        </p:nvSpPr>
        <p:spPr>
          <a:xfrm>
            <a:off x="294503" y="914400"/>
            <a:ext cx="1572866" cy="523220"/>
          </a:xfrm>
          <a:prstGeom prst="rect">
            <a:avLst/>
          </a:prstGeom>
          <a:noFill/>
        </p:spPr>
        <p:txBody>
          <a:bodyPr wrap="none">
            <a:spAutoFit/>
          </a:bodyPr>
          <a:lstStyle/>
          <a:p>
            <a:pPr algn="ctr">
              <a:defRPr/>
            </a:pP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General</a:t>
            </a:r>
          </a:p>
        </p:txBody>
      </p:sp>
      <p:sp>
        <p:nvSpPr>
          <p:cNvPr id="14" name="Rectangle 13"/>
          <p:cNvSpPr/>
          <p:nvPr/>
        </p:nvSpPr>
        <p:spPr>
          <a:xfrm>
            <a:off x="139274" y="4191000"/>
            <a:ext cx="2960041" cy="523220"/>
          </a:xfrm>
          <a:prstGeom prst="rect">
            <a:avLst/>
          </a:prstGeom>
          <a:noFill/>
        </p:spPr>
        <p:txBody>
          <a:bodyPr wrap="none">
            <a:spAutoFit/>
          </a:bodyPr>
          <a:lstStyle/>
          <a:p>
            <a:pPr algn="ctr">
              <a:defRPr/>
            </a:pP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Exchange Policy</a:t>
            </a:r>
          </a:p>
        </p:txBody>
      </p:sp>
      <p:pic>
        <p:nvPicPr>
          <p:cNvPr id="61454" name="Picture 14" descr="Dulce_Character.jpg"/>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7010400" y="4267200"/>
            <a:ext cx="1270000" cy="1828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8" descr="Bar_PurpletoBlue.jpg"/>
          <p:cNvPicPr>
            <a:picLocks/>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pic>
        <p:nvPicPr>
          <p:cNvPr id="53251" name="Picture 3" descr="S:\2010 Cookie Program\LBB e-tools Disc 2\4 - Clip Art\Graphics\Illustrations\Color\PageBorder5.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229600" y="990600"/>
            <a:ext cx="877888" cy="5562600"/>
          </a:xfrm>
          <a:prstGeom prst="rect">
            <a:avLst/>
          </a:prstGeom>
          <a:noFill/>
          <a:ln w="9525">
            <a:noFill/>
            <a:miter lim="800000"/>
            <a:headEnd/>
            <a:tailEnd/>
          </a:ln>
        </p:spPr>
      </p:pic>
      <p:sp>
        <p:nvSpPr>
          <p:cNvPr id="2" name="TextBox 1"/>
          <p:cNvSpPr txBox="1"/>
          <p:nvPr/>
        </p:nvSpPr>
        <p:spPr>
          <a:xfrm>
            <a:off x="0" y="1143000"/>
            <a:ext cx="8763000" cy="4093428"/>
          </a:xfrm>
          <a:prstGeom prst="rect">
            <a:avLst/>
          </a:prstGeom>
          <a:noFill/>
        </p:spPr>
        <p:txBody>
          <a:bodyPr wrap="square">
            <a:spAutoFit/>
          </a:bodyPr>
          <a:lstStyle/>
          <a:p>
            <a:pPr>
              <a:buFont typeface="Wingdings" pitchFamily="2" charset="2"/>
              <a:buChar char="Ø"/>
              <a:defRPr/>
            </a:pPr>
            <a:r>
              <a:rPr lang="en-US" sz="2000" dirty="0">
                <a:latin typeface="+mn-lt"/>
              </a:rPr>
              <a:t> </a:t>
            </a:r>
            <a:r>
              <a:rPr lang="en-US" sz="2000" dirty="0">
                <a:latin typeface="Arial" pitchFamily="34" charset="0"/>
                <a:cs typeface="Arial" pitchFamily="34" charset="0"/>
              </a:rPr>
              <a:t>Troops </a:t>
            </a:r>
            <a:r>
              <a:rPr lang="en-US" sz="2800" dirty="0">
                <a:latin typeface="Arial" pitchFamily="34" charset="0"/>
                <a:cs typeface="Arial" pitchFamily="34" charset="0"/>
              </a:rPr>
              <a:t>choose</a:t>
            </a:r>
            <a:r>
              <a:rPr lang="en-US" sz="2000" dirty="0">
                <a:latin typeface="Arial" pitchFamily="34" charset="0"/>
                <a:cs typeface="Arial" pitchFamily="34" charset="0"/>
              </a:rPr>
              <a:t> and </a:t>
            </a:r>
            <a:r>
              <a:rPr lang="en-US" sz="2800" dirty="0">
                <a:latin typeface="Arial" pitchFamily="34" charset="0"/>
                <a:cs typeface="Arial" pitchFamily="34" charset="0"/>
              </a:rPr>
              <a:t>schedule</a:t>
            </a:r>
            <a:r>
              <a:rPr lang="en-US" sz="2000" dirty="0">
                <a:latin typeface="Arial" pitchFamily="34" charset="0"/>
                <a:cs typeface="Arial" pitchFamily="34" charset="0"/>
              </a:rPr>
              <a:t> their own booth sale shifts </a:t>
            </a:r>
            <a:r>
              <a:rPr lang="en-US" sz="2800" dirty="0">
                <a:latin typeface="Arial" pitchFamily="34" charset="0"/>
                <a:cs typeface="Arial" pitchFamily="34" charset="0"/>
              </a:rPr>
              <a:t>online</a:t>
            </a:r>
            <a:r>
              <a:rPr lang="en-US" sz="2000" dirty="0">
                <a:latin typeface="Arial" pitchFamily="34" charset="0"/>
                <a:cs typeface="Arial" pitchFamily="34" charset="0"/>
              </a:rPr>
              <a:t>.</a:t>
            </a:r>
          </a:p>
          <a:p>
            <a:pPr lvl="1" indent="-220663">
              <a:buFont typeface="Arial" pitchFamily="34" charset="0"/>
              <a:buChar char="•"/>
              <a:defRPr/>
            </a:pPr>
            <a:r>
              <a:rPr lang="en-US" i="1" dirty="0">
                <a:latin typeface="Arial" pitchFamily="34" charset="0"/>
                <a:cs typeface="Arial" pitchFamily="34" charset="0"/>
              </a:rPr>
              <a:t>Compare your calendar to available shifts and reserve!</a:t>
            </a:r>
          </a:p>
          <a:p>
            <a:pPr marL="457200" indent="-220663">
              <a:buFont typeface="Arial" pitchFamily="34" charset="0"/>
              <a:buChar char="•"/>
              <a:defRPr/>
            </a:pPr>
            <a:r>
              <a:rPr lang="en-US" i="1" dirty="0">
                <a:latin typeface="Arial" pitchFamily="34" charset="0"/>
                <a:cs typeface="Arial" pitchFamily="34" charset="0"/>
              </a:rPr>
              <a:t>Know what your boothing schedule is immediately.  </a:t>
            </a:r>
          </a:p>
          <a:p>
            <a:pPr>
              <a:defRPr/>
            </a:pPr>
            <a:endParaRPr lang="en-US" sz="800" dirty="0">
              <a:latin typeface="Arial" pitchFamily="34" charset="0"/>
              <a:cs typeface="Arial" pitchFamily="34" charset="0"/>
            </a:endParaRPr>
          </a:p>
          <a:p>
            <a:pPr marL="236538" indent="-236538">
              <a:buFont typeface="Wingdings" pitchFamily="2" charset="2"/>
              <a:buChar char="Ø"/>
              <a:defRPr/>
            </a:pPr>
            <a:r>
              <a:rPr lang="en-US" sz="2000" dirty="0">
                <a:latin typeface="Arial" pitchFamily="34" charset="0"/>
                <a:cs typeface="Arial" pitchFamily="34" charset="0"/>
              </a:rPr>
              <a:t>Cancellation is a click! - Just sign into eBudde, click to release the shift, and you are done. </a:t>
            </a:r>
          </a:p>
          <a:p>
            <a:pPr marL="457200" indent="-220663">
              <a:buFont typeface="Arial" pitchFamily="34" charset="0"/>
              <a:buChar char="•"/>
              <a:defRPr/>
            </a:pPr>
            <a:r>
              <a:rPr lang="en-US" i="1" dirty="0">
                <a:latin typeface="Arial" pitchFamily="34" charset="0"/>
                <a:cs typeface="Arial" pitchFamily="34" charset="0"/>
              </a:rPr>
              <a:t>The cancelled shift immediately shows up as available to other troops!</a:t>
            </a:r>
          </a:p>
          <a:p>
            <a:pPr>
              <a:defRPr/>
            </a:pPr>
            <a:r>
              <a:rPr lang="en-US" dirty="0">
                <a:latin typeface="Arial" pitchFamily="34" charset="0"/>
                <a:cs typeface="Arial" pitchFamily="34" charset="0"/>
              </a:rPr>
              <a:t>      </a:t>
            </a:r>
            <a:endParaRPr lang="en-US" dirty="0" smtClean="0">
              <a:latin typeface="Arial" pitchFamily="34" charset="0"/>
              <a:cs typeface="Arial" pitchFamily="34" charset="0"/>
            </a:endParaRPr>
          </a:p>
          <a:p>
            <a:pPr>
              <a:buFont typeface="Wingdings" pitchFamily="2" charset="2"/>
              <a:buChar char="Ø"/>
              <a:defRPr/>
            </a:pPr>
            <a:r>
              <a:rPr lang="en-US" dirty="0" smtClean="0">
                <a:latin typeface="Arial" pitchFamily="34" charset="0"/>
                <a:cs typeface="Arial" pitchFamily="34" charset="0"/>
              </a:rPr>
              <a:t> </a:t>
            </a:r>
            <a:r>
              <a:rPr lang="en-US" sz="2000" dirty="0" smtClean="0">
                <a:latin typeface="Arial" pitchFamily="34" charset="0"/>
                <a:cs typeface="Arial" pitchFamily="34" charset="0"/>
              </a:rPr>
              <a:t>Council-wide boothing opportunities for everyone! </a:t>
            </a:r>
            <a:endParaRPr lang="en-US" dirty="0" smtClean="0">
              <a:latin typeface="Arial" pitchFamily="34" charset="0"/>
              <a:cs typeface="Arial" pitchFamily="34" charset="0"/>
            </a:endParaRPr>
          </a:p>
          <a:p>
            <a:pPr marL="457200" indent="-220663">
              <a:buFont typeface="Arial" pitchFamily="34" charset="0"/>
              <a:buChar char="•"/>
              <a:defRPr/>
            </a:pPr>
            <a:r>
              <a:rPr lang="en-US" i="1" dirty="0" smtClean="0">
                <a:latin typeface="Arial" pitchFamily="34" charset="0"/>
                <a:cs typeface="Arial" pitchFamily="34" charset="0"/>
              </a:rPr>
              <a:t>Limited </a:t>
            </a:r>
            <a:r>
              <a:rPr lang="en-US" i="1" dirty="0">
                <a:latin typeface="Arial" pitchFamily="34" charset="0"/>
                <a:cs typeface="Arial" pitchFamily="34" charset="0"/>
              </a:rPr>
              <a:t>to their home service unit for first round of sign-ups.</a:t>
            </a:r>
          </a:p>
          <a:p>
            <a:pPr>
              <a:defRPr/>
            </a:pPr>
            <a:r>
              <a:rPr lang="en-US" dirty="0">
                <a:latin typeface="Arial" pitchFamily="34" charset="0"/>
                <a:cs typeface="Arial" pitchFamily="34" charset="0"/>
              </a:rPr>
              <a:t>   </a:t>
            </a:r>
          </a:p>
          <a:p>
            <a:pPr>
              <a:buFont typeface="Wingdings" pitchFamily="2" charset="2"/>
              <a:buChar char="Ø"/>
              <a:defRPr/>
            </a:pPr>
            <a:r>
              <a:rPr lang="en-US" dirty="0">
                <a:latin typeface="Arial" pitchFamily="34" charset="0"/>
                <a:cs typeface="Arial" pitchFamily="34" charset="0"/>
              </a:rPr>
              <a:t> </a:t>
            </a:r>
            <a:r>
              <a:rPr lang="en-US" sz="2000" b="1" dirty="0">
                <a:latin typeface="Arial" pitchFamily="34" charset="0"/>
                <a:cs typeface="Arial" pitchFamily="34" charset="0"/>
              </a:rPr>
              <a:t>Real-time data </a:t>
            </a:r>
            <a:r>
              <a:rPr lang="en-US" sz="2000" dirty="0">
                <a:latin typeface="Arial" pitchFamily="34" charset="0"/>
                <a:cs typeface="Arial" pitchFamily="34" charset="0"/>
              </a:rPr>
              <a:t>into the LBB Cookie Locator and mobile </a:t>
            </a:r>
            <a:r>
              <a:rPr lang="en-US" sz="2000" dirty="0" smtClean="0">
                <a:latin typeface="Arial" pitchFamily="34" charset="0"/>
                <a:cs typeface="Arial" pitchFamily="34" charset="0"/>
              </a:rPr>
              <a:t>app.</a:t>
            </a:r>
            <a:endParaRPr lang="en-US" dirty="0">
              <a:latin typeface="Arial" pitchFamily="34" charset="0"/>
              <a:cs typeface="Arial" pitchFamily="34" charset="0"/>
            </a:endParaRPr>
          </a:p>
          <a:p>
            <a:pPr marL="457200" indent="-220663">
              <a:buFont typeface="Arial" pitchFamily="34" charset="0"/>
              <a:buChar char="•"/>
              <a:defRPr/>
            </a:pPr>
            <a:r>
              <a:rPr lang="en-US" i="1" dirty="0">
                <a:latin typeface="Arial" pitchFamily="34" charset="0"/>
                <a:cs typeface="Arial" pitchFamily="34" charset="0"/>
              </a:rPr>
              <a:t>Allows customers looking for cookies to find your booth from the listing.</a:t>
            </a:r>
          </a:p>
          <a:p>
            <a:pPr>
              <a:defRPr/>
            </a:pPr>
            <a:endParaRPr lang="en-US" dirty="0">
              <a:latin typeface="+mn-lt"/>
            </a:endParaRPr>
          </a:p>
        </p:txBody>
      </p:sp>
      <p:sp>
        <p:nvSpPr>
          <p:cNvPr id="20485" name="TextBox 3"/>
          <p:cNvSpPr txBox="1">
            <a:spLocks noChangeArrowheads="1"/>
          </p:cNvSpPr>
          <p:nvPr/>
        </p:nvSpPr>
        <p:spPr bwMode="auto">
          <a:xfrm>
            <a:off x="76200" y="101600"/>
            <a:ext cx="8153400" cy="584200"/>
          </a:xfrm>
          <a:prstGeom prst="rect">
            <a:avLst/>
          </a:prstGeom>
          <a:noFill/>
          <a:ln w="9525">
            <a:noFill/>
            <a:miter lim="800000"/>
            <a:headEnd/>
            <a:tailEnd/>
          </a:ln>
        </p:spPr>
        <p:txBody>
          <a:bodyPr wrap="square">
            <a:spAutoFit/>
          </a:bodyPr>
          <a:lstStyle/>
          <a:p>
            <a:pPr>
              <a:defRPr/>
            </a:pPr>
            <a:r>
              <a:rPr lang="en-US" sz="3200" b="1" i="1" dirty="0">
                <a:solidFill>
                  <a:srgbClr val="003300"/>
                </a:solidFill>
                <a:latin typeface="+mj-lt"/>
              </a:rPr>
              <a:t>Booth </a:t>
            </a:r>
            <a:r>
              <a:rPr lang="en-US" sz="3200" b="1" i="1" dirty="0" smtClean="0">
                <a:solidFill>
                  <a:srgbClr val="003300"/>
                </a:solidFill>
                <a:latin typeface="+mj-lt"/>
              </a:rPr>
              <a:t>Scheduler </a:t>
            </a:r>
            <a:r>
              <a:rPr lang="en-US" sz="2400" b="1" i="1" dirty="0" smtClean="0">
                <a:solidFill>
                  <a:srgbClr val="003300"/>
                </a:solidFill>
                <a:latin typeface="+mj-lt"/>
              </a:rPr>
              <a:t>(Page 26, Troop Guide)</a:t>
            </a:r>
            <a:endParaRPr lang="en-US" sz="2400" b="1" i="1" dirty="0">
              <a:solidFill>
                <a:srgbClr val="003300"/>
              </a:solidFill>
              <a:latin typeface="+mj-lt"/>
            </a:endParaRPr>
          </a:p>
        </p:txBody>
      </p:sp>
      <p:pic>
        <p:nvPicPr>
          <p:cNvPr id="24581" name="Picture 8" descr="S:\2010 Cookie Program\LBB e-tools Disc 2\4 - Clip Art\Graphics\Illustrations\Color\Booth.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15938" y="5410200"/>
            <a:ext cx="1084262" cy="1339850"/>
          </a:xfrm>
          <a:prstGeom prst="rect">
            <a:avLst/>
          </a:prstGeom>
          <a:noFill/>
          <a:ln w="9525">
            <a:noFill/>
            <a:miter lim="800000"/>
            <a:headEnd/>
            <a:tailEnd/>
          </a:ln>
        </p:spPr>
      </p:pic>
      <p:pic>
        <p:nvPicPr>
          <p:cNvPr id="24582" name="Picture 8" descr="S:\2010 Cookie Program\LBB e-tools Disc 2\4 - Clip Art\Graphics\Illustrations\Color\Booth.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887538" y="5410200"/>
            <a:ext cx="1084262" cy="1339850"/>
          </a:xfrm>
          <a:prstGeom prst="rect">
            <a:avLst/>
          </a:prstGeom>
          <a:noFill/>
          <a:ln w="9525">
            <a:noFill/>
            <a:miter lim="800000"/>
            <a:headEnd/>
            <a:tailEnd/>
          </a:ln>
        </p:spPr>
      </p:pic>
      <p:pic>
        <p:nvPicPr>
          <p:cNvPr id="24583" name="Picture 8" descr="S:\2010 Cookie Program\LBB e-tools Disc 2\4 - Clip Art\Graphics\Illustrations\Color\Booth.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373938" y="5410200"/>
            <a:ext cx="1084262" cy="1339850"/>
          </a:xfrm>
          <a:prstGeom prst="rect">
            <a:avLst/>
          </a:prstGeom>
          <a:noFill/>
          <a:ln w="9525">
            <a:noFill/>
            <a:miter lim="800000"/>
            <a:headEnd/>
            <a:tailEnd/>
          </a:ln>
        </p:spPr>
      </p:pic>
      <p:pic>
        <p:nvPicPr>
          <p:cNvPr id="24584" name="Picture 8" descr="S:\2010 Cookie Program\LBB e-tools Disc 2\4 - Clip Art\Graphics\Illustrations\Color\Booth.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259138" y="5410200"/>
            <a:ext cx="1084262" cy="1339850"/>
          </a:xfrm>
          <a:prstGeom prst="rect">
            <a:avLst/>
          </a:prstGeom>
          <a:noFill/>
          <a:ln w="9525">
            <a:noFill/>
            <a:miter lim="800000"/>
            <a:headEnd/>
            <a:tailEnd/>
          </a:ln>
        </p:spPr>
      </p:pic>
      <p:pic>
        <p:nvPicPr>
          <p:cNvPr id="24585" name="Picture 8" descr="S:\2010 Cookie Program\LBB e-tools Disc 2\4 - Clip Art\Graphics\Illustrations\Color\Booth.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630738" y="5410200"/>
            <a:ext cx="1084262" cy="1339850"/>
          </a:xfrm>
          <a:prstGeom prst="rect">
            <a:avLst/>
          </a:prstGeom>
          <a:noFill/>
          <a:ln w="9525">
            <a:noFill/>
            <a:miter lim="800000"/>
            <a:headEnd/>
            <a:tailEnd/>
          </a:ln>
        </p:spPr>
      </p:pic>
      <p:pic>
        <p:nvPicPr>
          <p:cNvPr id="24586" name="Picture 8" descr="S:\2010 Cookie Program\LBB e-tools Disc 2\4 - Clip Art\Graphics\Illustrations\Color\Booth.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002338" y="5410200"/>
            <a:ext cx="1084262" cy="1339850"/>
          </a:xfrm>
          <a:prstGeom prst="rect">
            <a:avLst/>
          </a:prstGeom>
          <a:noFill/>
          <a:ln w="9525">
            <a:noFill/>
            <a:miter lim="800000"/>
            <a:headEnd/>
            <a:tailEnd/>
          </a:ln>
        </p:spPr>
      </p:pic>
      <p:sp>
        <p:nvSpPr>
          <p:cNvPr id="24587" name="TextBox 13"/>
          <p:cNvSpPr txBox="1">
            <a:spLocks noChangeArrowheads="1"/>
          </p:cNvSpPr>
          <p:nvPr/>
        </p:nvSpPr>
        <p:spPr bwMode="auto">
          <a:xfrm>
            <a:off x="762000" y="6276975"/>
            <a:ext cx="533400" cy="276225"/>
          </a:xfrm>
          <a:prstGeom prst="rect">
            <a:avLst/>
          </a:prstGeom>
          <a:noFill/>
          <a:ln w="9525">
            <a:noFill/>
            <a:miter lim="800000"/>
            <a:headEnd/>
            <a:tailEnd/>
          </a:ln>
        </p:spPr>
        <p:txBody>
          <a:bodyPr>
            <a:spAutoFit/>
          </a:bodyPr>
          <a:lstStyle/>
          <a:p>
            <a:pPr algn="ctr"/>
            <a:r>
              <a:rPr lang="en-US" sz="1200" dirty="0"/>
              <a:t>Katie</a:t>
            </a:r>
          </a:p>
        </p:txBody>
      </p:sp>
      <p:sp>
        <p:nvSpPr>
          <p:cNvPr id="24588" name="TextBox 14"/>
          <p:cNvSpPr txBox="1">
            <a:spLocks noChangeArrowheads="1"/>
          </p:cNvSpPr>
          <p:nvPr/>
        </p:nvSpPr>
        <p:spPr bwMode="auto">
          <a:xfrm>
            <a:off x="2133600" y="6324600"/>
            <a:ext cx="685800" cy="276225"/>
          </a:xfrm>
          <a:prstGeom prst="rect">
            <a:avLst/>
          </a:prstGeom>
          <a:noFill/>
          <a:ln w="9525">
            <a:noFill/>
            <a:miter lim="800000"/>
            <a:headEnd/>
            <a:tailEnd/>
          </a:ln>
        </p:spPr>
        <p:txBody>
          <a:bodyPr>
            <a:spAutoFit/>
          </a:bodyPr>
          <a:lstStyle/>
          <a:p>
            <a:pPr algn="ctr"/>
            <a:r>
              <a:rPr lang="en-US" sz="1200" dirty="0"/>
              <a:t>Cheri</a:t>
            </a:r>
          </a:p>
        </p:txBody>
      </p:sp>
      <p:sp>
        <p:nvSpPr>
          <p:cNvPr id="24589" name="TextBox 15"/>
          <p:cNvSpPr txBox="1">
            <a:spLocks noChangeArrowheads="1"/>
          </p:cNvSpPr>
          <p:nvPr/>
        </p:nvSpPr>
        <p:spPr bwMode="auto">
          <a:xfrm>
            <a:off x="3276600" y="6324600"/>
            <a:ext cx="1066800" cy="276225"/>
          </a:xfrm>
          <a:prstGeom prst="rect">
            <a:avLst/>
          </a:prstGeom>
          <a:noFill/>
          <a:ln w="9525">
            <a:noFill/>
            <a:miter lim="800000"/>
            <a:headEnd/>
            <a:tailEnd/>
          </a:ln>
        </p:spPr>
        <p:txBody>
          <a:bodyPr>
            <a:spAutoFit/>
          </a:bodyPr>
          <a:lstStyle/>
          <a:p>
            <a:pPr algn="ctr"/>
            <a:r>
              <a:rPr lang="en-US" sz="1200" dirty="0"/>
              <a:t>Jacqueline</a:t>
            </a:r>
          </a:p>
        </p:txBody>
      </p:sp>
      <p:sp>
        <p:nvSpPr>
          <p:cNvPr id="24590" name="TextBox 16"/>
          <p:cNvSpPr txBox="1">
            <a:spLocks noChangeArrowheads="1"/>
          </p:cNvSpPr>
          <p:nvPr/>
        </p:nvSpPr>
        <p:spPr bwMode="auto">
          <a:xfrm>
            <a:off x="4800600" y="6324600"/>
            <a:ext cx="685800" cy="276225"/>
          </a:xfrm>
          <a:prstGeom prst="rect">
            <a:avLst/>
          </a:prstGeom>
          <a:noFill/>
          <a:ln w="9525">
            <a:noFill/>
            <a:miter lim="800000"/>
            <a:headEnd/>
            <a:tailEnd/>
          </a:ln>
        </p:spPr>
        <p:txBody>
          <a:bodyPr>
            <a:spAutoFit/>
          </a:bodyPr>
          <a:lstStyle/>
          <a:p>
            <a:pPr algn="ctr"/>
            <a:r>
              <a:rPr lang="en-US" sz="1200" dirty="0"/>
              <a:t>Erlinda</a:t>
            </a:r>
          </a:p>
        </p:txBody>
      </p:sp>
      <p:sp>
        <p:nvSpPr>
          <p:cNvPr id="24591" name="TextBox 17"/>
          <p:cNvSpPr txBox="1">
            <a:spLocks noChangeArrowheads="1"/>
          </p:cNvSpPr>
          <p:nvPr/>
        </p:nvSpPr>
        <p:spPr bwMode="auto">
          <a:xfrm>
            <a:off x="6172200" y="6324600"/>
            <a:ext cx="685800" cy="276225"/>
          </a:xfrm>
          <a:prstGeom prst="rect">
            <a:avLst/>
          </a:prstGeom>
          <a:noFill/>
          <a:ln w="9525">
            <a:noFill/>
            <a:miter lim="800000"/>
            <a:headEnd/>
            <a:tailEnd/>
          </a:ln>
        </p:spPr>
        <p:txBody>
          <a:bodyPr>
            <a:spAutoFit/>
          </a:bodyPr>
          <a:lstStyle/>
          <a:p>
            <a:pPr algn="ctr"/>
            <a:r>
              <a:rPr lang="en-US" sz="1200" dirty="0"/>
              <a:t>Steph</a:t>
            </a:r>
          </a:p>
        </p:txBody>
      </p:sp>
      <p:sp>
        <p:nvSpPr>
          <p:cNvPr id="24592" name="TextBox 18"/>
          <p:cNvSpPr txBox="1">
            <a:spLocks noChangeArrowheads="1"/>
          </p:cNvSpPr>
          <p:nvPr/>
        </p:nvSpPr>
        <p:spPr bwMode="auto">
          <a:xfrm>
            <a:off x="7543800" y="6324600"/>
            <a:ext cx="685800" cy="276225"/>
          </a:xfrm>
          <a:prstGeom prst="rect">
            <a:avLst/>
          </a:prstGeom>
          <a:noFill/>
          <a:ln w="9525">
            <a:noFill/>
            <a:miter lim="800000"/>
            <a:headEnd/>
            <a:tailEnd/>
          </a:ln>
        </p:spPr>
        <p:txBody>
          <a:bodyPr>
            <a:spAutoFit/>
          </a:bodyPr>
          <a:lstStyle/>
          <a:p>
            <a:pPr algn="ctr"/>
            <a:r>
              <a:rPr lang="en-US" sz="1200" dirty="0"/>
              <a:t>Tamar</a:t>
            </a:r>
          </a:p>
        </p:txBody>
      </p:sp>
      <p:pic>
        <p:nvPicPr>
          <p:cNvPr id="53266" name="Picture 12" descr="GiraffeHead.jpg"/>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581"/>
                                        </p:tgtEl>
                                        <p:attrNameLst>
                                          <p:attrName>style.visibility</p:attrName>
                                        </p:attrNameLst>
                                      </p:cBhvr>
                                      <p:to>
                                        <p:strVal val="visible"/>
                                      </p:to>
                                    </p:set>
                                    <p:anim calcmode="lin" valueType="num">
                                      <p:cBhvr additive="base">
                                        <p:cTn id="7" dur="2000" fill="hold"/>
                                        <p:tgtEl>
                                          <p:spTgt spid="24581"/>
                                        </p:tgtEl>
                                        <p:attrNameLst>
                                          <p:attrName>ppt_x</p:attrName>
                                        </p:attrNameLst>
                                      </p:cBhvr>
                                      <p:tavLst>
                                        <p:tav tm="0">
                                          <p:val>
                                            <p:strVal val="1+#ppt_w/2"/>
                                          </p:val>
                                        </p:tav>
                                        <p:tav tm="100000">
                                          <p:val>
                                            <p:strVal val="#ppt_x"/>
                                          </p:val>
                                        </p:tav>
                                      </p:tavLst>
                                    </p:anim>
                                    <p:anim calcmode="lin" valueType="num">
                                      <p:cBhvr additive="base">
                                        <p:cTn id="8" dur="2000" fill="hold"/>
                                        <p:tgtEl>
                                          <p:spTgt spid="24581"/>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24587"/>
                                        </p:tgtEl>
                                        <p:attrNameLst>
                                          <p:attrName>style.visibility</p:attrName>
                                        </p:attrNameLst>
                                      </p:cBhvr>
                                      <p:to>
                                        <p:strVal val="visible"/>
                                      </p:to>
                                    </p:set>
                                    <p:animEffect transition="in" filter="fade">
                                      <p:cBhvr>
                                        <p:cTn id="12" dur="2000"/>
                                        <p:tgtEl>
                                          <p:spTgt spid="24587"/>
                                        </p:tgtEl>
                                      </p:cBhvr>
                                    </p:animEffect>
                                  </p:childTnLst>
                                </p:cTn>
                              </p:par>
                            </p:childTnLst>
                          </p:cTn>
                        </p:par>
                        <p:par>
                          <p:cTn id="13" fill="hold">
                            <p:stCondLst>
                              <p:cond delay="4000"/>
                            </p:stCondLst>
                            <p:childTnLst>
                              <p:par>
                                <p:cTn id="14" presetID="2" presetClass="entr" presetSubtype="2" fill="hold" nodeType="afterEffect">
                                  <p:stCondLst>
                                    <p:cond delay="0"/>
                                  </p:stCondLst>
                                  <p:childTnLst>
                                    <p:set>
                                      <p:cBhvr>
                                        <p:cTn id="15" dur="1" fill="hold">
                                          <p:stCondLst>
                                            <p:cond delay="0"/>
                                          </p:stCondLst>
                                        </p:cTn>
                                        <p:tgtEl>
                                          <p:spTgt spid="24582"/>
                                        </p:tgtEl>
                                        <p:attrNameLst>
                                          <p:attrName>style.visibility</p:attrName>
                                        </p:attrNameLst>
                                      </p:cBhvr>
                                      <p:to>
                                        <p:strVal val="visible"/>
                                      </p:to>
                                    </p:set>
                                    <p:anim calcmode="lin" valueType="num">
                                      <p:cBhvr additive="base">
                                        <p:cTn id="16" dur="1000" fill="hold"/>
                                        <p:tgtEl>
                                          <p:spTgt spid="24582"/>
                                        </p:tgtEl>
                                        <p:attrNameLst>
                                          <p:attrName>ppt_x</p:attrName>
                                        </p:attrNameLst>
                                      </p:cBhvr>
                                      <p:tavLst>
                                        <p:tav tm="0">
                                          <p:val>
                                            <p:strVal val="1+#ppt_w/2"/>
                                          </p:val>
                                        </p:tav>
                                        <p:tav tm="100000">
                                          <p:val>
                                            <p:strVal val="#ppt_x"/>
                                          </p:val>
                                        </p:tav>
                                      </p:tavLst>
                                    </p:anim>
                                    <p:anim calcmode="lin" valueType="num">
                                      <p:cBhvr additive="base">
                                        <p:cTn id="17" dur="1000" fill="hold"/>
                                        <p:tgtEl>
                                          <p:spTgt spid="24582"/>
                                        </p:tgtEl>
                                        <p:attrNameLst>
                                          <p:attrName>ppt_y</p:attrName>
                                        </p:attrNameLst>
                                      </p:cBhvr>
                                      <p:tavLst>
                                        <p:tav tm="0">
                                          <p:val>
                                            <p:strVal val="#ppt_y"/>
                                          </p:val>
                                        </p:tav>
                                        <p:tav tm="100000">
                                          <p:val>
                                            <p:strVal val="#ppt_y"/>
                                          </p:val>
                                        </p:tav>
                                      </p:tavLst>
                                    </p:anim>
                                  </p:childTnLst>
                                </p:cTn>
                              </p:par>
                            </p:childTnLst>
                          </p:cTn>
                        </p:par>
                        <p:par>
                          <p:cTn id="18" fill="hold">
                            <p:stCondLst>
                              <p:cond delay="5000"/>
                            </p:stCondLst>
                            <p:childTnLst>
                              <p:par>
                                <p:cTn id="19" presetID="10" presetClass="entr" presetSubtype="0" fill="hold" grpId="0" nodeType="afterEffect">
                                  <p:stCondLst>
                                    <p:cond delay="0"/>
                                  </p:stCondLst>
                                  <p:childTnLst>
                                    <p:set>
                                      <p:cBhvr>
                                        <p:cTn id="20" dur="1" fill="hold">
                                          <p:stCondLst>
                                            <p:cond delay="0"/>
                                          </p:stCondLst>
                                        </p:cTn>
                                        <p:tgtEl>
                                          <p:spTgt spid="24588"/>
                                        </p:tgtEl>
                                        <p:attrNameLst>
                                          <p:attrName>style.visibility</p:attrName>
                                        </p:attrNameLst>
                                      </p:cBhvr>
                                      <p:to>
                                        <p:strVal val="visible"/>
                                      </p:to>
                                    </p:set>
                                    <p:animEffect transition="in" filter="fade">
                                      <p:cBhvr>
                                        <p:cTn id="21" dur="2000"/>
                                        <p:tgtEl>
                                          <p:spTgt spid="24588"/>
                                        </p:tgtEl>
                                      </p:cBhvr>
                                    </p:animEffect>
                                  </p:childTnLst>
                                </p:cTn>
                              </p:par>
                            </p:childTnLst>
                          </p:cTn>
                        </p:par>
                        <p:par>
                          <p:cTn id="22" fill="hold">
                            <p:stCondLst>
                              <p:cond delay="7000"/>
                            </p:stCondLst>
                            <p:childTnLst>
                              <p:par>
                                <p:cTn id="23" presetID="2" presetClass="entr" presetSubtype="2" fill="hold" nodeType="afterEffect">
                                  <p:stCondLst>
                                    <p:cond delay="0"/>
                                  </p:stCondLst>
                                  <p:childTnLst>
                                    <p:set>
                                      <p:cBhvr>
                                        <p:cTn id="24" dur="1" fill="hold">
                                          <p:stCondLst>
                                            <p:cond delay="0"/>
                                          </p:stCondLst>
                                        </p:cTn>
                                        <p:tgtEl>
                                          <p:spTgt spid="24584"/>
                                        </p:tgtEl>
                                        <p:attrNameLst>
                                          <p:attrName>style.visibility</p:attrName>
                                        </p:attrNameLst>
                                      </p:cBhvr>
                                      <p:to>
                                        <p:strVal val="visible"/>
                                      </p:to>
                                    </p:set>
                                    <p:anim calcmode="lin" valueType="num">
                                      <p:cBhvr additive="base">
                                        <p:cTn id="25" dur="2000" fill="hold"/>
                                        <p:tgtEl>
                                          <p:spTgt spid="24584"/>
                                        </p:tgtEl>
                                        <p:attrNameLst>
                                          <p:attrName>ppt_x</p:attrName>
                                        </p:attrNameLst>
                                      </p:cBhvr>
                                      <p:tavLst>
                                        <p:tav tm="0">
                                          <p:val>
                                            <p:strVal val="1+#ppt_w/2"/>
                                          </p:val>
                                        </p:tav>
                                        <p:tav tm="100000">
                                          <p:val>
                                            <p:strVal val="#ppt_x"/>
                                          </p:val>
                                        </p:tav>
                                      </p:tavLst>
                                    </p:anim>
                                    <p:anim calcmode="lin" valueType="num">
                                      <p:cBhvr additive="base">
                                        <p:cTn id="26" dur="2000" fill="hold"/>
                                        <p:tgtEl>
                                          <p:spTgt spid="24584"/>
                                        </p:tgtEl>
                                        <p:attrNameLst>
                                          <p:attrName>ppt_y</p:attrName>
                                        </p:attrNameLst>
                                      </p:cBhvr>
                                      <p:tavLst>
                                        <p:tav tm="0">
                                          <p:val>
                                            <p:strVal val="#ppt_y"/>
                                          </p:val>
                                        </p:tav>
                                        <p:tav tm="100000">
                                          <p:val>
                                            <p:strVal val="#ppt_y"/>
                                          </p:val>
                                        </p:tav>
                                      </p:tavLst>
                                    </p:anim>
                                  </p:childTnLst>
                                </p:cTn>
                              </p:par>
                            </p:childTnLst>
                          </p:cTn>
                        </p:par>
                        <p:par>
                          <p:cTn id="27" fill="hold">
                            <p:stCondLst>
                              <p:cond delay="9000"/>
                            </p:stCondLst>
                            <p:childTnLst>
                              <p:par>
                                <p:cTn id="28" presetID="10" presetClass="entr" presetSubtype="0" fill="hold" grpId="0" nodeType="afterEffect">
                                  <p:stCondLst>
                                    <p:cond delay="0"/>
                                  </p:stCondLst>
                                  <p:childTnLst>
                                    <p:set>
                                      <p:cBhvr>
                                        <p:cTn id="29" dur="1" fill="hold">
                                          <p:stCondLst>
                                            <p:cond delay="0"/>
                                          </p:stCondLst>
                                        </p:cTn>
                                        <p:tgtEl>
                                          <p:spTgt spid="24589"/>
                                        </p:tgtEl>
                                        <p:attrNameLst>
                                          <p:attrName>style.visibility</p:attrName>
                                        </p:attrNameLst>
                                      </p:cBhvr>
                                      <p:to>
                                        <p:strVal val="visible"/>
                                      </p:to>
                                    </p:set>
                                    <p:animEffect transition="in" filter="fade">
                                      <p:cBhvr>
                                        <p:cTn id="30" dur="2000"/>
                                        <p:tgtEl>
                                          <p:spTgt spid="24589"/>
                                        </p:tgtEl>
                                      </p:cBhvr>
                                    </p:animEffect>
                                  </p:childTnLst>
                                </p:cTn>
                              </p:par>
                            </p:childTnLst>
                          </p:cTn>
                        </p:par>
                        <p:par>
                          <p:cTn id="31" fill="hold">
                            <p:stCondLst>
                              <p:cond delay="11000"/>
                            </p:stCondLst>
                            <p:childTnLst>
                              <p:par>
                                <p:cTn id="32" presetID="2" presetClass="entr" presetSubtype="2" fill="hold" nodeType="afterEffect">
                                  <p:stCondLst>
                                    <p:cond delay="0"/>
                                  </p:stCondLst>
                                  <p:childTnLst>
                                    <p:set>
                                      <p:cBhvr>
                                        <p:cTn id="33" dur="1" fill="hold">
                                          <p:stCondLst>
                                            <p:cond delay="0"/>
                                          </p:stCondLst>
                                        </p:cTn>
                                        <p:tgtEl>
                                          <p:spTgt spid="24585"/>
                                        </p:tgtEl>
                                        <p:attrNameLst>
                                          <p:attrName>style.visibility</p:attrName>
                                        </p:attrNameLst>
                                      </p:cBhvr>
                                      <p:to>
                                        <p:strVal val="visible"/>
                                      </p:to>
                                    </p:set>
                                    <p:anim calcmode="lin" valueType="num">
                                      <p:cBhvr additive="base">
                                        <p:cTn id="34" dur="2000" fill="hold"/>
                                        <p:tgtEl>
                                          <p:spTgt spid="24585"/>
                                        </p:tgtEl>
                                        <p:attrNameLst>
                                          <p:attrName>ppt_x</p:attrName>
                                        </p:attrNameLst>
                                      </p:cBhvr>
                                      <p:tavLst>
                                        <p:tav tm="0">
                                          <p:val>
                                            <p:strVal val="1+#ppt_w/2"/>
                                          </p:val>
                                        </p:tav>
                                        <p:tav tm="100000">
                                          <p:val>
                                            <p:strVal val="#ppt_x"/>
                                          </p:val>
                                        </p:tav>
                                      </p:tavLst>
                                    </p:anim>
                                    <p:anim calcmode="lin" valueType="num">
                                      <p:cBhvr additive="base">
                                        <p:cTn id="35" dur="2000" fill="hold"/>
                                        <p:tgtEl>
                                          <p:spTgt spid="24585"/>
                                        </p:tgtEl>
                                        <p:attrNameLst>
                                          <p:attrName>ppt_y</p:attrName>
                                        </p:attrNameLst>
                                      </p:cBhvr>
                                      <p:tavLst>
                                        <p:tav tm="0">
                                          <p:val>
                                            <p:strVal val="#ppt_y"/>
                                          </p:val>
                                        </p:tav>
                                        <p:tav tm="100000">
                                          <p:val>
                                            <p:strVal val="#ppt_y"/>
                                          </p:val>
                                        </p:tav>
                                      </p:tavLst>
                                    </p:anim>
                                  </p:childTnLst>
                                </p:cTn>
                              </p:par>
                            </p:childTnLst>
                          </p:cTn>
                        </p:par>
                        <p:par>
                          <p:cTn id="36" fill="hold">
                            <p:stCondLst>
                              <p:cond delay="13000"/>
                            </p:stCondLst>
                            <p:childTnLst>
                              <p:par>
                                <p:cTn id="37" presetID="10" presetClass="entr" presetSubtype="0" fill="hold" grpId="0" nodeType="afterEffect">
                                  <p:stCondLst>
                                    <p:cond delay="0"/>
                                  </p:stCondLst>
                                  <p:childTnLst>
                                    <p:set>
                                      <p:cBhvr>
                                        <p:cTn id="38" dur="1" fill="hold">
                                          <p:stCondLst>
                                            <p:cond delay="0"/>
                                          </p:stCondLst>
                                        </p:cTn>
                                        <p:tgtEl>
                                          <p:spTgt spid="24590"/>
                                        </p:tgtEl>
                                        <p:attrNameLst>
                                          <p:attrName>style.visibility</p:attrName>
                                        </p:attrNameLst>
                                      </p:cBhvr>
                                      <p:to>
                                        <p:strVal val="visible"/>
                                      </p:to>
                                    </p:set>
                                    <p:animEffect transition="in" filter="fade">
                                      <p:cBhvr>
                                        <p:cTn id="39" dur="2000"/>
                                        <p:tgtEl>
                                          <p:spTgt spid="24590"/>
                                        </p:tgtEl>
                                      </p:cBhvr>
                                    </p:animEffect>
                                  </p:childTnLst>
                                </p:cTn>
                              </p:par>
                            </p:childTnLst>
                          </p:cTn>
                        </p:par>
                        <p:par>
                          <p:cTn id="40" fill="hold">
                            <p:stCondLst>
                              <p:cond delay="15000"/>
                            </p:stCondLst>
                            <p:childTnLst>
                              <p:par>
                                <p:cTn id="41" presetID="2" presetClass="entr" presetSubtype="2" fill="hold" nodeType="afterEffect">
                                  <p:stCondLst>
                                    <p:cond delay="0"/>
                                  </p:stCondLst>
                                  <p:childTnLst>
                                    <p:set>
                                      <p:cBhvr>
                                        <p:cTn id="42" dur="1" fill="hold">
                                          <p:stCondLst>
                                            <p:cond delay="0"/>
                                          </p:stCondLst>
                                        </p:cTn>
                                        <p:tgtEl>
                                          <p:spTgt spid="24586"/>
                                        </p:tgtEl>
                                        <p:attrNameLst>
                                          <p:attrName>style.visibility</p:attrName>
                                        </p:attrNameLst>
                                      </p:cBhvr>
                                      <p:to>
                                        <p:strVal val="visible"/>
                                      </p:to>
                                    </p:set>
                                    <p:anim calcmode="lin" valueType="num">
                                      <p:cBhvr additive="base">
                                        <p:cTn id="43" dur="2000" fill="hold"/>
                                        <p:tgtEl>
                                          <p:spTgt spid="24586"/>
                                        </p:tgtEl>
                                        <p:attrNameLst>
                                          <p:attrName>ppt_x</p:attrName>
                                        </p:attrNameLst>
                                      </p:cBhvr>
                                      <p:tavLst>
                                        <p:tav tm="0">
                                          <p:val>
                                            <p:strVal val="1+#ppt_w/2"/>
                                          </p:val>
                                        </p:tav>
                                        <p:tav tm="100000">
                                          <p:val>
                                            <p:strVal val="#ppt_x"/>
                                          </p:val>
                                        </p:tav>
                                      </p:tavLst>
                                    </p:anim>
                                    <p:anim calcmode="lin" valueType="num">
                                      <p:cBhvr additive="base">
                                        <p:cTn id="44" dur="2000" fill="hold"/>
                                        <p:tgtEl>
                                          <p:spTgt spid="24586"/>
                                        </p:tgtEl>
                                        <p:attrNameLst>
                                          <p:attrName>ppt_y</p:attrName>
                                        </p:attrNameLst>
                                      </p:cBhvr>
                                      <p:tavLst>
                                        <p:tav tm="0">
                                          <p:val>
                                            <p:strVal val="#ppt_y"/>
                                          </p:val>
                                        </p:tav>
                                        <p:tav tm="100000">
                                          <p:val>
                                            <p:strVal val="#ppt_y"/>
                                          </p:val>
                                        </p:tav>
                                      </p:tavLst>
                                    </p:anim>
                                  </p:childTnLst>
                                </p:cTn>
                              </p:par>
                            </p:childTnLst>
                          </p:cTn>
                        </p:par>
                        <p:par>
                          <p:cTn id="45" fill="hold">
                            <p:stCondLst>
                              <p:cond delay="17000"/>
                            </p:stCondLst>
                            <p:childTnLst>
                              <p:par>
                                <p:cTn id="46" presetID="10" presetClass="entr" presetSubtype="0" fill="hold" grpId="0" nodeType="afterEffect">
                                  <p:stCondLst>
                                    <p:cond delay="0"/>
                                  </p:stCondLst>
                                  <p:childTnLst>
                                    <p:set>
                                      <p:cBhvr>
                                        <p:cTn id="47" dur="1" fill="hold">
                                          <p:stCondLst>
                                            <p:cond delay="0"/>
                                          </p:stCondLst>
                                        </p:cTn>
                                        <p:tgtEl>
                                          <p:spTgt spid="24591"/>
                                        </p:tgtEl>
                                        <p:attrNameLst>
                                          <p:attrName>style.visibility</p:attrName>
                                        </p:attrNameLst>
                                      </p:cBhvr>
                                      <p:to>
                                        <p:strVal val="visible"/>
                                      </p:to>
                                    </p:set>
                                    <p:animEffect transition="in" filter="fade">
                                      <p:cBhvr>
                                        <p:cTn id="48" dur="2000"/>
                                        <p:tgtEl>
                                          <p:spTgt spid="24591"/>
                                        </p:tgtEl>
                                      </p:cBhvr>
                                    </p:animEffect>
                                  </p:childTnLst>
                                </p:cTn>
                              </p:par>
                            </p:childTnLst>
                          </p:cTn>
                        </p:par>
                        <p:par>
                          <p:cTn id="49" fill="hold">
                            <p:stCondLst>
                              <p:cond delay="19000"/>
                            </p:stCondLst>
                            <p:childTnLst>
                              <p:par>
                                <p:cTn id="50" presetID="2" presetClass="entr" presetSubtype="2" fill="hold" nodeType="afterEffect">
                                  <p:stCondLst>
                                    <p:cond delay="0"/>
                                  </p:stCondLst>
                                  <p:childTnLst>
                                    <p:set>
                                      <p:cBhvr>
                                        <p:cTn id="51" dur="1" fill="hold">
                                          <p:stCondLst>
                                            <p:cond delay="0"/>
                                          </p:stCondLst>
                                        </p:cTn>
                                        <p:tgtEl>
                                          <p:spTgt spid="24583"/>
                                        </p:tgtEl>
                                        <p:attrNameLst>
                                          <p:attrName>style.visibility</p:attrName>
                                        </p:attrNameLst>
                                      </p:cBhvr>
                                      <p:to>
                                        <p:strVal val="visible"/>
                                      </p:to>
                                    </p:set>
                                    <p:anim calcmode="lin" valueType="num">
                                      <p:cBhvr additive="base">
                                        <p:cTn id="52" dur="2000" fill="hold"/>
                                        <p:tgtEl>
                                          <p:spTgt spid="24583"/>
                                        </p:tgtEl>
                                        <p:attrNameLst>
                                          <p:attrName>ppt_x</p:attrName>
                                        </p:attrNameLst>
                                      </p:cBhvr>
                                      <p:tavLst>
                                        <p:tav tm="0">
                                          <p:val>
                                            <p:strVal val="1+#ppt_w/2"/>
                                          </p:val>
                                        </p:tav>
                                        <p:tav tm="100000">
                                          <p:val>
                                            <p:strVal val="#ppt_x"/>
                                          </p:val>
                                        </p:tav>
                                      </p:tavLst>
                                    </p:anim>
                                    <p:anim calcmode="lin" valueType="num">
                                      <p:cBhvr additive="base">
                                        <p:cTn id="53" dur="2000" fill="hold"/>
                                        <p:tgtEl>
                                          <p:spTgt spid="24583"/>
                                        </p:tgtEl>
                                        <p:attrNameLst>
                                          <p:attrName>ppt_y</p:attrName>
                                        </p:attrNameLst>
                                      </p:cBhvr>
                                      <p:tavLst>
                                        <p:tav tm="0">
                                          <p:val>
                                            <p:strVal val="#ppt_y"/>
                                          </p:val>
                                        </p:tav>
                                        <p:tav tm="100000">
                                          <p:val>
                                            <p:strVal val="#ppt_y"/>
                                          </p:val>
                                        </p:tav>
                                      </p:tavLst>
                                    </p:anim>
                                  </p:childTnLst>
                                </p:cTn>
                              </p:par>
                            </p:childTnLst>
                          </p:cTn>
                        </p:par>
                        <p:par>
                          <p:cTn id="54" fill="hold">
                            <p:stCondLst>
                              <p:cond delay="21000"/>
                            </p:stCondLst>
                            <p:childTnLst>
                              <p:par>
                                <p:cTn id="55" presetID="10" presetClass="entr" presetSubtype="0" fill="hold" grpId="0" nodeType="afterEffect">
                                  <p:stCondLst>
                                    <p:cond delay="0"/>
                                  </p:stCondLst>
                                  <p:childTnLst>
                                    <p:set>
                                      <p:cBhvr>
                                        <p:cTn id="56" dur="1" fill="hold">
                                          <p:stCondLst>
                                            <p:cond delay="0"/>
                                          </p:stCondLst>
                                        </p:cTn>
                                        <p:tgtEl>
                                          <p:spTgt spid="24592"/>
                                        </p:tgtEl>
                                        <p:attrNameLst>
                                          <p:attrName>style.visibility</p:attrName>
                                        </p:attrNameLst>
                                      </p:cBhvr>
                                      <p:to>
                                        <p:strVal val="visible"/>
                                      </p:to>
                                    </p:set>
                                    <p:animEffect transition="in" filter="fade">
                                      <p:cBhvr>
                                        <p:cTn id="57" dur="2000"/>
                                        <p:tgtEl>
                                          <p:spTgt spid="24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7" grpId="0"/>
      <p:bldP spid="24588" grpId="0"/>
      <p:bldP spid="24589" grpId="0"/>
      <p:bldP spid="24590" grpId="0"/>
      <p:bldP spid="24591" grpId="0"/>
      <p:bldP spid="2459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0" descr="Bar_PurpletoBlu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54275" name="Picture 7" descr="More2.jpg"/>
          <p:cNvPicPr>
            <a:picLocks noChangeAspect="1"/>
          </p:cNvPicPr>
          <p:nvPr/>
        </p:nvPicPr>
        <p:blipFill>
          <a:blip r:embed="rId4"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pic>
        <p:nvPicPr>
          <p:cNvPr id="54276" name="Picture 8" descr="Bar_PurpletoBlue.jpg"/>
          <p:cNvPicPr>
            <a:picLocks/>
          </p:cNvPicPr>
          <p:nvPr/>
        </p:nvPicPr>
        <p:blipFill>
          <a:blip r:embed="rId5" cstate="print"/>
          <a:srcRect/>
          <a:stretch>
            <a:fillRect/>
          </a:stretch>
        </p:blipFill>
        <p:spPr bwMode="auto">
          <a:xfrm>
            <a:off x="0" y="0"/>
            <a:ext cx="9144000" cy="914400"/>
          </a:xfrm>
          <a:prstGeom prst="rect">
            <a:avLst/>
          </a:prstGeom>
          <a:noFill/>
          <a:ln w="9525">
            <a:noFill/>
            <a:miter lim="800000"/>
            <a:headEnd/>
            <a:tailEnd/>
          </a:ln>
        </p:spPr>
      </p:pic>
      <p:sp>
        <p:nvSpPr>
          <p:cNvPr id="21506" name="TextBox 1"/>
          <p:cNvSpPr txBox="1">
            <a:spLocks noChangeArrowheads="1"/>
          </p:cNvSpPr>
          <p:nvPr/>
        </p:nvSpPr>
        <p:spPr bwMode="auto">
          <a:xfrm>
            <a:off x="76200" y="152400"/>
            <a:ext cx="8382000" cy="584775"/>
          </a:xfrm>
          <a:prstGeom prst="rect">
            <a:avLst/>
          </a:prstGeom>
          <a:noFill/>
          <a:ln w="9525">
            <a:noFill/>
            <a:miter lim="800000"/>
            <a:headEnd/>
            <a:tailEnd/>
          </a:ln>
        </p:spPr>
        <p:txBody>
          <a:bodyPr wrap="square">
            <a:spAutoFit/>
          </a:bodyPr>
          <a:lstStyle/>
          <a:p>
            <a:pPr>
              <a:defRPr/>
            </a:pPr>
            <a:r>
              <a:rPr lang="en-US" sz="3200" b="1" i="1" dirty="0" smtClean="0">
                <a:solidFill>
                  <a:srgbClr val="003300"/>
                </a:solidFill>
                <a:latin typeface="+mj-lt"/>
              </a:rPr>
              <a:t> </a:t>
            </a:r>
            <a:r>
              <a:rPr lang="en-US" sz="3200" b="1" i="1" dirty="0">
                <a:solidFill>
                  <a:srgbClr val="003300"/>
                </a:solidFill>
                <a:latin typeface="+mj-lt"/>
              </a:rPr>
              <a:t>Booth Scheduler </a:t>
            </a:r>
            <a:r>
              <a:rPr lang="en-US" sz="3200" b="1" i="1" dirty="0" smtClean="0">
                <a:solidFill>
                  <a:srgbClr val="003300"/>
                </a:solidFill>
                <a:latin typeface="+mj-lt"/>
              </a:rPr>
              <a:t>Details </a:t>
            </a:r>
            <a:r>
              <a:rPr lang="en-US" sz="2400" b="1" i="1" dirty="0" smtClean="0">
                <a:solidFill>
                  <a:srgbClr val="003300"/>
                </a:solidFill>
                <a:latin typeface="+mj-lt"/>
              </a:rPr>
              <a:t>(Posted online only) </a:t>
            </a:r>
          </a:p>
        </p:txBody>
      </p:sp>
      <p:sp>
        <p:nvSpPr>
          <p:cNvPr id="39940" name="TextBox 2"/>
          <p:cNvSpPr txBox="1">
            <a:spLocks noChangeArrowheads="1"/>
          </p:cNvSpPr>
          <p:nvPr/>
        </p:nvSpPr>
        <p:spPr bwMode="auto">
          <a:xfrm>
            <a:off x="533400" y="1070536"/>
            <a:ext cx="8001000" cy="1977464"/>
          </a:xfrm>
          <a:prstGeom prst="rect">
            <a:avLst/>
          </a:prstGeom>
          <a:noFill/>
          <a:ln w="9525">
            <a:noFill/>
            <a:miter lim="800000"/>
            <a:headEnd/>
            <a:tailEnd/>
          </a:ln>
        </p:spPr>
        <p:txBody>
          <a:bodyPr wrap="square">
            <a:spAutoFit/>
          </a:bodyPr>
          <a:lstStyle/>
          <a:p>
            <a:pPr marL="228600" indent="-228600">
              <a:buFont typeface="Arial" pitchFamily="34" charset="0"/>
              <a:buChar char="•"/>
              <a:defRPr/>
            </a:pPr>
            <a:endParaRPr lang="en-US" sz="1050" dirty="0">
              <a:latin typeface="+mj-lt"/>
            </a:endParaRPr>
          </a:p>
          <a:p>
            <a:pPr marL="228600" indent="-228600">
              <a:buFont typeface="Arial" pitchFamily="34" charset="0"/>
              <a:buChar char="•"/>
              <a:defRPr/>
            </a:pPr>
            <a:r>
              <a:rPr lang="en-US" sz="2000" dirty="0">
                <a:latin typeface="+mj-lt"/>
              </a:rPr>
              <a:t> </a:t>
            </a:r>
            <a:r>
              <a:rPr lang="en-US" sz="2000" dirty="0">
                <a:solidFill>
                  <a:srgbClr val="FF0000"/>
                </a:solidFill>
                <a:latin typeface="+mj-lt"/>
              </a:rPr>
              <a:t>First</a:t>
            </a:r>
            <a:r>
              <a:rPr lang="en-US" sz="2000" dirty="0">
                <a:latin typeface="+mj-lt"/>
              </a:rPr>
              <a:t> round -- sign-ups are limited to </a:t>
            </a:r>
            <a:r>
              <a:rPr lang="en-US" sz="2000" dirty="0" smtClean="0">
                <a:latin typeface="+mj-lt"/>
              </a:rPr>
              <a:t>the Home Service Unit only</a:t>
            </a:r>
            <a:endParaRPr lang="en-US" sz="2000" dirty="0">
              <a:latin typeface="+mj-lt"/>
            </a:endParaRPr>
          </a:p>
          <a:p>
            <a:pPr marL="228600" indent="-228600">
              <a:defRPr/>
            </a:pPr>
            <a:r>
              <a:rPr lang="en-US" sz="1600" i="1" dirty="0">
                <a:latin typeface="+mj-lt"/>
              </a:rPr>
              <a:t>	</a:t>
            </a:r>
            <a:r>
              <a:rPr lang="en-US" sz="1600" i="1" dirty="0" smtClean="0">
                <a:latin typeface="+mj-lt"/>
              </a:rPr>
              <a:t>Your Boothing Chair or staff will </a:t>
            </a:r>
            <a:r>
              <a:rPr lang="en-US" sz="1600" i="1" dirty="0">
                <a:latin typeface="+mj-lt"/>
              </a:rPr>
              <a:t>monitor the sign-ups and report any out of area reservations as necessary. </a:t>
            </a:r>
          </a:p>
          <a:p>
            <a:pPr marL="228600" indent="-228600">
              <a:buFont typeface="Arial" pitchFamily="34" charset="0"/>
              <a:buChar char="•"/>
              <a:defRPr/>
            </a:pPr>
            <a:r>
              <a:rPr lang="en-US" sz="2000" dirty="0" smtClean="0">
                <a:latin typeface="+mj-lt"/>
              </a:rPr>
              <a:t>Open/close </a:t>
            </a:r>
            <a:r>
              <a:rPr lang="en-US" sz="2000" dirty="0">
                <a:latin typeface="+mj-lt"/>
              </a:rPr>
              <a:t>time is always </a:t>
            </a:r>
            <a:r>
              <a:rPr lang="en-US" sz="2000" dirty="0" smtClean="0">
                <a:latin typeface="+mj-lt"/>
              </a:rPr>
              <a:t>6:30 PM</a:t>
            </a:r>
          </a:p>
          <a:p>
            <a:pPr marL="228600" indent="-228600">
              <a:buFont typeface="Arial" pitchFamily="34" charset="0"/>
              <a:buChar char="•"/>
              <a:defRPr/>
            </a:pPr>
            <a:r>
              <a:rPr lang="en-US" sz="2000" dirty="0" smtClean="0">
                <a:latin typeface="+mj-lt"/>
              </a:rPr>
              <a:t>Order cookies for your first booth sales at I/O in order to lessen wait times at the cupboards.  </a:t>
            </a:r>
            <a:endParaRPr lang="en-US" sz="1050" dirty="0">
              <a:latin typeface="+mj-lt"/>
            </a:endParaRPr>
          </a:p>
        </p:txBody>
      </p:sp>
      <p:sp>
        <p:nvSpPr>
          <p:cNvPr id="44037" name="TextBox 7"/>
          <p:cNvSpPr txBox="1">
            <a:spLocks noChangeArrowheads="1"/>
          </p:cNvSpPr>
          <p:nvPr/>
        </p:nvSpPr>
        <p:spPr bwMode="auto">
          <a:xfrm>
            <a:off x="609600" y="3124200"/>
            <a:ext cx="7315200" cy="400050"/>
          </a:xfrm>
          <a:prstGeom prst="rect">
            <a:avLst/>
          </a:prstGeom>
          <a:noFill/>
          <a:ln w="9525">
            <a:noFill/>
            <a:miter lim="800000"/>
            <a:headEnd/>
            <a:tailEnd/>
          </a:ln>
        </p:spPr>
        <p:txBody>
          <a:bodyPr>
            <a:spAutoFit/>
          </a:bodyPr>
          <a:lstStyle/>
          <a:p>
            <a:pPr algn="ctr" defTabSz="579438">
              <a:defRPr/>
            </a:pPr>
            <a:r>
              <a:rPr lang="en-US" sz="2000" b="1" i="1" u="sng" dirty="0">
                <a:latin typeface="+mj-lt"/>
              </a:rPr>
              <a:t>Round</a:t>
            </a:r>
            <a:r>
              <a:rPr lang="en-US" sz="2000" b="1" i="1" dirty="0">
                <a:latin typeface="+mj-lt"/>
              </a:rPr>
              <a:t>	         </a:t>
            </a:r>
            <a:r>
              <a:rPr lang="en-US" sz="2000" b="1" i="1" u="sng" dirty="0">
                <a:latin typeface="+mj-lt"/>
              </a:rPr>
              <a:t>Open</a:t>
            </a:r>
            <a:r>
              <a:rPr lang="en-US" sz="2000" b="1" i="1" dirty="0">
                <a:latin typeface="+mj-lt"/>
              </a:rPr>
              <a:t>    	         	      </a:t>
            </a:r>
            <a:r>
              <a:rPr lang="en-US" sz="2000" b="1" i="1" u="sng" dirty="0">
                <a:latin typeface="+mj-lt"/>
              </a:rPr>
              <a:t>Close</a:t>
            </a:r>
            <a:r>
              <a:rPr lang="en-US" sz="2000" b="1" i="1" dirty="0">
                <a:latin typeface="+mj-lt"/>
              </a:rPr>
              <a:t>			</a:t>
            </a:r>
            <a:r>
              <a:rPr lang="en-US" sz="2000" b="1" i="1" u="sng" dirty="0">
                <a:latin typeface="+mj-lt"/>
              </a:rPr>
              <a:t># Choices</a:t>
            </a:r>
          </a:p>
        </p:txBody>
      </p:sp>
      <p:sp>
        <p:nvSpPr>
          <p:cNvPr id="44038" name="TextBox 7"/>
          <p:cNvSpPr txBox="1">
            <a:spLocks noChangeArrowheads="1"/>
          </p:cNvSpPr>
          <p:nvPr/>
        </p:nvSpPr>
        <p:spPr bwMode="auto">
          <a:xfrm>
            <a:off x="990600" y="3657600"/>
            <a:ext cx="381000" cy="1323975"/>
          </a:xfrm>
          <a:prstGeom prst="rect">
            <a:avLst/>
          </a:prstGeom>
          <a:noFill/>
          <a:ln w="9525">
            <a:noFill/>
            <a:miter lim="800000"/>
            <a:headEnd/>
            <a:tailEnd/>
          </a:ln>
        </p:spPr>
        <p:txBody>
          <a:bodyPr>
            <a:spAutoFit/>
          </a:bodyPr>
          <a:lstStyle/>
          <a:p>
            <a:pPr marL="342900" indent="-342900" defTabSz="579438">
              <a:defRPr/>
            </a:pPr>
            <a:r>
              <a:rPr lang="en-US" sz="2000" dirty="0">
                <a:latin typeface="+mj-lt"/>
              </a:rPr>
              <a:t>1</a:t>
            </a:r>
          </a:p>
          <a:p>
            <a:pPr marL="342900" indent="-342900" defTabSz="579438">
              <a:defRPr/>
            </a:pPr>
            <a:r>
              <a:rPr lang="en-US" sz="2000" dirty="0">
                <a:latin typeface="+mj-lt"/>
              </a:rPr>
              <a:t>2</a:t>
            </a:r>
          </a:p>
          <a:p>
            <a:pPr marL="342900" indent="-342900" defTabSz="579438">
              <a:defRPr/>
            </a:pPr>
            <a:r>
              <a:rPr lang="en-US" sz="2000" dirty="0">
                <a:latin typeface="+mj-lt"/>
              </a:rPr>
              <a:t>3</a:t>
            </a:r>
          </a:p>
          <a:p>
            <a:pPr marL="342900" indent="-342900" defTabSz="579438">
              <a:defRPr/>
            </a:pPr>
            <a:r>
              <a:rPr lang="en-US" sz="2000" dirty="0">
                <a:latin typeface="+mj-lt"/>
              </a:rPr>
              <a:t>4</a:t>
            </a:r>
            <a:endParaRPr lang="en-US" sz="1400" dirty="0">
              <a:latin typeface="+mj-lt"/>
            </a:endParaRPr>
          </a:p>
        </p:txBody>
      </p:sp>
      <p:sp>
        <p:nvSpPr>
          <p:cNvPr id="44039" name="TextBox 8"/>
          <p:cNvSpPr txBox="1">
            <a:spLocks noChangeArrowheads="1"/>
          </p:cNvSpPr>
          <p:nvPr/>
        </p:nvSpPr>
        <p:spPr bwMode="auto">
          <a:xfrm>
            <a:off x="2133600" y="3657600"/>
            <a:ext cx="1676400" cy="1323975"/>
          </a:xfrm>
          <a:prstGeom prst="rect">
            <a:avLst/>
          </a:prstGeom>
          <a:noFill/>
          <a:ln w="9525">
            <a:noFill/>
            <a:miter lim="800000"/>
            <a:headEnd/>
            <a:tailEnd/>
          </a:ln>
        </p:spPr>
        <p:txBody>
          <a:bodyPr>
            <a:spAutoFit/>
          </a:bodyPr>
          <a:lstStyle/>
          <a:p>
            <a:pPr marL="342900" indent="-342900" algn="ctr" defTabSz="579438">
              <a:defRPr/>
            </a:pPr>
            <a:r>
              <a:rPr lang="en-US" sz="2000" dirty="0">
                <a:latin typeface="+mj-lt"/>
              </a:rPr>
              <a:t>Sun, Jan 29</a:t>
            </a:r>
          </a:p>
          <a:p>
            <a:pPr marL="342900" indent="-342900" algn="ctr" defTabSz="579438">
              <a:defRPr/>
            </a:pPr>
            <a:r>
              <a:rPr lang="en-US" sz="2000" dirty="0">
                <a:latin typeface="+mj-lt"/>
              </a:rPr>
              <a:t>Tues, Jan 31</a:t>
            </a:r>
          </a:p>
          <a:p>
            <a:pPr marL="342900" indent="-342900" algn="ctr" defTabSz="579438">
              <a:defRPr/>
            </a:pPr>
            <a:r>
              <a:rPr lang="en-US" sz="2000" dirty="0">
                <a:latin typeface="+mj-lt"/>
              </a:rPr>
              <a:t>Thurs, Feb 2</a:t>
            </a:r>
          </a:p>
          <a:p>
            <a:pPr marL="342900" indent="-342900" algn="ctr" defTabSz="579438">
              <a:defRPr/>
            </a:pPr>
            <a:r>
              <a:rPr lang="en-US" sz="2000" dirty="0">
                <a:latin typeface="+mj-lt"/>
              </a:rPr>
              <a:t>Tues, Feb 21</a:t>
            </a:r>
            <a:endParaRPr lang="en-US" sz="1400" dirty="0">
              <a:latin typeface="+mj-lt"/>
            </a:endParaRPr>
          </a:p>
        </p:txBody>
      </p:sp>
      <p:sp>
        <p:nvSpPr>
          <p:cNvPr id="11" name="TextBox 10"/>
          <p:cNvSpPr txBox="1">
            <a:spLocks noChangeArrowheads="1"/>
          </p:cNvSpPr>
          <p:nvPr/>
        </p:nvSpPr>
        <p:spPr bwMode="auto">
          <a:xfrm>
            <a:off x="4267200" y="3658294"/>
            <a:ext cx="1752600" cy="1323439"/>
          </a:xfrm>
          <a:prstGeom prst="rect">
            <a:avLst/>
          </a:prstGeom>
          <a:noFill/>
          <a:ln w="9525">
            <a:noFill/>
            <a:miter lim="800000"/>
            <a:headEnd/>
            <a:tailEnd/>
          </a:ln>
        </p:spPr>
        <p:txBody>
          <a:bodyPr>
            <a:spAutoFit/>
          </a:bodyPr>
          <a:lstStyle/>
          <a:p>
            <a:pPr marL="342900" indent="-342900" algn="ctr" defTabSz="579438">
              <a:defRPr/>
            </a:pPr>
            <a:r>
              <a:rPr lang="en-US" sz="2000" dirty="0">
                <a:latin typeface="+mj-lt"/>
              </a:rPr>
              <a:t>Mon, Jan 30</a:t>
            </a:r>
          </a:p>
          <a:p>
            <a:pPr marL="342900" indent="-342900" algn="ctr" defTabSz="579438">
              <a:defRPr/>
            </a:pPr>
            <a:r>
              <a:rPr lang="en-US" sz="2000" dirty="0">
                <a:latin typeface="+mj-lt"/>
              </a:rPr>
              <a:t>Wed, Feb 1</a:t>
            </a:r>
          </a:p>
          <a:p>
            <a:pPr marL="342900" indent="-342900" algn="ctr" defTabSz="579438">
              <a:defRPr/>
            </a:pPr>
            <a:r>
              <a:rPr lang="en-US" sz="2000" dirty="0">
                <a:latin typeface="+mj-lt"/>
              </a:rPr>
              <a:t>Fri, Feb 3</a:t>
            </a:r>
          </a:p>
          <a:p>
            <a:pPr marL="342900" indent="-342900" algn="ctr" defTabSz="579438">
              <a:defRPr/>
            </a:pPr>
            <a:r>
              <a:rPr lang="en-US" sz="2000" dirty="0">
                <a:ln w="10160">
                  <a:solidFill>
                    <a:schemeClr val="accent1"/>
                  </a:solidFill>
                  <a:prstDash val="solid"/>
                </a:ln>
                <a:solidFill>
                  <a:srgbClr val="0033CC"/>
                </a:solidFill>
                <a:effectLst>
                  <a:outerShdw blurRad="38100" dist="32000" dir="5400000" algn="tl">
                    <a:srgbClr val="000000">
                      <a:alpha val="30000"/>
                    </a:srgbClr>
                  </a:outerShdw>
                </a:effectLst>
                <a:latin typeface="+mj-lt"/>
              </a:rPr>
              <a:t>Does not close</a:t>
            </a:r>
            <a:endParaRPr lang="en-US" sz="1400" dirty="0">
              <a:ln w="10160">
                <a:solidFill>
                  <a:schemeClr val="accent1"/>
                </a:solidFill>
                <a:prstDash val="solid"/>
              </a:ln>
              <a:solidFill>
                <a:srgbClr val="0033CC"/>
              </a:solidFill>
              <a:effectLst>
                <a:outerShdw blurRad="38100" dist="32000" dir="5400000" algn="tl">
                  <a:srgbClr val="000000">
                    <a:alpha val="30000"/>
                  </a:srgbClr>
                </a:outerShdw>
              </a:effectLst>
              <a:latin typeface="+mj-lt"/>
            </a:endParaRPr>
          </a:p>
        </p:txBody>
      </p:sp>
      <p:sp>
        <p:nvSpPr>
          <p:cNvPr id="12" name="TextBox 11"/>
          <p:cNvSpPr txBox="1">
            <a:spLocks noChangeArrowheads="1"/>
          </p:cNvSpPr>
          <p:nvPr/>
        </p:nvSpPr>
        <p:spPr bwMode="auto">
          <a:xfrm>
            <a:off x="6858000" y="3658294"/>
            <a:ext cx="609600" cy="1323439"/>
          </a:xfrm>
          <a:prstGeom prst="rect">
            <a:avLst/>
          </a:prstGeom>
          <a:noFill/>
          <a:ln w="9525">
            <a:noFill/>
            <a:miter lim="800000"/>
            <a:headEnd/>
            <a:tailEnd/>
          </a:ln>
        </p:spPr>
        <p:txBody>
          <a:bodyPr>
            <a:spAutoFit/>
          </a:bodyPr>
          <a:lstStyle/>
          <a:p>
            <a:pPr marL="342900" indent="-342900" algn="ctr" defTabSz="579438">
              <a:defRPr/>
            </a:pPr>
            <a:r>
              <a:rPr lang="en-US" sz="2000" dirty="0">
                <a:solidFill>
                  <a:srgbClr val="FF0000"/>
                </a:solidFill>
                <a:latin typeface="+mj-lt"/>
              </a:rPr>
              <a:t>2</a:t>
            </a:r>
          </a:p>
          <a:p>
            <a:pPr marL="342900" indent="-342900" algn="ctr" defTabSz="579438">
              <a:defRPr/>
            </a:pPr>
            <a:r>
              <a:rPr lang="en-US" sz="2000" dirty="0">
                <a:latin typeface="+mj-lt"/>
              </a:rPr>
              <a:t>3</a:t>
            </a:r>
          </a:p>
          <a:p>
            <a:pPr marL="342900" indent="-342900" algn="ctr" defTabSz="579438">
              <a:defRPr/>
            </a:pPr>
            <a:r>
              <a:rPr lang="en-US" sz="2000" dirty="0">
                <a:latin typeface="+mj-lt"/>
              </a:rPr>
              <a:t>4</a:t>
            </a:r>
          </a:p>
          <a:p>
            <a:pPr marL="342900" indent="-342900" algn="ctr" defTabSz="579438">
              <a:defRPr/>
            </a:pPr>
            <a:r>
              <a:rPr lang="en-US" sz="2000" dirty="0">
                <a:ln w="10160">
                  <a:solidFill>
                    <a:schemeClr val="accent1"/>
                  </a:solidFill>
                  <a:prstDash val="solid"/>
                </a:ln>
                <a:solidFill>
                  <a:srgbClr val="0033CC"/>
                </a:solidFill>
                <a:effectLst>
                  <a:outerShdw blurRad="38100" dist="32000" dir="5400000" algn="tl">
                    <a:srgbClr val="000000">
                      <a:alpha val="30000"/>
                    </a:srgbClr>
                  </a:outerShdw>
                </a:effectLst>
                <a:latin typeface="+mj-lt"/>
              </a:rPr>
              <a:t>N/A</a:t>
            </a:r>
          </a:p>
        </p:txBody>
      </p:sp>
      <p:cxnSp>
        <p:nvCxnSpPr>
          <p:cNvPr id="14" name="Straight Connector 13"/>
          <p:cNvCxnSpPr/>
          <p:nvPr/>
        </p:nvCxnSpPr>
        <p:spPr>
          <a:xfrm>
            <a:off x="533400" y="3962400"/>
            <a:ext cx="822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239000" y="3505200"/>
            <a:ext cx="1905000" cy="461665"/>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Home </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Area</a:t>
            </a:r>
            <a:endPar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p:txBody>
      </p:sp>
      <p:sp>
        <p:nvSpPr>
          <p:cNvPr id="17" name="Line Callout 2 16"/>
          <p:cNvSpPr/>
          <p:nvPr/>
        </p:nvSpPr>
        <p:spPr>
          <a:xfrm>
            <a:off x="6477000" y="4953000"/>
            <a:ext cx="2057400" cy="1371600"/>
          </a:xfrm>
          <a:prstGeom prst="borderCallout2">
            <a:avLst>
              <a:gd name="adj1" fmla="val 7312"/>
              <a:gd name="adj2" fmla="val -3095"/>
              <a:gd name="adj3" fmla="val 5305"/>
              <a:gd name="adj4" fmla="val -3334"/>
              <a:gd name="adj5" fmla="val -32984"/>
              <a:gd name="adj6" fmla="val -38605"/>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000" dirty="0"/>
              <a:t>Troop I/O Due Sun, Feb 5</a:t>
            </a:r>
            <a:r>
              <a:rPr lang="en-US" sz="2000" baseline="30000" dirty="0"/>
              <a:t>th</a:t>
            </a:r>
            <a:endParaRPr lang="en-US" sz="2000" dirty="0"/>
          </a:p>
          <a:p>
            <a:pPr algn="ctr">
              <a:defRPr/>
            </a:pPr>
            <a:r>
              <a:rPr lang="en-US" sz="2000" dirty="0"/>
              <a:t>11:30 </a:t>
            </a:r>
            <a:r>
              <a:rPr lang="en-US" sz="2000" dirty="0" smtClean="0"/>
              <a:t>PM</a:t>
            </a:r>
          </a:p>
        </p:txBody>
      </p:sp>
      <p:sp>
        <p:nvSpPr>
          <p:cNvPr id="18" name="Rectangle 17"/>
          <p:cNvSpPr/>
          <p:nvPr/>
        </p:nvSpPr>
        <p:spPr>
          <a:xfrm>
            <a:off x="7239000" y="4114800"/>
            <a:ext cx="1905000" cy="461665"/>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400" b="1" spc="50" dirty="0" smtClean="0">
                <a:ln w="11430"/>
                <a:solidFill>
                  <a:srgbClr val="9933FF"/>
                </a:solidFill>
                <a:effectLst>
                  <a:outerShdw blurRad="76200" dist="50800" dir="5400000" algn="tl" rotWithShape="0">
                    <a:srgbClr val="000000">
                      <a:alpha val="65000"/>
                    </a:srgbClr>
                  </a:outerShdw>
                </a:effectLst>
                <a:latin typeface="+mj-lt"/>
              </a:rPr>
              <a:t>Any Area</a:t>
            </a:r>
            <a:endParaRPr lang="en-US" sz="2400" b="1" spc="50" dirty="0">
              <a:ln w="11430"/>
              <a:solidFill>
                <a:srgbClr val="9933FF"/>
              </a:solidFill>
              <a:effectLst>
                <a:outerShdw blurRad="76200" dist="50800" dir="5400000" algn="tl" rotWithShape="0">
                  <a:srgbClr val="000000">
                    <a:alpha val="65000"/>
                  </a:srgbClr>
                </a:outerShdw>
              </a:effectLst>
              <a:latin typeface="+mj-lt"/>
            </a:endParaRPr>
          </a:p>
        </p:txBody>
      </p:sp>
      <p:sp>
        <p:nvSpPr>
          <p:cNvPr id="16" name="Rectangle 15"/>
          <p:cNvSpPr/>
          <p:nvPr/>
        </p:nvSpPr>
        <p:spPr>
          <a:xfrm>
            <a:off x="1142256" y="5334001"/>
            <a:ext cx="4127926" cy="95410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Average Troop = </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6 booths</a:t>
            </a:r>
          </a:p>
          <a:p>
            <a:pPr algn="ctr">
              <a:defRPr/>
            </a:pP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p:txBody>
      </p:sp>
      <p:sp>
        <p:nvSpPr>
          <p:cNvPr id="19" name="TextBox 8"/>
          <p:cNvSpPr txBox="1">
            <a:spLocks noChangeArrowheads="1"/>
          </p:cNvSpPr>
          <p:nvPr/>
        </p:nvSpPr>
        <p:spPr bwMode="auto">
          <a:xfrm>
            <a:off x="5943600" y="6457950"/>
            <a:ext cx="3200400" cy="400050"/>
          </a:xfrm>
          <a:prstGeom prst="rect">
            <a:avLst/>
          </a:prstGeom>
          <a:noFill/>
          <a:ln w="9525">
            <a:noFill/>
            <a:miter lim="800000"/>
            <a:headEnd/>
            <a:tailEnd/>
          </a:ln>
        </p:spPr>
        <p:txBody>
          <a:bodyPr>
            <a:spAutoFit/>
          </a:bodyPr>
          <a:lstStyle/>
          <a:p>
            <a:pPr algn="r">
              <a:defRPr/>
            </a:pPr>
            <a:r>
              <a:rPr lang="en-US" sz="2000" b="1" i="1" dirty="0">
                <a:latin typeface="+mn-lt"/>
              </a:rPr>
              <a:t>2012 Cookie Program</a:t>
            </a:r>
          </a:p>
        </p:txBody>
      </p:sp>
      <p:pic>
        <p:nvPicPr>
          <p:cNvPr id="54290" name="Picture 12" descr="GiraffeHead.jpg"/>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54291" name="Picture 23" descr="GS_100TH_burst.jpg"/>
          <p:cNvPicPr>
            <a:picLocks noChangeAspect="1"/>
          </p:cNvPicPr>
          <p:nvPr/>
        </p:nvPicPr>
        <p:blipFill>
          <a:blip r:embed="rId7"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lt">
                                    <p:tmPct val="0"/>
                                  </p:iterate>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par>
                          <p:cTn id="21" fill="hold">
                            <p:stCondLst>
                              <p:cond delay="2000"/>
                            </p:stCondLst>
                            <p:childTnLst>
                              <p:par>
                                <p:cTn id="22" presetID="15" presetClass="emph" presetSubtype="0" grpId="1" nodeType="afterEffect">
                                  <p:stCondLst>
                                    <p:cond delay="0"/>
                                  </p:stCondLst>
                                  <p:iterate type="lt">
                                    <p:tmAbs val="25"/>
                                  </p:iterate>
                                  <p:childTnLst>
                                    <p:set>
                                      <p:cBhvr override="childStyle">
                                        <p:cTn id="23" dur="indefinite"/>
                                        <p:tgtEl>
                                          <p:spTgt spid="16"/>
                                        </p:tgtEl>
                                        <p:attrNameLst>
                                          <p:attrName>style.fontWeight</p:attrName>
                                        </p:attrNameLst>
                                      </p:cBhvr>
                                      <p:to>
                                        <p:strVal val="bold"/>
                                      </p:to>
                                    </p:set>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2000" fill="hold"/>
                                        <p:tgtEl>
                                          <p:spTgt spid="14"/>
                                        </p:tgtEl>
                                        <p:attrNameLst>
                                          <p:attrName>ppt_x</p:attrName>
                                        </p:attrNameLst>
                                      </p:cBhvr>
                                      <p:tavLst>
                                        <p:tav tm="0">
                                          <p:val>
                                            <p:strVal val="#ppt_x"/>
                                          </p:val>
                                        </p:tav>
                                        <p:tav tm="100000">
                                          <p:val>
                                            <p:strVal val="#ppt_x"/>
                                          </p:val>
                                        </p:tav>
                                      </p:tavLst>
                                    </p:anim>
                                    <p:anim calcmode="lin" valueType="num">
                                      <p:cBhvr additive="base">
                                        <p:cTn id="28" dur="2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4500"/>
                            </p:stCondLst>
                            <p:childTnLst>
                              <p:par>
                                <p:cTn id="30" presetID="2" presetClass="entr" presetSubtype="1"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2000" fill="hold"/>
                                        <p:tgtEl>
                                          <p:spTgt spid="15"/>
                                        </p:tgtEl>
                                        <p:attrNameLst>
                                          <p:attrName>ppt_x</p:attrName>
                                        </p:attrNameLst>
                                      </p:cBhvr>
                                      <p:tavLst>
                                        <p:tav tm="0">
                                          <p:val>
                                            <p:strVal val="#ppt_x"/>
                                          </p:val>
                                        </p:tav>
                                        <p:tav tm="100000">
                                          <p:val>
                                            <p:strVal val="#ppt_x"/>
                                          </p:val>
                                        </p:tav>
                                      </p:tavLst>
                                    </p:anim>
                                    <p:anim calcmode="lin" valueType="num">
                                      <p:cBhvr additive="base">
                                        <p:cTn id="33" dur="2000" fill="hold"/>
                                        <p:tgtEl>
                                          <p:spTgt spid="15"/>
                                        </p:tgtEl>
                                        <p:attrNameLst>
                                          <p:attrName>ppt_y</p:attrName>
                                        </p:attrNameLst>
                                      </p:cBhvr>
                                      <p:tavLst>
                                        <p:tav tm="0">
                                          <p:val>
                                            <p:strVal val="0-#ppt_h/2"/>
                                          </p:val>
                                        </p:tav>
                                        <p:tav tm="100000">
                                          <p:val>
                                            <p:strVal val="#ppt_y"/>
                                          </p:val>
                                        </p:tav>
                                      </p:tavLst>
                                    </p:anim>
                                  </p:childTnLst>
                                </p:cTn>
                              </p:par>
                            </p:childTnLst>
                          </p:cTn>
                        </p:par>
                        <p:par>
                          <p:cTn id="34" fill="hold">
                            <p:stCondLst>
                              <p:cond delay="6500"/>
                            </p:stCondLst>
                            <p:childTnLst>
                              <p:par>
                                <p:cTn id="35" presetID="2" presetClass="entr" presetSubtype="4"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2000" fill="hold"/>
                                        <p:tgtEl>
                                          <p:spTgt spid="18"/>
                                        </p:tgtEl>
                                        <p:attrNameLst>
                                          <p:attrName>ppt_x</p:attrName>
                                        </p:attrNameLst>
                                      </p:cBhvr>
                                      <p:tavLst>
                                        <p:tav tm="0">
                                          <p:val>
                                            <p:strVal val="#ppt_x"/>
                                          </p:val>
                                        </p:tav>
                                        <p:tav tm="100000">
                                          <p:val>
                                            <p:strVal val="#ppt_x"/>
                                          </p:val>
                                        </p:tav>
                                      </p:tavLst>
                                    </p:anim>
                                    <p:anim calcmode="lin" valueType="num">
                                      <p:cBhvr additive="base">
                                        <p:cTn id="38" dur="2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6" grpId="0"/>
      <p:bldP spid="16"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0" descr="Bar_PurpletoBlu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54275" name="Picture 7" descr="More2.jpg"/>
          <p:cNvPicPr>
            <a:picLocks noChangeAspect="1"/>
          </p:cNvPicPr>
          <p:nvPr/>
        </p:nvPicPr>
        <p:blipFill>
          <a:blip r:embed="rId4"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pic>
        <p:nvPicPr>
          <p:cNvPr id="54276" name="Picture 8" descr="Bar_PurpletoBlue.jpg"/>
          <p:cNvPicPr>
            <a:picLocks/>
          </p:cNvPicPr>
          <p:nvPr/>
        </p:nvPicPr>
        <p:blipFill>
          <a:blip r:embed="rId5" cstate="print"/>
          <a:srcRect/>
          <a:stretch>
            <a:fillRect/>
          </a:stretch>
        </p:blipFill>
        <p:spPr bwMode="auto">
          <a:xfrm>
            <a:off x="0" y="0"/>
            <a:ext cx="9144000" cy="914400"/>
          </a:xfrm>
          <a:prstGeom prst="rect">
            <a:avLst/>
          </a:prstGeom>
          <a:noFill/>
          <a:ln w="9525">
            <a:noFill/>
            <a:miter lim="800000"/>
            <a:headEnd/>
            <a:tailEnd/>
          </a:ln>
        </p:spPr>
      </p:pic>
      <p:sp>
        <p:nvSpPr>
          <p:cNvPr id="19" name="TextBox 8"/>
          <p:cNvSpPr txBox="1">
            <a:spLocks noChangeArrowheads="1"/>
          </p:cNvSpPr>
          <p:nvPr/>
        </p:nvSpPr>
        <p:spPr bwMode="auto">
          <a:xfrm>
            <a:off x="5943600" y="6457950"/>
            <a:ext cx="3200400" cy="400050"/>
          </a:xfrm>
          <a:prstGeom prst="rect">
            <a:avLst/>
          </a:prstGeom>
          <a:noFill/>
          <a:ln w="9525">
            <a:noFill/>
            <a:miter lim="800000"/>
            <a:headEnd/>
            <a:tailEnd/>
          </a:ln>
        </p:spPr>
        <p:txBody>
          <a:bodyPr>
            <a:spAutoFit/>
          </a:bodyPr>
          <a:lstStyle/>
          <a:p>
            <a:pPr algn="r">
              <a:defRPr/>
            </a:pPr>
            <a:r>
              <a:rPr lang="en-US" sz="2000" b="1" i="1" dirty="0">
                <a:latin typeface="+mn-lt"/>
              </a:rPr>
              <a:t>2012 Cookie Program</a:t>
            </a:r>
          </a:p>
        </p:txBody>
      </p:sp>
      <p:pic>
        <p:nvPicPr>
          <p:cNvPr id="54290" name="Picture 12" descr="GiraffeHead.jpg"/>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54291" name="Picture 23" descr="GS_100TH_burst.jpg"/>
          <p:cNvPicPr>
            <a:picLocks noChangeAspect="1"/>
          </p:cNvPicPr>
          <p:nvPr/>
        </p:nvPicPr>
        <p:blipFill>
          <a:blip r:embed="rId7"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sp>
        <p:nvSpPr>
          <p:cNvPr id="20" name="TextBox 3"/>
          <p:cNvSpPr txBox="1">
            <a:spLocks noChangeArrowheads="1"/>
          </p:cNvSpPr>
          <p:nvPr/>
        </p:nvSpPr>
        <p:spPr bwMode="auto">
          <a:xfrm>
            <a:off x="76200" y="101600"/>
            <a:ext cx="7277698" cy="584775"/>
          </a:xfrm>
          <a:prstGeom prst="rect">
            <a:avLst/>
          </a:prstGeom>
          <a:noFill/>
          <a:ln w="9525">
            <a:noFill/>
            <a:miter lim="800000"/>
            <a:headEnd/>
            <a:tailEnd/>
          </a:ln>
        </p:spPr>
        <p:txBody>
          <a:bodyPr wrap="none">
            <a:spAutoFit/>
          </a:bodyPr>
          <a:lstStyle/>
          <a:p>
            <a:pPr>
              <a:defRPr/>
            </a:pPr>
            <a:r>
              <a:rPr lang="en-US" sz="3200" b="1" i="1" dirty="0">
                <a:solidFill>
                  <a:srgbClr val="003300"/>
                </a:solidFill>
                <a:latin typeface="+mj-lt"/>
              </a:rPr>
              <a:t>Boothing </a:t>
            </a:r>
            <a:r>
              <a:rPr lang="en-US" sz="3200" b="1" i="1" dirty="0" smtClean="0">
                <a:solidFill>
                  <a:srgbClr val="003300"/>
                </a:solidFill>
                <a:latin typeface="+mj-lt"/>
              </a:rPr>
              <a:t>Guidelines </a:t>
            </a:r>
            <a:r>
              <a:rPr lang="en-US" sz="2400" b="1" i="1" dirty="0">
                <a:solidFill>
                  <a:srgbClr val="003300"/>
                </a:solidFill>
                <a:latin typeface="+mj-lt"/>
              </a:rPr>
              <a:t>(Page </a:t>
            </a:r>
            <a:r>
              <a:rPr lang="en-US" sz="2400" b="1" i="1" dirty="0" smtClean="0">
                <a:solidFill>
                  <a:srgbClr val="003300"/>
                </a:solidFill>
                <a:latin typeface="+mj-lt"/>
              </a:rPr>
              <a:t>27 &amp; 29, </a:t>
            </a:r>
            <a:r>
              <a:rPr lang="en-US" sz="2400" b="1" i="1" dirty="0">
                <a:solidFill>
                  <a:srgbClr val="003300"/>
                </a:solidFill>
                <a:latin typeface="+mj-lt"/>
              </a:rPr>
              <a:t>Troop Guide)</a:t>
            </a:r>
          </a:p>
        </p:txBody>
      </p:sp>
      <p:sp>
        <p:nvSpPr>
          <p:cNvPr id="21" name="TextBox 20"/>
          <p:cNvSpPr txBox="1"/>
          <p:nvPr/>
        </p:nvSpPr>
        <p:spPr>
          <a:xfrm>
            <a:off x="304800" y="1092398"/>
            <a:ext cx="8158163" cy="4493538"/>
          </a:xfrm>
          <a:prstGeom prst="rect">
            <a:avLst/>
          </a:prstGeom>
          <a:noFill/>
        </p:spPr>
        <p:txBody>
          <a:bodyPr>
            <a:spAutoFit/>
          </a:bodyPr>
          <a:lstStyle/>
          <a:p>
            <a:pPr marL="342900" indent="-342900">
              <a:buFont typeface="Wingdings" pitchFamily="2" charset="2"/>
              <a:buChar char="Ø"/>
              <a:defRPr/>
            </a:pPr>
            <a:r>
              <a:rPr lang="en-US" sz="2000" dirty="0">
                <a:latin typeface="+mn-lt"/>
              </a:rPr>
              <a:t>Boothing is a privilege.  </a:t>
            </a:r>
            <a:r>
              <a:rPr lang="en-US" sz="2000" dirty="0" smtClean="0">
                <a:latin typeface="+mn-lt"/>
              </a:rPr>
              <a:t>Respect each other and host businesses - uphold </a:t>
            </a:r>
            <a:r>
              <a:rPr lang="en-US" sz="2000" dirty="0">
                <a:latin typeface="+mn-lt"/>
              </a:rPr>
              <a:t>GS </a:t>
            </a:r>
            <a:r>
              <a:rPr lang="en-US" sz="2000" dirty="0" smtClean="0">
                <a:latin typeface="+mn-lt"/>
              </a:rPr>
              <a:t>Promise </a:t>
            </a:r>
            <a:r>
              <a:rPr lang="en-US" sz="2000" dirty="0">
                <a:latin typeface="+mn-lt"/>
              </a:rPr>
              <a:t>&amp; </a:t>
            </a:r>
            <a:r>
              <a:rPr lang="en-US" sz="2000" dirty="0" smtClean="0">
                <a:latin typeface="+mn-lt"/>
              </a:rPr>
              <a:t>Law!</a:t>
            </a:r>
          </a:p>
          <a:p>
            <a:pPr marL="342900" indent="-342900">
              <a:defRPr/>
            </a:pPr>
            <a:endParaRPr lang="en-US" sz="1100" dirty="0">
              <a:latin typeface="+mn-lt"/>
            </a:endParaRPr>
          </a:p>
          <a:p>
            <a:pPr marL="342900" indent="-342900">
              <a:buFont typeface="Wingdings" pitchFamily="2" charset="2"/>
              <a:buChar char="Ø"/>
              <a:defRPr/>
            </a:pPr>
            <a:r>
              <a:rPr lang="en-US" sz="2000" dirty="0">
                <a:latin typeface="+mn-lt"/>
              </a:rPr>
              <a:t>Ask customers on the way out </a:t>
            </a:r>
            <a:r>
              <a:rPr lang="en-US" sz="2000" dirty="0" smtClean="0">
                <a:latin typeface="+mn-lt"/>
              </a:rPr>
              <a:t>only and thank everyone!</a:t>
            </a:r>
            <a:endParaRPr lang="en-US" sz="2000" dirty="0">
              <a:latin typeface="+mn-lt"/>
            </a:endParaRPr>
          </a:p>
          <a:p>
            <a:pPr marL="342900" indent="-342900">
              <a:buFont typeface="Wingdings" pitchFamily="2" charset="2"/>
              <a:buChar char="Ø"/>
              <a:defRPr/>
            </a:pPr>
            <a:endParaRPr lang="en-US" sz="1100" dirty="0">
              <a:latin typeface="+mn-lt"/>
            </a:endParaRPr>
          </a:p>
          <a:p>
            <a:pPr marL="342900" indent="-342900">
              <a:buFont typeface="Wingdings" pitchFamily="2" charset="2"/>
              <a:buChar char="Ø"/>
              <a:defRPr/>
            </a:pPr>
            <a:r>
              <a:rPr lang="en-US" sz="2000" dirty="0">
                <a:latin typeface="+mn-lt"/>
              </a:rPr>
              <a:t>Two adults required, no more than four girls (recommended).</a:t>
            </a:r>
          </a:p>
          <a:p>
            <a:pPr marL="342900" indent="-342900">
              <a:buFont typeface="Wingdings" pitchFamily="2" charset="2"/>
              <a:buChar char="Ø"/>
              <a:defRPr/>
            </a:pPr>
            <a:endParaRPr lang="en-US" sz="1100" dirty="0">
              <a:latin typeface="+mn-lt"/>
            </a:endParaRPr>
          </a:p>
          <a:p>
            <a:pPr marL="342900" indent="-342900">
              <a:buFont typeface="Wingdings" pitchFamily="2" charset="2"/>
              <a:buChar char="Ø"/>
              <a:defRPr/>
            </a:pPr>
            <a:r>
              <a:rPr lang="en-US" sz="2000" dirty="0">
                <a:latin typeface="+mn-lt"/>
              </a:rPr>
              <a:t>Do not leave any trash (including cookie boxes</a:t>
            </a:r>
            <a:r>
              <a:rPr lang="en-US" sz="2000" dirty="0" smtClean="0">
                <a:latin typeface="+mn-lt"/>
              </a:rPr>
              <a:t>) at the booth site.</a:t>
            </a:r>
            <a:endParaRPr lang="en-US" sz="2000" dirty="0">
              <a:latin typeface="+mn-lt"/>
            </a:endParaRPr>
          </a:p>
          <a:p>
            <a:pPr marL="342900" indent="-342900">
              <a:buFont typeface="Wingdings" pitchFamily="2" charset="2"/>
              <a:buChar char="Ø"/>
              <a:defRPr/>
            </a:pPr>
            <a:endParaRPr lang="en-US" sz="1100" dirty="0">
              <a:latin typeface="+mn-lt"/>
            </a:endParaRPr>
          </a:p>
          <a:p>
            <a:pPr marL="342900" indent="-342900">
              <a:buFont typeface="Wingdings" pitchFamily="2" charset="2"/>
              <a:buChar char="Ø"/>
              <a:defRPr/>
            </a:pPr>
            <a:r>
              <a:rPr lang="en-US" sz="2000" b="1" dirty="0" smtClean="0">
                <a:latin typeface="+mn-lt"/>
              </a:rPr>
              <a:t>Be sure to thank the site manager</a:t>
            </a:r>
            <a:r>
              <a:rPr lang="en-US" sz="2000" b="1" dirty="0">
                <a:latin typeface="+mn-lt"/>
              </a:rPr>
              <a:t>.</a:t>
            </a:r>
          </a:p>
          <a:p>
            <a:pPr marL="342900" indent="-342900">
              <a:defRPr/>
            </a:pPr>
            <a:endParaRPr lang="en-US" sz="1100" dirty="0">
              <a:latin typeface="+mn-lt"/>
            </a:endParaRPr>
          </a:p>
          <a:p>
            <a:pPr marL="342900" indent="-342900">
              <a:buFont typeface="Wingdings" pitchFamily="2" charset="2"/>
              <a:buChar char="Ø"/>
              <a:defRPr/>
            </a:pPr>
            <a:r>
              <a:rPr lang="en-US" sz="2000" dirty="0">
                <a:latin typeface="+mn-lt"/>
              </a:rPr>
              <a:t>Conflict? Problem? </a:t>
            </a:r>
            <a:r>
              <a:rPr lang="en-US" sz="2000" dirty="0" smtClean="0">
                <a:latin typeface="+mn-lt"/>
              </a:rPr>
              <a:t>You are the face of Girl Scouts!  Settle disputes away from girls and customers and be respectful and considerate at all times.  Contact your SUCC, Boothing Chair or PSM if needed.</a:t>
            </a:r>
          </a:p>
          <a:p>
            <a:pPr marL="342900" indent="-342900">
              <a:buFont typeface="Wingdings" pitchFamily="2" charset="2"/>
              <a:buChar char="Ø"/>
              <a:defRPr/>
            </a:pPr>
            <a:endParaRPr lang="en-US" sz="1100" dirty="0" smtClean="0">
              <a:latin typeface="+mn-lt"/>
            </a:endParaRPr>
          </a:p>
          <a:p>
            <a:pPr marL="342900" indent="-342900">
              <a:buFont typeface="Wingdings" pitchFamily="2" charset="2"/>
              <a:buChar char="Ø"/>
              <a:defRPr/>
            </a:pPr>
            <a:r>
              <a:rPr lang="en-US" sz="2000" dirty="0" smtClean="0">
                <a:latin typeface="+mn-lt"/>
              </a:rPr>
              <a:t>Out of council girls selling in LA?  Get a troop #, name, and report details to your PSM.  There are consequences for breaking rules.</a:t>
            </a:r>
            <a:endParaRPr lang="en-US" dirty="0">
              <a:latin typeface="+mn-lt"/>
            </a:endParaRPr>
          </a:p>
        </p:txBody>
      </p:sp>
      <p:pic>
        <p:nvPicPr>
          <p:cNvPr id="10" name="Picture 15" descr="Flower_Trefoils.jpg"/>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8001000" y="2133600"/>
            <a:ext cx="767239" cy="822960"/>
          </a:xfrm>
          <a:prstGeom prst="rect">
            <a:avLst/>
          </a:prstGeom>
          <a:noFill/>
          <a:ln w="9525">
            <a:noFill/>
            <a:miter lim="800000"/>
            <a:headEnd/>
            <a:tailEnd/>
          </a:ln>
        </p:spPr>
      </p:pic>
      <p:pic>
        <p:nvPicPr>
          <p:cNvPr id="11" name="Picture 10" descr="Flower_Dosidos.jpg"/>
          <p:cNvPicPr>
            <a:picLocks noChangeAspect="1"/>
          </p:cNvPicPr>
          <p:nvPr/>
        </p:nvPicPr>
        <p:blipFill>
          <a:blip r:embed="rId9" cstate="print">
            <a:clrChange>
              <a:clrFrom>
                <a:srgbClr val="FFFFFF"/>
              </a:clrFrom>
              <a:clrTo>
                <a:srgbClr val="FFFFFF">
                  <a:alpha val="0"/>
                </a:srgbClr>
              </a:clrTo>
            </a:clrChange>
          </a:blip>
          <a:srcRect/>
          <a:stretch>
            <a:fillRect/>
          </a:stretch>
        </p:blipFill>
        <p:spPr bwMode="auto">
          <a:xfrm>
            <a:off x="5562600" y="5562600"/>
            <a:ext cx="827247" cy="822960"/>
          </a:xfrm>
          <a:prstGeom prst="rect">
            <a:avLst/>
          </a:prstGeom>
          <a:noFill/>
          <a:ln w="9525">
            <a:noFill/>
            <a:miter lim="800000"/>
            <a:headEnd/>
            <a:tailEnd/>
          </a:ln>
        </p:spPr>
      </p:pic>
      <p:pic>
        <p:nvPicPr>
          <p:cNvPr id="12" name="Picture 13" descr="Flower_Tagalongs.jpg"/>
          <p:cNvPicPr>
            <a:picLocks noChangeAspect="1"/>
          </p:cNvPicPr>
          <p:nvPr/>
        </p:nvPicPr>
        <p:blipFill>
          <a:blip r:embed="rId10" cstate="print">
            <a:clrChange>
              <a:clrFrom>
                <a:srgbClr val="FFFFFF"/>
              </a:clrFrom>
              <a:clrTo>
                <a:srgbClr val="FFFFFF">
                  <a:alpha val="0"/>
                </a:srgbClr>
              </a:clrTo>
            </a:clrChange>
          </a:blip>
          <a:srcRect/>
          <a:stretch>
            <a:fillRect/>
          </a:stretch>
        </p:blipFill>
        <p:spPr bwMode="auto">
          <a:xfrm>
            <a:off x="7772400" y="5181600"/>
            <a:ext cx="827247" cy="822960"/>
          </a:xfrm>
          <a:prstGeom prst="rect">
            <a:avLst/>
          </a:prstGeom>
          <a:noFill/>
          <a:ln w="9525">
            <a:noFill/>
            <a:miter lim="800000"/>
            <a:headEnd/>
            <a:tailEnd/>
          </a:ln>
        </p:spPr>
      </p:pic>
      <p:pic>
        <p:nvPicPr>
          <p:cNvPr id="13" name="Picture 14" descr="Flower_ThinMints.jpg"/>
          <p:cNvPicPr>
            <a:picLocks noChangeAspect="1"/>
          </p:cNvPicPr>
          <p:nvPr/>
        </p:nvPicPr>
        <p:blipFill>
          <a:blip r:embed="rId11" cstate="print">
            <a:clrChange>
              <a:clrFrom>
                <a:srgbClr val="FFFFFF"/>
              </a:clrFrom>
              <a:clrTo>
                <a:srgbClr val="FFFFFF">
                  <a:alpha val="0"/>
                </a:srgbClr>
              </a:clrTo>
            </a:clrChange>
          </a:blip>
          <a:srcRect/>
          <a:stretch>
            <a:fillRect/>
          </a:stretch>
        </p:blipFill>
        <p:spPr bwMode="auto">
          <a:xfrm>
            <a:off x="7315200" y="1600200"/>
            <a:ext cx="827247" cy="822960"/>
          </a:xfrm>
          <a:prstGeom prst="rect">
            <a:avLst/>
          </a:prstGeom>
          <a:noFill/>
          <a:ln w="9525">
            <a:noFill/>
            <a:miter lim="800000"/>
            <a:headEnd/>
            <a:tailEnd/>
          </a:ln>
        </p:spPr>
      </p:pic>
      <p:pic>
        <p:nvPicPr>
          <p:cNvPr id="14" name="Picture 16" descr="Flower_Samoas2.jpg"/>
          <p:cNvPicPr>
            <a:picLocks noChangeAspect="1"/>
          </p:cNvPicPr>
          <p:nvPr/>
        </p:nvPicPr>
        <p:blipFill>
          <a:blip r:embed="rId12" cstate="print">
            <a:clrChange>
              <a:clrFrom>
                <a:srgbClr val="FFFFFF"/>
              </a:clrFrom>
              <a:clrTo>
                <a:srgbClr val="FFFFFF">
                  <a:alpha val="0"/>
                </a:srgbClr>
              </a:clrTo>
            </a:clrChange>
          </a:blip>
          <a:srcRect/>
          <a:stretch>
            <a:fillRect/>
          </a:stretch>
        </p:blipFill>
        <p:spPr bwMode="auto">
          <a:xfrm>
            <a:off x="6705600" y="5486400"/>
            <a:ext cx="827247" cy="8229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0" descr="Bar_PurpletoBlu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54275" name="Picture 7" descr="More2.jpg"/>
          <p:cNvPicPr>
            <a:picLocks noChangeAspect="1"/>
          </p:cNvPicPr>
          <p:nvPr/>
        </p:nvPicPr>
        <p:blipFill>
          <a:blip r:embed="rId4"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pic>
        <p:nvPicPr>
          <p:cNvPr id="54276" name="Picture 8" descr="Bar_PurpletoBlue.jpg"/>
          <p:cNvPicPr>
            <a:picLocks/>
          </p:cNvPicPr>
          <p:nvPr/>
        </p:nvPicPr>
        <p:blipFill>
          <a:blip r:embed="rId5" cstate="print"/>
          <a:srcRect/>
          <a:stretch>
            <a:fillRect/>
          </a:stretch>
        </p:blipFill>
        <p:spPr bwMode="auto">
          <a:xfrm>
            <a:off x="0" y="0"/>
            <a:ext cx="9144000" cy="914400"/>
          </a:xfrm>
          <a:prstGeom prst="rect">
            <a:avLst/>
          </a:prstGeom>
          <a:noFill/>
          <a:ln w="9525">
            <a:noFill/>
            <a:miter lim="800000"/>
            <a:headEnd/>
            <a:tailEnd/>
          </a:ln>
        </p:spPr>
      </p:pic>
      <p:sp>
        <p:nvSpPr>
          <p:cNvPr id="19" name="TextBox 8"/>
          <p:cNvSpPr txBox="1">
            <a:spLocks noChangeArrowheads="1"/>
          </p:cNvSpPr>
          <p:nvPr/>
        </p:nvSpPr>
        <p:spPr bwMode="auto">
          <a:xfrm>
            <a:off x="5943600" y="6457950"/>
            <a:ext cx="3200400" cy="400050"/>
          </a:xfrm>
          <a:prstGeom prst="rect">
            <a:avLst/>
          </a:prstGeom>
          <a:noFill/>
          <a:ln w="9525">
            <a:noFill/>
            <a:miter lim="800000"/>
            <a:headEnd/>
            <a:tailEnd/>
          </a:ln>
        </p:spPr>
        <p:txBody>
          <a:bodyPr>
            <a:spAutoFit/>
          </a:bodyPr>
          <a:lstStyle/>
          <a:p>
            <a:pPr algn="r">
              <a:defRPr/>
            </a:pPr>
            <a:r>
              <a:rPr lang="en-US" sz="2000" b="1" i="1" dirty="0">
                <a:latin typeface="+mn-lt"/>
              </a:rPr>
              <a:t>2012 Cookie Program</a:t>
            </a:r>
          </a:p>
        </p:txBody>
      </p:sp>
      <p:pic>
        <p:nvPicPr>
          <p:cNvPr id="54290" name="Picture 12" descr="GiraffeHead.jpg"/>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54291" name="Picture 23" descr="GS_100TH_burst.jpg"/>
          <p:cNvPicPr>
            <a:picLocks noChangeAspect="1"/>
          </p:cNvPicPr>
          <p:nvPr/>
        </p:nvPicPr>
        <p:blipFill>
          <a:blip r:embed="rId7"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sp>
        <p:nvSpPr>
          <p:cNvPr id="21" name="TextBox 20"/>
          <p:cNvSpPr txBox="1"/>
          <p:nvPr/>
        </p:nvSpPr>
        <p:spPr>
          <a:xfrm>
            <a:off x="304800" y="838200"/>
            <a:ext cx="8158163" cy="923330"/>
          </a:xfrm>
          <a:prstGeom prst="rect">
            <a:avLst/>
          </a:prstGeom>
          <a:noFill/>
        </p:spPr>
        <p:txBody>
          <a:bodyPr>
            <a:spAutoFit/>
          </a:bodyPr>
          <a:lstStyle/>
          <a:p>
            <a:pPr>
              <a:defRPr/>
            </a:pPr>
            <a:endParaRPr lang="en-US" dirty="0">
              <a:latin typeface="+mn-lt"/>
            </a:endParaRPr>
          </a:p>
          <a:p>
            <a:pPr>
              <a:buFont typeface="Wingdings" pitchFamily="2" charset="2"/>
              <a:buChar char="Ø"/>
              <a:defRPr/>
            </a:pPr>
            <a:endParaRPr lang="en-US" dirty="0">
              <a:latin typeface="+mn-lt"/>
            </a:endParaRPr>
          </a:p>
          <a:p>
            <a:pPr>
              <a:defRPr/>
            </a:pPr>
            <a:r>
              <a:rPr lang="en-US" dirty="0">
                <a:latin typeface="+mn-lt"/>
              </a:rPr>
              <a:t>	   	</a:t>
            </a:r>
          </a:p>
        </p:txBody>
      </p:sp>
      <p:sp>
        <p:nvSpPr>
          <p:cNvPr id="10" name="Rectangle 9"/>
          <p:cNvSpPr/>
          <p:nvPr/>
        </p:nvSpPr>
        <p:spPr>
          <a:xfrm>
            <a:off x="76200" y="101025"/>
            <a:ext cx="8077200" cy="584775"/>
          </a:xfrm>
          <a:prstGeom prst="rect">
            <a:avLst/>
          </a:prstGeom>
        </p:spPr>
        <p:txBody>
          <a:bodyPr wrap="square">
            <a:spAutoFit/>
          </a:bodyPr>
          <a:lstStyle/>
          <a:p>
            <a:pPr>
              <a:defRPr/>
            </a:pPr>
            <a:r>
              <a:rPr lang="en-US" sz="3200" b="1" i="1" dirty="0" smtClean="0">
                <a:latin typeface="+mj-lt"/>
              </a:rPr>
              <a:t>Successful Boothing </a:t>
            </a:r>
            <a:r>
              <a:rPr lang="en-US" sz="2400" b="1" i="1" dirty="0" smtClean="0">
                <a:latin typeface="+mj-lt"/>
              </a:rPr>
              <a:t>(Page 28, Troop Guide)</a:t>
            </a:r>
            <a:endParaRPr lang="en-US" sz="2400" b="1" i="1" dirty="0">
              <a:latin typeface="+mj-lt"/>
            </a:endParaRPr>
          </a:p>
        </p:txBody>
      </p:sp>
      <p:sp>
        <p:nvSpPr>
          <p:cNvPr id="11" name="TextBox 6"/>
          <p:cNvSpPr txBox="1">
            <a:spLocks noChangeArrowheads="1"/>
          </p:cNvSpPr>
          <p:nvPr/>
        </p:nvSpPr>
        <p:spPr bwMode="auto">
          <a:xfrm>
            <a:off x="381000" y="1027867"/>
            <a:ext cx="8534400" cy="5247590"/>
          </a:xfrm>
          <a:prstGeom prst="rect">
            <a:avLst/>
          </a:prstGeom>
          <a:noFill/>
          <a:ln w="9525">
            <a:noFill/>
            <a:miter lim="800000"/>
            <a:headEnd/>
            <a:tailEnd/>
          </a:ln>
        </p:spPr>
        <p:txBody>
          <a:bodyPr wrap="square">
            <a:spAutoFit/>
          </a:bodyPr>
          <a:lstStyle/>
          <a:p>
            <a:pPr marL="228600" indent="-228600">
              <a:spcBef>
                <a:spcPts val="0"/>
              </a:spcBef>
              <a:spcAft>
                <a:spcPts val="600"/>
              </a:spcAft>
            </a:pPr>
            <a:r>
              <a:rPr lang="en-US" b="1" dirty="0" smtClean="0"/>
              <a:t>Girls should know:</a:t>
            </a:r>
          </a:p>
          <a:p>
            <a:pPr marL="228600" indent="-228600">
              <a:spcBef>
                <a:spcPts val="0"/>
              </a:spcBef>
              <a:spcAft>
                <a:spcPts val="600"/>
              </a:spcAft>
              <a:buFont typeface="Wingdings" pitchFamily="2" charset="2"/>
              <a:buChar char="§"/>
            </a:pPr>
            <a:r>
              <a:rPr lang="en-US" dirty="0" smtClean="0"/>
              <a:t>How to approach customers with their Cookie Pitch!</a:t>
            </a:r>
          </a:p>
          <a:p>
            <a:pPr marL="228600" indent="-228600">
              <a:spcBef>
                <a:spcPts val="0"/>
              </a:spcBef>
              <a:spcAft>
                <a:spcPts val="600"/>
              </a:spcAft>
              <a:buFont typeface="Wingdings" pitchFamily="2" charset="2"/>
              <a:buChar char="§"/>
            </a:pPr>
            <a:r>
              <a:rPr lang="en-US" dirty="0" smtClean="0"/>
              <a:t>Cookies offered and the price ($4 per box or 5 for $20!) </a:t>
            </a:r>
          </a:p>
          <a:p>
            <a:pPr marL="228600" indent="-228600">
              <a:spcBef>
                <a:spcPts val="0"/>
              </a:spcBef>
              <a:spcAft>
                <a:spcPts val="600"/>
              </a:spcAft>
              <a:buFont typeface="Wingdings" pitchFamily="2" charset="2"/>
              <a:buChar char="§"/>
            </a:pPr>
            <a:r>
              <a:rPr lang="en-US" dirty="0" smtClean="0"/>
              <a:t>How to behave at a booth site (wear uniform and no goofing off!)</a:t>
            </a:r>
          </a:p>
          <a:p>
            <a:pPr marL="228600" indent="-228600">
              <a:spcBef>
                <a:spcPts val="0"/>
              </a:spcBef>
              <a:spcAft>
                <a:spcPts val="600"/>
              </a:spcAft>
              <a:buFont typeface="Wingdings" pitchFamily="2" charset="2"/>
              <a:buChar char="§"/>
            </a:pPr>
            <a:r>
              <a:rPr lang="en-US" dirty="0" smtClean="0"/>
              <a:t>About the council-wide Gift of Caring Program!</a:t>
            </a:r>
          </a:p>
          <a:p>
            <a:pPr marL="228600" indent="-228600">
              <a:spcBef>
                <a:spcPts val="0"/>
              </a:spcBef>
              <a:spcAft>
                <a:spcPts val="600"/>
              </a:spcAft>
              <a:buFont typeface="Wingdings" pitchFamily="2" charset="2"/>
              <a:buChar char="§"/>
            </a:pPr>
            <a:r>
              <a:rPr lang="en-US" dirty="0" smtClean="0"/>
              <a:t>What the troop plans to do with their proceeds!</a:t>
            </a:r>
          </a:p>
          <a:p>
            <a:pPr marL="228600" indent="-228600">
              <a:spcBef>
                <a:spcPts val="0"/>
              </a:spcBef>
              <a:spcAft>
                <a:spcPts val="600"/>
              </a:spcAft>
            </a:pPr>
            <a:r>
              <a:rPr lang="en-US" b="1" dirty="0" smtClean="0"/>
              <a:t>For Adults:</a:t>
            </a:r>
            <a:endParaRPr lang="en-US" b="1" dirty="0"/>
          </a:p>
          <a:p>
            <a:pPr marL="228600" indent="-228600">
              <a:spcBef>
                <a:spcPts val="0"/>
              </a:spcBef>
              <a:spcAft>
                <a:spcPts val="600"/>
              </a:spcAft>
              <a:buFont typeface="Wingdings" pitchFamily="2" charset="2"/>
              <a:buChar char="§"/>
            </a:pPr>
            <a:r>
              <a:rPr lang="en-US" dirty="0" smtClean="0"/>
              <a:t>Make sure all adults picking up cookies are listed in eBudde.</a:t>
            </a:r>
          </a:p>
          <a:p>
            <a:pPr marL="228600" indent="-228600">
              <a:spcBef>
                <a:spcPts val="0"/>
              </a:spcBef>
              <a:spcAft>
                <a:spcPts val="600"/>
              </a:spcAft>
              <a:buFont typeface="Wingdings" pitchFamily="2" charset="2"/>
              <a:buChar char="§"/>
            </a:pPr>
            <a:r>
              <a:rPr lang="en-US" dirty="0" smtClean="0"/>
              <a:t>Be familiar with </a:t>
            </a:r>
            <a:r>
              <a:rPr lang="en-US" i="1" dirty="0" smtClean="0"/>
              <a:t>Safety Activity Checkpoints </a:t>
            </a:r>
            <a:r>
              <a:rPr lang="en-US" dirty="0" smtClean="0"/>
              <a:t>and boothing guidelines.</a:t>
            </a:r>
          </a:p>
          <a:p>
            <a:pPr marL="228600" indent="-228600">
              <a:spcBef>
                <a:spcPts val="0"/>
              </a:spcBef>
              <a:spcAft>
                <a:spcPts val="600"/>
              </a:spcAft>
              <a:buFont typeface="Wingdings" pitchFamily="2" charset="2"/>
              <a:buChar char="§"/>
            </a:pPr>
            <a:r>
              <a:rPr lang="en-US" dirty="0" smtClean="0"/>
              <a:t>Adults may assist, but cannot sell cookies!</a:t>
            </a:r>
          </a:p>
          <a:p>
            <a:pPr marL="228600" indent="-228600">
              <a:spcBef>
                <a:spcPts val="0"/>
              </a:spcBef>
              <a:spcAft>
                <a:spcPts val="600"/>
              </a:spcAft>
              <a:buFont typeface="Wingdings" pitchFamily="2" charset="2"/>
              <a:buChar char="§"/>
            </a:pPr>
            <a:r>
              <a:rPr lang="en-US" dirty="0" smtClean="0"/>
              <a:t>Bring cash </a:t>
            </a:r>
            <a:r>
              <a:rPr lang="en-US" dirty="0"/>
              <a:t>box &amp; </a:t>
            </a:r>
            <a:r>
              <a:rPr lang="en-US" dirty="0" smtClean="0"/>
              <a:t>change</a:t>
            </a:r>
            <a:r>
              <a:rPr lang="en-US" dirty="0"/>
              <a:t>, </a:t>
            </a:r>
            <a:r>
              <a:rPr lang="en-US" dirty="0" smtClean="0"/>
              <a:t>Troop eBudde </a:t>
            </a:r>
            <a:r>
              <a:rPr lang="en-US" dirty="0"/>
              <a:t>confirmation, GoC receipts, boothing </a:t>
            </a:r>
            <a:r>
              <a:rPr lang="en-US" dirty="0" smtClean="0"/>
              <a:t>kit </a:t>
            </a:r>
            <a:r>
              <a:rPr lang="en-US" dirty="0"/>
              <a:t>(available </a:t>
            </a:r>
            <a:r>
              <a:rPr lang="en-US" dirty="0" smtClean="0"/>
              <a:t>from your SUCC).</a:t>
            </a:r>
            <a:endParaRPr lang="en-US" dirty="0"/>
          </a:p>
          <a:p>
            <a:pPr marL="228600" indent="-228600">
              <a:spcBef>
                <a:spcPts val="0"/>
              </a:spcBef>
              <a:spcAft>
                <a:spcPts val="600"/>
              </a:spcAft>
              <a:buFont typeface="Wingdings" pitchFamily="2" charset="2"/>
              <a:buChar char="§"/>
            </a:pPr>
            <a:r>
              <a:rPr lang="en-US" dirty="0" smtClean="0"/>
              <a:t>Method </a:t>
            </a:r>
            <a:r>
              <a:rPr lang="en-US" dirty="0"/>
              <a:t>to track </a:t>
            </a:r>
            <a:r>
              <a:rPr lang="en-US" dirty="0" smtClean="0"/>
              <a:t>sales (utilize Booth Sale Recorder App!)</a:t>
            </a:r>
          </a:p>
          <a:p>
            <a:pPr marL="228600" indent="-228600">
              <a:spcBef>
                <a:spcPts val="0"/>
              </a:spcBef>
              <a:spcAft>
                <a:spcPts val="600"/>
              </a:spcAft>
              <a:buFont typeface="Wingdings" pitchFamily="2" charset="2"/>
              <a:buChar char="§"/>
            </a:pPr>
            <a:r>
              <a:rPr lang="en-US" dirty="0" smtClean="0"/>
              <a:t>Make sure to release </a:t>
            </a:r>
            <a:r>
              <a:rPr lang="en-US" dirty="0"/>
              <a:t>shifts you cannot </a:t>
            </a:r>
            <a:r>
              <a:rPr lang="en-US" dirty="0" smtClean="0"/>
              <a:t>attend!</a:t>
            </a:r>
          </a:p>
          <a:p>
            <a:pPr marL="228600" indent="-228600">
              <a:spcBef>
                <a:spcPts val="0"/>
              </a:spcBef>
              <a:spcAft>
                <a:spcPts val="600"/>
              </a:spcAft>
              <a:buFont typeface="Wingdings" pitchFamily="2" charset="2"/>
              <a:buChar char="§"/>
            </a:pPr>
            <a:r>
              <a:rPr lang="en-US" dirty="0" smtClean="0"/>
              <a:t>Teach girls selling strategies &amp; how to improve their Cookie Pitch each time.</a:t>
            </a:r>
            <a:endParaRPr lang="en-US" dirty="0"/>
          </a:p>
        </p:txBody>
      </p:sp>
      <p:pic>
        <p:nvPicPr>
          <p:cNvPr id="13" name="Picture 12" descr="Flower_Dosidos.jpg"/>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6934200" y="1219200"/>
            <a:ext cx="827247" cy="822960"/>
          </a:xfrm>
          <a:prstGeom prst="rect">
            <a:avLst/>
          </a:prstGeom>
          <a:noFill/>
          <a:ln w="9525">
            <a:noFill/>
            <a:miter lim="800000"/>
            <a:headEnd/>
            <a:tailEnd/>
          </a:ln>
        </p:spPr>
      </p:pic>
      <p:pic>
        <p:nvPicPr>
          <p:cNvPr id="14" name="Picture 13" descr="Flower_Tagalongs.jpg"/>
          <p:cNvPicPr>
            <a:picLocks noChangeAspect="1"/>
          </p:cNvPicPr>
          <p:nvPr/>
        </p:nvPicPr>
        <p:blipFill>
          <a:blip r:embed="rId9" cstate="print">
            <a:clrChange>
              <a:clrFrom>
                <a:srgbClr val="FFFFFF"/>
              </a:clrFrom>
              <a:clrTo>
                <a:srgbClr val="FFFFFF">
                  <a:alpha val="0"/>
                </a:srgbClr>
              </a:clrTo>
            </a:clrChange>
          </a:blip>
          <a:srcRect/>
          <a:stretch>
            <a:fillRect/>
          </a:stretch>
        </p:blipFill>
        <p:spPr bwMode="auto">
          <a:xfrm>
            <a:off x="7010400" y="2667000"/>
            <a:ext cx="827247" cy="822960"/>
          </a:xfrm>
          <a:prstGeom prst="rect">
            <a:avLst/>
          </a:prstGeom>
          <a:noFill/>
          <a:ln w="9525">
            <a:noFill/>
            <a:miter lim="800000"/>
            <a:headEnd/>
            <a:tailEnd/>
          </a:ln>
        </p:spPr>
      </p:pic>
      <p:pic>
        <p:nvPicPr>
          <p:cNvPr id="15" name="Picture 14" descr="Flower_ThinMints.jpg"/>
          <p:cNvPicPr>
            <a:picLocks noChangeAspect="1"/>
          </p:cNvPicPr>
          <p:nvPr/>
        </p:nvPicPr>
        <p:blipFill>
          <a:blip r:embed="rId10" cstate="print">
            <a:clrChange>
              <a:clrFrom>
                <a:srgbClr val="FFFFFF"/>
              </a:clrFrom>
              <a:clrTo>
                <a:srgbClr val="FFFFFF">
                  <a:alpha val="0"/>
                </a:srgbClr>
              </a:clrTo>
            </a:clrChange>
          </a:blip>
          <a:srcRect/>
          <a:stretch>
            <a:fillRect/>
          </a:stretch>
        </p:blipFill>
        <p:spPr bwMode="auto">
          <a:xfrm>
            <a:off x="7848600" y="1600200"/>
            <a:ext cx="827247" cy="8229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Bar_BluetoGreen.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15" name="Picture 10" descr="Bar_BluetoGreen.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14" name="TextBox 13"/>
          <p:cNvSpPr txBox="1"/>
          <p:nvPr/>
        </p:nvSpPr>
        <p:spPr>
          <a:xfrm>
            <a:off x="76200" y="101600"/>
            <a:ext cx="9067800" cy="584200"/>
          </a:xfrm>
          <a:prstGeom prst="rect">
            <a:avLst/>
          </a:prstGeom>
          <a:noFill/>
        </p:spPr>
        <p:txBody>
          <a:bodyPr>
            <a:spAutoFit/>
          </a:bodyPr>
          <a:lstStyle/>
          <a:p>
            <a:pPr>
              <a:defRPr/>
            </a:pPr>
            <a:r>
              <a:rPr lang="en-US" sz="3200" b="1" i="1" dirty="0">
                <a:latin typeface="+mj-lt"/>
              </a:rPr>
              <a:t>Materials Checklist </a:t>
            </a:r>
            <a:r>
              <a:rPr lang="en-US" sz="2800" b="1" i="1" dirty="0">
                <a:latin typeface="+mj-lt"/>
              </a:rPr>
              <a:t>(</a:t>
            </a:r>
            <a:r>
              <a:rPr lang="en-US" sz="2400" b="1" i="1" dirty="0">
                <a:latin typeface="+mj-lt"/>
              </a:rPr>
              <a:t>Page </a:t>
            </a:r>
            <a:r>
              <a:rPr lang="en-US" sz="2400" b="1" i="1" dirty="0" smtClean="0">
                <a:latin typeface="+mj-lt"/>
              </a:rPr>
              <a:t>6, </a:t>
            </a:r>
            <a:r>
              <a:rPr lang="en-US" sz="2400" b="1" i="1" dirty="0">
                <a:latin typeface="+mj-lt"/>
              </a:rPr>
              <a:t>Troop Guide</a:t>
            </a:r>
            <a:r>
              <a:rPr lang="en-US" sz="2800" b="1" i="1" dirty="0">
                <a:latin typeface="+mj-lt"/>
              </a:rPr>
              <a:t>)</a:t>
            </a:r>
          </a:p>
        </p:txBody>
      </p:sp>
      <p:sp>
        <p:nvSpPr>
          <p:cNvPr id="16" name="TextBox 8"/>
          <p:cNvSpPr txBox="1">
            <a:spLocks noChangeArrowheads="1"/>
          </p:cNvSpPr>
          <p:nvPr/>
        </p:nvSpPr>
        <p:spPr bwMode="auto">
          <a:xfrm>
            <a:off x="5943600" y="6457950"/>
            <a:ext cx="3200400" cy="400050"/>
          </a:xfrm>
          <a:prstGeom prst="rect">
            <a:avLst/>
          </a:prstGeom>
          <a:noFill/>
          <a:ln w="9525">
            <a:noFill/>
            <a:miter lim="800000"/>
            <a:headEnd/>
            <a:tailEnd/>
          </a:ln>
        </p:spPr>
        <p:txBody>
          <a:bodyPr>
            <a:spAutoFit/>
          </a:bodyPr>
          <a:lstStyle/>
          <a:p>
            <a:pPr algn="r">
              <a:defRPr/>
            </a:pPr>
            <a:r>
              <a:rPr lang="en-US" sz="2000" i="1" dirty="0" smtClean="0">
                <a:solidFill>
                  <a:schemeClr val="bg1"/>
                </a:solidFill>
                <a:latin typeface="+mn-lt"/>
              </a:rPr>
              <a:t>2012 </a:t>
            </a:r>
            <a:r>
              <a:rPr lang="en-US" sz="2000" i="1" dirty="0">
                <a:solidFill>
                  <a:schemeClr val="bg1"/>
                </a:solidFill>
                <a:latin typeface="+mn-lt"/>
              </a:rPr>
              <a:t>Cookie </a:t>
            </a:r>
            <a:r>
              <a:rPr lang="en-US" sz="2000" i="1" dirty="0" smtClean="0">
                <a:solidFill>
                  <a:schemeClr val="bg1"/>
                </a:solidFill>
                <a:latin typeface="+mn-lt"/>
              </a:rPr>
              <a:t>Program</a:t>
            </a:r>
            <a:endParaRPr lang="en-US" sz="2000" i="1" dirty="0">
              <a:solidFill>
                <a:schemeClr val="bg1"/>
              </a:solidFill>
              <a:latin typeface="+mn-lt"/>
            </a:endParaRPr>
          </a:p>
        </p:txBody>
      </p:sp>
      <p:sp>
        <p:nvSpPr>
          <p:cNvPr id="9222" name="TextBox 16"/>
          <p:cNvSpPr txBox="1">
            <a:spLocks noChangeArrowheads="1"/>
          </p:cNvSpPr>
          <p:nvPr/>
        </p:nvSpPr>
        <p:spPr bwMode="auto">
          <a:xfrm>
            <a:off x="381000" y="1066800"/>
            <a:ext cx="8458200" cy="4647426"/>
          </a:xfrm>
          <a:prstGeom prst="rect">
            <a:avLst/>
          </a:prstGeom>
          <a:noFill/>
          <a:ln w="9525">
            <a:noFill/>
            <a:miter lim="800000"/>
            <a:headEnd/>
            <a:tailEnd/>
          </a:ln>
        </p:spPr>
        <p:txBody>
          <a:bodyPr>
            <a:spAutoFit/>
          </a:bodyPr>
          <a:lstStyle/>
          <a:p>
            <a:pPr marL="342900" indent="-342900">
              <a:buFont typeface="Wingdings" pitchFamily="2" charset="2"/>
              <a:buChar char="q"/>
            </a:pPr>
            <a:r>
              <a:rPr lang="en-US" sz="2000" dirty="0" smtClean="0"/>
              <a:t>One </a:t>
            </a:r>
            <a:r>
              <a:rPr lang="en-US" sz="2000" dirty="0"/>
              <a:t>order card per girl (stress not to sell before Jan </a:t>
            </a:r>
            <a:r>
              <a:rPr lang="en-US" sz="2000" dirty="0" smtClean="0"/>
              <a:t>20).  Encourage    parents to submit orders via email so girls can continue taking orders with their Order Card</a:t>
            </a:r>
            <a:endParaRPr lang="en-US" sz="2000" dirty="0"/>
          </a:p>
          <a:p>
            <a:pPr marL="342900" indent="-342900"/>
            <a:endParaRPr lang="en-US" sz="2000" dirty="0"/>
          </a:p>
          <a:p>
            <a:pPr marL="342900" indent="-342900">
              <a:buFont typeface="Wingdings" pitchFamily="2" charset="2"/>
              <a:buChar char="q"/>
            </a:pPr>
            <a:r>
              <a:rPr lang="en-US" sz="2000" dirty="0"/>
              <a:t>One money envelope per girl</a:t>
            </a:r>
          </a:p>
          <a:p>
            <a:pPr marL="342900" indent="-342900">
              <a:buFont typeface="Wingdings" pitchFamily="2" charset="2"/>
              <a:buChar char="q"/>
            </a:pPr>
            <a:endParaRPr lang="en-US" sz="2000" dirty="0"/>
          </a:p>
          <a:p>
            <a:pPr marL="342900" indent="-342900">
              <a:buFont typeface="Wingdings" pitchFamily="2" charset="2"/>
              <a:buChar char="q"/>
            </a:pPr>
            <a:r>
              <a:rPr lang="en-US" sz="2000" dirty="0"/>
              <a:t>Receipt book-use for all </a:t>
            </a:r>
            <a:r>
              <a:rPr lang="en-US" sz="2000" dirty="0" smtClean="0"/>
              <a:t>transactions</a:t>
            </a:r>
            <a:endParaRPr lang="en-US" sz="2000" dirty="0"/>
          </a:p>
          <a:p>
            <a:pPr marL="342900" indent="-342900"/>
            <a:endParaRPr lang="en-US" sz="2000" dirty="0"/>
          </a:p>
          <a:p>
            <a:pPr marL="342900" indent="-342900">
              <a:buFont typeface="Wingdings" pitchFamily="2" charset="2"/>
              <a:buChar char="q"/>
            </a:pPr>
            <a:r>
              <a:rPr lang="en-US" sz="2000" dirty="0"/>
              <a:t>Gift of Caring receipts-for troop </a:t>
            </a:r>
            <a:r>
              <a:rPr lang="en-US" sz="2000" dirty="0" smtClean="0"/>
              <a:t>records (in Boothing Kits)*</a:t>
            </a:r>
            <a:endParaRPr lang="en-US" sz="2000" dirty="0"/>
          </a:p>
          <a:p>
            <a:pPr marL="342900" indent="-342900">
              <a:buFont typeface="Wingdings" pitchFamily="2" charset="2"/>
              <a:buChar char="q"/>
            </a:pPr>
            <a:endParaRPr lang="en-US" sz="2000" dirty="0"/>
          </a:p>
          <a:p>
            <a:pPr marL="342900" indent="-342900">
              <a:buFont typeface="Wingdings" pitchFamily="2" charset="2"/>
              <a:buChar char="q"/>
            </a:pPr>
            <a:r>
              <a:rPr lang="en-US" sz="2000" i="1" dirty="0"/>
              <a:t>Cookie Rookie </a:t>
            </a:r>
            <a:r>
              <a:rPr lang="en-US" sz="2000" dirty="0" smtClean="0"/>
              <a:t>(for new troops-available online or in Service Centers)</a:t>
            </a:r>
            <a:endParaRPr lang="en-US" sz="2000" dirty="0"/>
          </a:p>
          <a:p>
            <a:pPr marL="342900" indent="-342900">
              <a:buFont typeface="Wingdings" pitchFamily="2" charset="2"/>
              <a:buChar char="q"/>
            </a:pPr>
            <a:endParaRPr lang="en-US" sz="2000" dirty="0"/>
          </a:p>
          <a:p>
            <a:pPr marL="342900" indent="-342900">
              <a:buFont typeface="Wingdings" pitchFamily="2" charset="2"/>
              <a:buChar char="q"/>
            </a:pPr>
            <a:r>
              <a:rPr lang="en-US" sz="2000" dirty="0"/>
              <a:t>Cookie Activity </a:t>
            </a:r>
            <a:r>
              <a:rPr lang="en-US" sz="2000" dirty="0" smtClean="0"/>
              <a:t>Kits*</a:t>
            </a:r>
            <a:endParaRPr lang="en-US" dirty="0"/>
          </a:p>
          <a:p>
            <a:pPr marL="342900" indent="-342900"/>
            <a:endParaRPr lang="en-US" dirty="0"/>
          </a:p>
          <a:p>
            <a:pPr marL="342900" indent="-342900"/>
            <a:r>
              <a:rPr lang="en-US" dirty="0" smtClean="0"/>
              <a:t>* While supplies last</a:t>
            </a:r>
            <a:endParaRPr lang="en-US" dirty="0"/>
          </a:p>
        </p:txBody>
      </p:sp>
      <p:pic>
        <p:nvPicPr>
          <p:cNvPr id="17" name="Picture 12" descr="GiraffeHead.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19"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pic>
        <p:nvPicPr>
          <p:cNvPr id="9" name="Picture 23" descr="GS_100TH_burst.jpg"/>
          <p:cNvPicPr>
            <a:picLocks noChangeAspect="1"/>
          </p:cNvPicPr>
          <p:nvPr/>
        </p:nvPicPr>
        <p:blipFill>
          <a:blip r:embed="rId7"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10" name="Picture 5" descr="S:\Cookie Program\2011 Cookies\LBB ETools\DVD 2\2A. Clip Art and Photos\Cookies and Package Clip Art\Tagalongs.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181600" y="4343400"/>
            <a:ext cx="1528762" cy="1143000"/>
          </a:xfrm>
          <a:prstGeom prst="rect">
            <a:avLst/>
          </a:prstGeom>
          <a:noFill/>
          <a:ln w="9525">
            <a:noFill/>
            <a:miter lim="800000"/>
            <a:headEnd/>
            <a:tailEnd/>
          </a:ln>
        </p:spPr>
      </p:pic>
      <p:pic>
        <p:nvPicPr>
          <p:cNvPr id="11" name="Picture 6" descr="S:\Cookie Program\2011 Cookies\LBB ETools\DVD 2\2A. Clip Art and Photos\Cookies and Package Clip Art\Trefoils.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776663" y="5181600"/>
            <a:ext cx="1557337" cy="1143000"/>
          </a:xfrm>
          <a:prstGeom prst="rect">
            <a:avLst/>
          </a:prstGeom>
          <a:noFill/>
          <a:ln w="9525">
            <a:noFill/>
            <a:miter lim="800000"/>
            <a:headEnd/>
            <a:tailEnd/>
          </a:ln>
        </p:spPr>
      </p:pic>
      <p:pic>
        <p:nvPicPr>
          <p:cNvPr id="12" name="Picture 8" descr="S:\Cookie Program\2011 Cookies\LBB ETools\DVD 2\2A. Clip Art and Photos\Cookies and Package Clip Art\Samoas.jpg"/>
          <p:cNvPicPr>
            <a:picLocks noChangeAspect="1" noChangeArrowheads="1"/>
          </p:cNvPicPr>
          <p:nvPr/>
        </p:nvPicPr>
        <p:blipFill>
          <a:blip r:embed="rId10" cstate="print">
            <a:clrChange>
              <a:clrFrom>
                <a:srgbClr val="FEFFF9"/>
              </a:clrFrom>
              <a:clrTo>
                <a:srgbClr val="FEFFF9">
                  <a:alpha val="0"/>
                </a:srgbClr>
              </a:clrTo>
            </a:clrChange>
          </a:blip>
          <a:srcRect/>
          <a:stretch>
            <a:fillRect/>
          </a:stretch>
        </p:blipFill>
        <p:spPr bwMode="auto">
          <a:xfrm>
            <a:off x="6553200" y="5181600"/>
            <a:ext cx="1344613" cy="1143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0" descr="Bar_PurpletoBlu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54275" name="Picture 7" descr="More2.jpg"/>
          <p:cNvPicPr>
            <a:picLocks noChangeAspect="1"/>
          </p:cNvPicPr>
          <p:nvPr/>
        </p:nvPicPr>
        <p:blipFill>
          <a:blip r:embed="rId4"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pic>
        <p:nvPicPr>
          <p:cNvPr id="54276" name="Picture 8" descr="Bar_PurpletoBlue.jpg"/>
          <p:cNvPicPr>
            <a:picLocks/>
          </p:cNvPicPr>
          <p:nvPr/>
        </p:nvPicPr>
        <p:blipFill>
          <a:blip r:embed="rId5" cstate="print"/>
          <a:srcRect/>
          <a:stretch>
            <a:fillRect/>
          </a:stretch>
        </p:blipFill>
        <p:spPr bwMode="auto">
          <a:xfrm>
            <a:off x="0" y="0"/>
            <a:ext cx="9144000" cy="914400"/>
          </a:xfrm>
          <a:prstGeom prst="rect">
            <a:avLst/>
          </a:prstGeom>
          <a:noFill/>
          <a:ln w="9525">
            <a:noFill/>
            <a:miter lim="800000"/>
            <a:headEnd/>
            <a:tailEnd/>
          </a:ln>
        </p:spPr>
      </p:pic>
      <p:sp>
        <p:nvSpPr>
          <p:cNvPr id="19" name="TextBox 8"/>
          <p:cNvSpPr txBox="1">
            <a:spLocks noChangeArrowheads="1"/>
          </p:cNvSpPr>
          <p:nvPr/>
        </p:nvSpPr>
        <p:spPr bwMode="auto">
          <a:xfrm>
            <a:off x="5943600" y="6457950"/>
            <a:ext cx="3200400" cy="400050"/>
          </a:xfrm>
          <a:prstGeom prst="rect">
            <a:avLst/>
          </a:prstGeom>
          <a:noFill/>
          <a:ln w="9525">
            <a:noFill/>
            <a:miter lim="800000"/>
            <a:headEnd/>
            <a:tailEnd/>
          </a:ln>
        </p:spPr>
        <p:txBody>
          <a:bodyPr>
            <a:spAutoFit/>
          </a:bodyPr>
          <a:lstStyle/>
          <a:p>
            <a:pPr algn="r">
              <a:defRPr/>
            </a:pPr>
            <a:r>
              <a:rPr lang="en-US" sz="2000" b="1" i="1" dirty="0">
                <a:latin typeface="+mn-lt"/>
              </a:rPr>
              <a:t>2012 Cookie Program</a:t>
            </a:r>
          </a:p>
        </p:txBody>
      </p:sp>
      <p:pic>
        <p:nvPicPr>
          <p:cNvPr id="54290" name="Picture 12" descr="GiraffeHead.jpg"/>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54291" name="Picture 23" descr="GS_100TH_burst.jpg"/>
          <p:cNvPicPr>
            <a:picLocks noChangeAspect="1"/>
          </p:cNvPicPr>
          <p:nvPr/>
        </p:nvPicPr>
        <p:blipFill>
          <a:blip r:embed="rId7"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sp>
        <p:nvSpPr>
          <p:cNvPr id="21" name="TextBox 20"/>
          <p:cNvSpPr txBox="1"/>
          <p:nvPr/>
        </p:nvSpPr>
        <p:spPr>
          <a:xfrm>
            <a:off x="304800" y="838200"/>
            <a:ext cx="8158163" cy="923330"/>
          </a:xfrm>
          <a:prstGeom prst="rect">
            <a:avLst/>
          </a:prstGeom>
          <a:noFill/>
        </p:spPr>
        <p:txBody>
          <a:bodyPr>
            <a:spAutoFit/>
          </a:bodyPr>
          <a:lstStyle/>
          <a:p>
            <a:pPr>
              <a:defRPr/>
            </a:pPr>
            <a:endParaRPr lang="en-US" dirty="0">
              <a:latin typeface="+mn-lt"/>
            </a:endParaRPr>
          </a:p>
          <a:p>
            <a:pPr>
              <a:buFont typeface="Wingdings" pitchFamily="2" charset="2"/>
              <a:buChar char="Ø"/>
              <a:defRPr/>
            </a:pPr>
            <a:endParaRPr lang="en-US" dirty="0">
              <a:latin typeface="+mn-lt"/>
            </a:endParaRPr>
          </a:p>
          <a:p>
            <a:pPr>
              <a:defRPr/>
            </a:pPr>
            <a:r>
              <a:rPr lang="en-US" dirty="0">
                <a:latin typeface="+mn-lt"/>
              </a:rPr>
              <a:t>	   	</a:t>
            </a:r>
          </a:p>
        </p:txBody>
      </p:sp>
      <p:sp>
        <p:nvSpPr>
          <p:cNvPr id="11" name="TextBox 6"/>
          <p:cNvSpPr txBox="1">
            <a:spLocks noChangeArrowheads="1"/>
          </p:cNvSpPr>
          <p:nvPr/>
        </p:nvSpPr>
        <p:spPr bwMode="auto">
          <a:xfrm>
            <a:off x="381000" y="1371600"/>
            <a:ext cx="7848600" cy="646331"/>
          </a:xfrm>
          <a:prstGeom prst="rect">
            <a:avLst/>
          </a:prstGeom>
          <a:noFill/>
          <a:ln w="9525">
            <a:noFill/>
            <a:miter lim="800000"/>
            <a:headEnd/>
            <a:tailEnd/>
          </a:ln>
        </p:spPr>
        <p:txBody>
          <a:bodyPr>
            <a:spAutoFit/>
          </a:bodyPr>
          <a:lstStyle/>
          <a:p>
            <a:r>
              <a:rPr lang="en-US" dirty="0"/>
              <a:t>	</a:t>
            </a:r>
          </a:p>
          <a:p>
            <a:pPr lvl="2"/>
            <a:endParaRPr lang="en-US" dirty="0"/>
          </a:p>
        </p:txBody>
      </p:sp>
      <p:sp>
        <p:nvSpPr>
          <p:cNvPr id="12" name="TextBox 11"/>
          <p:cNvSpPr txBox="1"/>
          <p:nvPr/>
        </p:nvSpPr>
        <p:spPr>
          <a:xfrm>
            <a:off x="76200" y="177800"/>
            <a:ext cx="6934200" cy="584200"/>
          </a:xfrm>
          <a:prstGeom prst="rect">
            <a:avLst/>
          </a:prstGeom>
          <a:noFill/>
        </p:spPr>
        <p:txBody>
          <a:bodyPr>
            <a:spAutoFit/>
          </a:bodyPr>
          <a:lstStyle/>
          <a:p>
            <a:pPr>
              <a:defRPr/>
            </a:pPr>
            <a:r>
              <a:rPr lang="en-US" sz="3200" b="1" i="1" dirty="0" smtClean="0">
                <a:latin typeface="+mn-lt"/>
              </a:rPr>
              <a:t>Cash Handling </a:t>
            </a:r>
            <a:r>
              <a:rPr lang="en-US" sz="2400" b="1" i="1" dirty="0">
                <a:latin typeface="+mn-lt"/>
              </a:rPr>
              <a:t>(Page </a:t>
            </a:r>
            <a:r>
              <a:rPr lang="en-US" sz="2400" b="1" i="1" dirty="0" smtClean="0">
                <a:latin typeface="+mn-lt"/>
              </a:rPr>
              <a:t>31 </a:t>
            </a:r>
            <a:r>
              <a:rPr lang="en-US" sz="2400" b="1" i="1" dirty="0">
                <a:latin typeface="+mn-lt"/>
              </a:rPr>
              <a:t>&amp; </a:t>
            </a:r>
            <a:r>
              <a:rPr lang="en-US" sz="2400" b="1" i="1" dirty="0" smtClean="0">
                <a:latin typeface="+mn-lt"/>
              </a:rPr>
              <a:t>32, </a:t>
            </a:r>
            <a:r>
              <a:rPr lang="en-US" sz="2400" b="1" i="1" dirty="0">
                <a:latin typeface="+mn-lt"/>
              </a:rPr>
              <a:t>Troop Guide)</a:t>
            </a:r>
          </a:p>
        </p:txBody>
      </p:sp>
      <p:sp>
        <p:nvSpPr>
          <p:cNvPr id="13" name="TextBox 12"/>
          <p:cNvSpPr txBox="1"/>
          <p:nvPr/>
        </p:nvSpPr>
        <p:spPr>
          <a:xfrm>
            <a:off x="685800" y="1022152"/>
            <a:ext cx="7696200" cy="5078313"/>
          </a:xfrm>
          <a:prstGeom prst="rect">
            <a:avLst/>
          </a:prstGeom>
          <a:noFill/>
        </p:spPr>
        <p:txBody>
          <a:bodyPr>
            <a:spAutoFit/>
          </a:bodyPr>
          <a:lstStyle/>
          <a:p>
            <a:pPr>
              <a:spcAft>
                <a:spcPts val="600"/>
              </a:spcAft>
              <a:defRPr/>
            </a:pPr>
            <a:r>
              <a:rPr lang="en-US" sz="2000" b="1" dirty="0" smtClean="0"/>
              <a:t>Girls</a:t>
            </a:r>
            <a:r>
              <a:rPr lang="en-US" sz="2000" b="1" dirty="0"/>
              <a:t>’ Monies</a:t>
            </a:r>
            <a:r>
              <a:rPr lang="en-US" sz="2000" b="1" dirty="0" smtClean="0"/>
              <a:t>:</a:t>
            </a:r>
            <a:endParaRPr lang="en-US" sz="2000" b="1" dirty="0"/>
          </a:p>
          <a:p>
            <a:pPr marL="342900" indent="-342900">
              <a:spcAft>
                <a:spcPts val="600"/>
              </a:spcAft>
              <a:buFont typeface="Wingdings" pitchFamily="2" charset="2"/>
              <a:buChar char="q"/>
              <a:defRPr/>
            </a:pPr>
            <a:r>
              <a:rPr lang="en-US" dirty="0"/>
              <a:t>Girls must be </a:t>
            </a:r>
            <a:r>
              <a:rPr lang="en-US" dirty="0" smtClean="0"/>
              <a:t>registered and have a </a:t>
            </a:r>
            <a:r>
              <a:rPr lang="en-US" i="1" dirty="0" smtClean="0"/>
              <a:t>Parent/Guardian Permission &amp; Responsibility Agreement</a:t>
            </a:r>
            <a:r>
              <a:rPr lang="en-US" dirty="0" smtClean="0"/>
              <a:t> on file with the Troop Leader.</a:t>
            </a:r>
            <a:endParaRPr lang="en-US" dirty="0"/>
          </a:p>
          <a:p>
            <a:pPr marL="342900" indent="-342900">
              <a:spcAft>
                <a:spcPts val="600"/>
              </a:spcAft>
              <a:buFont typeface="Wingdings" pitchFamily="2" charset="2"/>
              <a:buChar char="q"/>
              <a:defRPr/>
            </a:pPr>
            <a:r>
              <a:rPr lang="en-US" dirty="0" smtClean="0"/>
              <a:t>Checks </a:t>
            </a:r>
            <a:r>
              <a:rPr lang="en-US" dirty="0"/>
              <a:t>payable to “Troop ____.”</a:t>
            </a:r>
          </a:p>
          <a:p>
            <a:pPr marL="342900" indent="-342900">
              <a:spcAft>
                <a:spcPts val="600"/>
              </a:spcAft>
              <a:buFont typeface="Wingdings" pitchFamily="2" charset="2"/>
              <a:buChar char="q"/>
              <a:defRPr/>
            </a:pPr>
            <a:r>
              <a:rPr lang="en-US" dirty="0" smtClean="0"/>
              <a:t>Do </a:t>
            </a:r>
            <a:r>
              <a:rPr lang="en-US" dirty="0"/>
              <a:t>not accept one check from parent</a:t>
            </a:r>
            <a:r>
              <a:rPr lang="en-US" dirty="0" smtClean="0"/>
              <a:t>.  Parents DO NOT deposit into personal accounts to remit to troop.</a:t>
            </a:r>
            <a:endParaRPr lang="en-US" dirty="0"/>
          </a:p>
          <a:p>
            <a:pPr marL="342900" indent="-342900">
              <a:spcAft>
                <a:spcPts val="600"/>
              </a:spcAft>
              <a:buFont typeface="Wingdings" pitchFamily="2" charset="2"/>
              <a:buChar char="q"/>
              <a:defRPr/>
            </a:pPr>
            <a:r>
              <a:rPr lang="en-US" dirty="0" smtClean="0"/>
              <a:t>Do not accept </a:t>
            </a:r>
            <a:r>
              <a:rPr lang="en-US" dirty="0"/>
              <a:t>money before delivering cookies (GoC is exception).</a:t>
            </a:r>
          </a:p>
          <a:p>
            <a:pPr marL="342900" indent="-342900">
              <a:spcAft>
                <a:spcPts val="600"/>
              </a:spcAft>
              <a:buFont typeface="Wingdings" pitchFamily="2" charset="2"/>
              <a:buChar char="q"/>
              <a:defRPr/>
            </a:pPr>
            <a:r>
              <a:rPr lang="en-US" dirty="0" smtClean="0"/>
              <a:t>Girls </a:t>
            </a:r>
            <a:r>
              <a:rPr lang="en-US" dirty="0"/>
              <a:t>should </a:t>
            </a:r>
            <a:r>
              <a:rPr lang="en-US" dirty="0" smtClean="0"/>
              <a:t>hand </a:t>
            </a:r>
            <a:r>
              <a:rPr lang="en-US" dirty="0"/>
              <a:t>in money at every opportunity</a:t>
            </a:r>
            <a:r>
              <a:rPr lang="en-US" dirty="0" smtClean="0"/>
              <a:t>.</a:t>
            </a:r>
          </a:p>
          <a:p>
            <a:pPr marL="342900" indent="-342900">
              <a:spcAft>
                <a:spcPts val="600"/>
              </a:spcAft>
              <a:buFont typeface="Wingdings" pitchFamily="2" charset="2"/>
              <a:buChar char="q"/>
              <a:defRPr/>
            </a:pPr>
            <a:r>
              <a:rPr lang="en-US" dirty="0" smtClean="0"/>
              <a:t>Accept credit cards via the new smart phone app to get the money where it needs to be safely and securely.</a:t>
            </a:r>
            <a:endParaRPr lang="en-US" dirty="0"/>
          </a:p>
          <a:p>
            <a:pPr marL="342900" indent="-342900">
              <a:spcAft>
                <a:spcPts val="600"/>
              </a:spcAft>
              <a:defRPr/>
            </a:pPr>
            <a:r>
              <a:rPr lang="en-US" sz="2000" b="1" dirty="0" smtClean="0"/>
              <a:t>Troops</a:t>
            </a:r>
            <a:r>
              <a:rPr lang="en-US" sz="2000" b="1" dirty="0"/>
              <a:t>’ </a:t>
            </a:r>
            <a:r>
              <a:rPr lang="en-US" sz="2000" b="1" dirty="0" smtClean="0"/>
              <a:t>Monies:</a:t>
            </a:r>
            <a:endParaRPr lang="en-US" sz="2000" b="1" dirty="0"/>
          </a:p>
          <a:p>
            <a:pPr marL="342900" indent="-342900">
              <a:spcAft>
                <a:spcPts val="600"/>
              </a:spcAft>
              <a:buFont typeface="Wingdings" pitchFamily="2" charset="2"/>
              <a:buChar char="q"/>
              <a:defRPr/>
            </a:pPr>
            <a:r>
              <a:rPr lang="en-US" dirty="0" smtClean="0"/>
              <a:t>Deposit </a:t>
            </a:r>
            <a:r>
              <a:rPr lang="en-US" dirty="0"/>
              <a:t>money into bank account “promptly &amp; frequently</a:t>
            </a:r>
            <a:r>
              <a:rPr lang="en-US" dirty="0" smtClean="0"/>
              <a:t>.”</a:t>
            </a:r>
            <a:endParaRPr lang="en-US" dirty="0"/>
          </a:p>
          <a:p>
            <a:pPr marL="342900" indent="-342900">
              <a:spcAft>
                <a:spcPts val="600"/>
              </a:spcAft>
              <a:buFont typeface="Wingdings" pitchFamily="2" charset="2"/>
              <a:buChar char="q"/>
              <a:defRPr/>
            </a:pPr>
            <a:r>
              <a:rPr lang="en-US" dirty="0" smtClean="0"/>
              <a:t>Use </a:t>
            </a:r>
            <a:r>
              <a:rPr lang="en-US" dirty="0"/>
              <a:t>receipt books for </a:t>
            </a:r>
            <a:r>
              <a:rPr lang="en-US" b="1" dirty="0" smtClean="0"/>
              <a:t>ALL</a:t>
            </a:r>
            <a:r>
              <a:rPr lang="en-US" dirty="0" smtClean="0"/>
              <a:t> transactions/record payments in eBudde.</a:t>
            </a:r>
            <a:endParaRPr lang="en-US" dirty="0"/>
          </a:p>
          <a:p>
            <a:pPr marL="342900" indent="-342900">
              <a:spcAft>
                <a:spcPts val="600"/>
              </a:spcAft>
              <a:buFont typeface="Wingdings" pitchFamily="2" charset="2"/>
              <a:buChar char="q"/>
              <a:defRPr/>
            </a:pPr>
            <a:r>
              <a:rPr lang="en-US" dirty="0" smtClean="0"/>
              <a:t>Debit </a:t>
            </a:r>
            <a:r>
              <a:rPr lang="en-US" dirty="0"/>
              <a:t>is pulled from the info in </a:t>
            </a:r>
            <a:r>
              <a:rPr lang="en-US" dirty="0" smtClean="0"/>
              <a:t>eBudde. </a:t>
            </a:r>
            <a:r>
              <a:rPr lang="en-US" dirty="0"/>
              <a:t>Routing # is 11 digits, starts with 1,2,3.  </a:t>
            </a:r>
            <a:r>
              <a:rPr lang="en-US" dirty="0" smtClean="0"/>
              <a:t>Account # </a:t>
            </a:r>
            <a:r>
              <a:rPr lang="en-US" dirty="0"/>
              <a:t>is 2</a:t>
            </a:r>
            <a:r>
              <a:rPr lang="en-US" baseline="30000" dirty="0"/>
              <a:t>nd</a:t>
            </a:r>
            <a:r>
              <a:rPr lang="en-US" dirty="0"/>
              <a:t> </a:t>
            </a:r>
            <a:r>
              <a:rPr lang="en-US" dirty="0" smtClean="0"/>
              <a:t>set of digits.</a:t>
            </a:r>
            <a:endParaRPr lang="en-US" dirty="0"/>
          </a:p>
        </p:txBody>
      </p:sp>
      <p:pic>
        <p:nvPicPr>
          <p:cNvPr id="15" name="Picture 14" descr="Flower_Dosidos.jpg"/>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8077200" y="1447800"/>
            <a:ext cx="1011079" cy="1005840"/>
          </a:xfrm>
          <a:prstGeom prst="rect">
            <a:avLst/>
          </a:prstGeom>
          <a:noFill/>
          <a:ln w="9525">
            <a:noFill/>
            <a:miter lim="800000"/>
            <a:headEnd/>
            <a:tailEnd/>
          </a:ln>
        </p:spPr>
      </p:pic>
      <p:pic>
        <p:nvPicPr>
          <p:cNvPr id="16" name="Picture 13" descr="Flower_Tagalongs.jpg"/>
          <p:cNvPicPr>
            <a:picLocks noChangeAspect="1"/>
          </p:cNvPicPr>
          <p:nvPr/>
        </p:nvPicPr>
        <p:blipFill>
          <a:blip r:embed="rId9" cstate="print">
            <a:clrChange>
              <a:clrFrom>
                <a:srgbClr val="FFFFFF"/>
              </a:clrFrom>
              <a:clrTo>
                <a:srgbClr val="FFFFFF">
                  <a:alpha val="0"/>
                </a:srgbClr>
              </a:clrTo>
            </a:clrChange>
          </a:blip>
          <a:srcRect/>
          <a:stretch>
            <a:fillRect/>
          </a:stretch>
        </p:blipFill>
        <p:spPr bwMode="auto">
          <a:xfrm>
            <a:off x="7848600" y="4191000"/>
            <a:ext cx="1011079" cy="100584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descr="Bar_PinktoPurple.jpg"/>
          <p:cNvPicPr>
            <a:picLocks/>
          </p:cNvPicPr>
          <p:nvPr/>
        </p:nvPicPr>
        <p:blipFill>
          <a:blip r:embed="rId3" cstate="print"/>
          <a:srcRect/>
          <a:stretch>
            <a:fillRect/>
          </a:stretch>
        </p:blipFill>
        <p:spPr bwMode="auto">
          <a:xfrm>
            <a:off x="0" y="0"/>
            <a:ext cx="9144000" cy="914400"/>
          </a:xfrm>
          <a:prstGeom prst="rect">
            <a:avLst/>
          </a:prstGeom>
          <a:noFill/>
          <a:ln w="9525">
            <a:noFill/>
            <a:miter lim="800000"/>
            <a:headEnd/>
            <a:tailEnd/>
          </a:ln>
        </p:spPr>
      </p:pic>
      <p:sp>
        <p:nvSpPr>
          <p:cNvPr id="2" name="TextBox 22"/>
          <p:cNvSpPr txBox="1">
            <a:spLocks noChangeArrowheads="1"/>
          </p:cNvSpPr>
          <p:nvPr/>
        </p:nvSpPr>
        <p:spPr bwMode="auto">
          <a:xfrm>
            <a:off x="381000" y="1066800"/>
            <a:ext cx="8458200" cy="4078039"/>
          </a:xfrm>
          <a:prstGeom prst="rect">
            <a:avLst/>
          </a:prstGeom>
          <a:noFill/>
          <a:ln w="9525">
            <a:noFill/>
            <a:miter lim="800000"/>
            <a:headEnd/>
            <a:tailEnd/>
          </a:ln>
        </p:spPr>
        <p:txBody>
          <a:bodyPr>
            <a:spAutoFit/>
          </a:bodyPr>
          <a:lstStyle/>
          <a:p>
            <a:pPr marL="341313" indent="-341313">
              <a:spcBef>
                <a:spcPts val="600"/>
              </a:spcBef>
              <a:buFont typeface="Wingdings" pitchFamily="2" charset="2"/>
              <a:buChar char="Ø"/>
              <a:defRPr/>
            </a:pPr>
            <a:r>
              <a:rPr lang="en-US" sz="2000" dirty="0" smtClean="0">
                <a:latin typeface="Arial" pitchFamily="34" charset="0"/>
                <a:cs typeface="Arial" pitchFamily="34" charset="0"/>
              </a:rPr>
              <a:t>Initial Orders are FINAL and cannot be changed. </a:t>
            </a:r>
          </a:p>
          <a:p>
            <a:pPr marL="798513" lvl="1" indent="-341313">
              <a:spcBef>
                <a:spcPts val="0"/>
              </a:spcBef>
              <a:buFont typeface="Wingdings" pitchFamily="2" charset="2"/>
              <a:buChar char="Ø"/>
              <a:defRPr/>
            </a:pPr>
            <a:r>
              <a:rPr lang="en-US" dirty="0" smtClean="0">
                <a:latin typeface="Arial" pitchFamily="34" charset="0"/>
                <a:cs typeface="Arial" pitchFamily="34" charset="0"/>
              </a:rPr>
              <a:t>Do </a:t>
            </a:r>
            <a:r>
              <a:rPr lang="en-US" dirty="0">
                <a:latin typeface="Arial" pitchFamily="34" charset="0"/>
                <a:cs typeface="Arial" pitchFamily="34" charset="0"/>
              </a:rPr>
              <a:t>not input </a:t>
            </a:r>
            <a:r>
              <a:rPr lang="en-US" dirty="0" smtClean="0">
                <a:latin typeface="Arial" pitchFamily="34" charset="0"/>
                <a:cs typeface="Arial" pitchFamily="34" charset="0"/>
              </a:rPr>
              <a:t>I/O </a:t>
            </a:r>
            <a:r>
              <a:rPr lang="en-US" dirty="0">
                <a:latin typeface="Arial" pitchFamily="34" charset="0"/>
                <a:cs typeface="Arial" pitchFamily="34" charset="0"/>
              </a:rPr>
              <a:t>under a girl’s name unless they </a:t>
            </a:r>
            <a:r>
              <a:rPr lang="en-US" dirty="0" smtClean="0">
                <a:latin typeface="Arial" pitchFamily="34" charset="0"/>
                <a:cs typeface="Arial" pitchFamily="34" charset="0"/>
              </a:rPr>
              <a:t>have orders for those cookies</a:t>
            </a:r>
            <a:r>
              <a:rPr lang="en-US" dirty="0">
                <a:latin typeface="Arial" pitchFamily="34" charset="0"/>
                <a:cs typeface="Arial" pitchFamily="34" charset="0"/>
              </a:rPr>
              <a:t>. </a:t>
            </a:r>
            <a:endParaRPr lang="en-US" dirty="0" smtClean="0">
              <a:latin typeface="Arial" pitchFamily="34" charset="0"/>
              <a:cs typeface="Arial" pitchFamily="34" charset="0"/>
            </a:endParaRPr>
          </a:p>
          <a:p>
            <a:pPr marL="798513" lvl="1" indent="-341313">
              <a:spcBef>
                <a:spcPts val="0"/>
              </a:spcBef>
              <a:buFont typeface="Wingdings" pitchFamily="2" charset="2"/>
              <a:buChar char="Ø"/>
              <a:defRPr/>
            </a:pPr>
            <a:r>
              <a:rPr lang="en-US" dirty="0" smtClean="0">
                <a:latin typeface="Arial" pitchFamily="34" charset="0"/>
                <a:cs typeface="Arial" pitchFamily="34" charset="0"/>
              </a:rPr>
              <a:t>Do </a:t>
            </a:r>
            <a:r>
              <a:rPr lang="en-US" dirty="0">
                <a:latin typeface="Arial" pitchFamily="34" charset="0"/>
                <a:cs typeface="Arial" pitchFamily="34" charset="0"/>
              </a:rPr>
              <a:t>not add a girl until they have </a:t>
            </a:r>
            <a:r>
              <a:rPr lang="en-US" dirty="0" smtClean="0">
                <a:latin typeface="Arial" pitchFamily="34" charset="0"/>
                <a:cs typeface="Arial" pitchFamily="34" charset="0"/>
              </a:rPr>
              <a:t>participated for accurate PGA.</a:t>
            </a:r>
          </a:p>
          <a:p>
            <a:pPr marL="341313" indent="-341313">
              <a:spcBef>
                <a:spcPts val="600"/>
              </a:spcBef>
              <a:buFont typeface="Wingdings" pitchFamily="2" charset="2"/>
              <a:buChar char="Ø"/>
              <a:defRPr/>
            </a:pPr>
            <a:r>
              <a:rPr lang="en-US" sz="2000" dirty="0" smtClean="0">
                <a:latin typeface="Arial" pitchFamily="34" charset="0"/>
                <a:cs typeface="Arial" pitchFamily="34" charset="0"/>
              </a:rPr>
              <a:t>Enter first and last name for each girl.  </a:t>
            </a:r>
          </a:p>
          <a:p>
            <a:pPr marL="341313" indent="-341313">
              <a:spcBef>
                <a:spcPts val="600"/>
              </a:spcBef>
              <a:buFont typeface="Wingdings" pitchFamily="2" charset="2"/>
              <a:buChar char="Ø"/>
              <a:defRPr/>
            </a:pPr>
            <a:r>
              <a:rPr lang="en-US" sz="2000" dirty="0" smtClean="0">
                <a:latin typeface="Arial" pitchFamily="34" charset="0"/>
                <a:cs typeface="Arial" pitchFamily="34" charset="0"/>
              </a:rPr>
              <a:t>Utilize booth sale order for extra product - do not make up names.</a:t>
            </a:r>
          </a:p>
          <a:p>
            <a:pPr marL="341313" indent="-341313">
              <a:spcBef>
                <a:spcPts val="600"/>
              </a:spcBef>
              <a:buFont typeface="Wingdings" pitchFamily="2" charset="2"/>
              <a:buChar char="Ø"/>
              <a:defRPr/>
            </a:pPr>
            <a:r>
              <a:rPr lang="en-US" sz="2000" dirty="0" smtClean="0">
                <a:latin typeface="Arial" pitchFamily="34" charset="0"/>
                <a:cs typeface="Arial" pitchFamily="34" charset="0"/>
              </a:rPr>
              <a:t>After I/O</a:t>
            </a:r>
            <a:r>
              <a:rPr lang="en-US" sz="2000" dirty="0">
                <a:latin typeface="Arial" pitchFamily="34" charset="0"/>
                <a:cs typeface="Arial" pitchFamily="34" charset="0"/>
              </a:rPr>
              <a:t>, cookies must be allocated back to girls (from cupboard, roundup or initial booth sale</a:t>
            </a:r>
            <a:r>
              <a:rPr lang="en-US" sz="2000" dirty="0" smtClean="0">
                <a:latin typeface="Arial" pitchFamily="34" charset="0"/>
                <a:cs typeface="Arial" pitchFamily="34" charset="0"/>
              </a:rPr>
              <a:t>) to insure girls receive credit for boxes sold. </a:t>
            </a:r>
            <a:endParaRPr lang="en-US" sz="2000" dirty="0">
              <a:latin typeface="Arial" pitchFamily="34" charset="0"/>
              <a:cs typeface="Arial" pitchFamily="34" charset="0"/>
            </a:endParaRPr>
          </a:p>
          <a:p>
            <a:pPr marL="341313" indent="-341313">
              <a:spcBef>
                <a:spcPts val="600"/>
              </a:spcBef>
              <a:buFont typeface="Wingdings" pitchFamily="2" charset="2"/>
              <a:buChar char="Ø"/>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recognitions are based on </a:t>
            </a:r>
            <a:r>
              <a:rPr lang="en-US" sz="2000" dirty="0" smtClean="0">
                <a:latin typeface="Arial" pitchFamily="34" charset="0"/>
                <a:cs typeface="Arial" pitchFamily="34" charset="0"/>
              </a:rPr>
              <a:t>troop’s recognition order.  TCCs now </a:t>
            </a:r>
            <a:r>
              <a:rPr lang="en-US" sz="2000" b="1" i="1" dirty="0" smtClean="0">
                <a:latin typeface="Arial" pitchFamily="34" charset="0"/>
                <a:cs typeface="Arial" pitchFamily="34" charset="0"/>
              </a:rPr>
              <a:t>SUBMIT</a:t>
            </a:r>
            <a:r>
              <a:rPr lang="en-US" sz="2000" dirty="0" smtClean="0">
                <a:latin typeface="Arial" pitchFamily="34" charset="0"/>
                <a:cs typeface="Arial" pitchFamily="34" charset="0"/>
              </a:rPr>
              <a:t> recognitions order in eBudde.</a:t>
            </a:r>
            <a:endParaRPr lang="en-US" sz="2000" dirty="0">
              <a:latin typeface="Arial" pitchFamily="34" charset="0"/>
              <a:cs typeface="Arial" pitchFamily="34" charset="0"/>
            </a:endParaRPr>
          </a:p>
          <a:p>
            <a:pPr marL="341313" indent="-341313">
              <a:spcBef>
                <a:spcPts val="600"/>
              </a:spcBef>
              <a:buFont typeface="Wingdings" pitchFamily="2" charset="2"/>
              <a:buChar char="Ø"/>
              <a:defRPr/>
            </a:pPr>
            <a:r>
              <a:rPr lang="en-US" sz="2000" dirty="0" smtClean="0">
                <a:latin typeface="Arial" pitchFamily="34" charset="0"/>
                <a:cs typeface="Arial" pitchFamily="34" charset="0"/>
              </a:rPr>
              <a:t>Troop-to-troop </a:t>
            </a:r>
            <a:r>
              <a:rPr lang="en-US" sz="2000" dirty="0">
                <a:latin typeface="Arial" pitchFamily="34" charset="0"/>
                <a:cs typeface="Arial" pitchFamily="34" charset="0"/>
              </a:rPr>
              <a:t>transfers are </a:t>
            </a:r>
            <a:r>
              <a:rPr lang="en-US" sz="2000" dirty="0" smtClean="0">
                <a:latin typeface="Arial" pitchFamily="34" charset="0"/>
                <a:cs typeface="Arial" pitchFamily="34" charset="0"/>
              </a:rPr>
              <a:t>inputted by </a:t>
            </a:r>
            <a:r>
              <a:rPr lang="en-US" sz="2000" dirty="0">
                <a:latin typeface="Arial" pitchFamily="34" charset="0"/>
                <a:cs typeface="Arial" pitchFamily="34" charset="0"/>
              </a:rPr>
              <a:t>troop </a:t>
            </a:r>
            <a:r>
              <a:rPr lang="en-US" sz="2000" dirty="0" smtClean="0">
                <a:latin typeface="Arial" pitchFamily="34" charset="0"/>
                <a:cs typeface="Arial" pitchFamily="34" charset="0"/>
              </a:rPr>
              <a:t>releasing </a:t>
            </a:r>
            <a:r>
              <a:rPr lang="en-US" sz="2000" dirty="0">
                <a:latin typeface="Arial" pitchFamily="34" charset="0"/>
                <a:cs typeface="Arial" pitchFamily="34" charset="0"/>
              </a:rPr>
              <a:t>the cookies</a:t>
            </a:r>
            <a:r>
              <a:rPr lang="en-US" sz="2000" dirty="0" smtClean="0">
                <a:latin typeface="Arial" pitchFamily="34" charset="0"/>
                <a:cs typeface="Arial" pitchFamily="34" charset="0"/>
              </a:rPr>
              <a:t>.</a:t>
            </a:r>
            <a:endParaRPr lang="en-US" sz="2400" dirty="0">
              <a:latin typeface="+mn-lt"/>
            </a:endParaRPr>
          </a:p>
        </p:txBody>
      </p:sp>
      <p:sp>
        <p:nvSpPr>
          <p:cNvPr id="6" name="TextBox 5"/>
          <p:cNvSpPr txBox="1"/>
          <p:nvPr/>
        </p:nvSpPr>
        <p:spPr>
          <a:xfrm>
            <a:off x="76200" y="152400"/>
            <a:ext cx="7162800" cy="584200"/>
          </a:xfrm>
          <a:prstGeom prst="rect">
            <a:avLst/>
          </a:prstGeom>
          <a:noFill/>
        </p:spPr>
        <p:txBody>
          <a:bodyPr>
            <a:spAutoFit/>
          </a:bodyPr>
          <a:lstStyle/>
          <a:p>
            <a:pPr fontAlgn="auto">
              <a:spcBef>
                <a:spcPts val="0"/>
              </a:spcBef>
              <a:spcAft>
                <a:spcPts val="0"/>
              </a:spcAft>
              <a:defRPr/>
            </a:pPr>
            <a:r>
              <a:rPr lang="en-US" sz="3200" b="1" i="1" dirty="0">
                <a:latin typeface="+mj-lt"/>
                <a:cs typeface="+mn-cs"/>
              </a:rPr>
              <a:t>Tracking Sales: </a:t>
            </a:r>
            <a:r>
              <a:rPr lang="en-US" sz="2400" b="1" i="1" dirty="0">
                <a:latin typeface="+mj-lt"/>
                <a:cs typeface="+mn-cs"/>
              </a:rPr>
              <a:t>(Page </a:t>
            </a:r>
            <a:r>
              <a:rPr lang="en-US" sz="2400" b="1" i="1" dirty="0" smtClean="0">
                <a:latin typeface="+mj-lt"/>
                <a:cs typeface="+mn-cs"/>
              </a:rPr>
              <a:t>32, </a:t>
            </a:r>
            <a:r>
              <a:rPr lang="en-US" sz="2400" b="1" i="1" dirty="0">
                <a:latin typeface="+mj-lt"/>
                <a:cs typeface="+mn-cs"/>
              </a:rPr>
              <a:t>Troop Guide)</a:t>
            </a:r>
          </a:p>
        </p:txBody>
      </p:sp>
      <p:sp>
        <p:nvSpPr>
          <p:cNvPr id="8" name="TextBox 8"/>
          <p:cNvSpPr txBox="1">
            <a:spLocks noChangeArrowheads="1"/>
          </p:cNvSpPr>
          <p:nvPr/>
        </p:nvSpPr>
        <p:spPr bwMode="auto">
          <a:xfrm>
            <a:off x="5943600" y="6457950"/>
            <a:ext cx="3200400" cy="400050"/>
          </a:xfrm>
          <a:prstGeom prst="rect">
            <a:avLst/>
          </a:prstGeom>
          <a:noFill/>
          <a:ln w="9525">
            <a:noFill/>
            <a:miter lim="800000"/>
            <a:headEnd/>
            <a:tailEnd/>
          </a:ln>
        </p:spPr>
        <p:txBody>
          <a:bodyPr>
            <a:spAutoFit/>
          </a:bodyPr>
          <a:lstStyle/>
          <a:p>
            <a:pPr algn="r">
              <a:defRPr/>
            </a:pPr>
            <a:r>
              <a:rPr lang="en-US" sz="2000" i="1" dirty="0">
                <a:latin typeface="+mn-lt"/>
              </a:rPr>
              <a:t>2011 Cookie Program</a:t>
            </a:r>
          </a:p>
        </p:txBody>
      </p:sp>
      <p:pic>
        <p:nvPicPr>
          <p:cNvPr id="9" name="Picture 14" descr="GiraffeHead.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10"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11" name="Picture 15" descr="Flower_Trefoils.jpg"/>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1415414" y="5638800"/>
            <a:ext cx="1022986" cy="1097280"/>
          </a:xfrm>
          <a:prstGeom prst="rect">
            <a:avLst/>
          </a:prstGeom>
          <a:noFill/>
          <a:ln w="9525">
            <a:noFill/>
            <a:miter lim="800000"/>
            <a:headEnd/>
            <a:tailEnd/>
          </a:ln>
        </p:spPr>
      </p:pic>
      <p:pic>
        <p:nvPicPr>
          <p:cNvPr id="12" name="Picture 11" descr="Flower_Dosidos.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4572000" y="5486400"/>
            <a:ext cx="1102995" cy="1097280"/>
          </a:xfrm>
          <a:prstGeom prst="rect">
            <a:avLst/>
          </a:prstGeom>
          <a:noFill/>
          <a:ln w="9525">
            <a:noFill/>
            <a:miter lim="800000"/>
            <a:headEnd/>
            <a:tailEnd/>
          </a:ln>
        </p:spPr>
      </p:pic>
      <p:pic>
        <p:nvPicPr>
          <p:cNvPr id="13" name="Picture 13" descr="Flower_Tagalongs.jpg"/>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6781800" y="5105400"/>
            <a:ext cx="1102995" cy="1097280"/>
          </a:xfrm>
          <a:prstGeom prst="rect">
            <a:avLst/>
          </a:prstGeom>
          <a:noFill/>
          <a:ln w="9525">
            <a:noFill/>
            <a:miter lim="800000"/>
            <a:headEnd/>
            <a:tailEnd/>
          </a:ln>
        </p:spPr>
      </p:pic>
      <p:pic>
        <p:nvPicPr>
          <p:cNvPr id="14" name="Picture 14" descr="Flower_ThinMints.jpg"/>
          <p:cNvPicPr>
            <a:picLocks noChangeAspect="1"/>
          </p:cNvPicPr>
          <p:nvPr/>
        </p:nvPicPr>
        <p:blipFill>
          <a:blip r:embed="rId9" cstate="print">
            <a:clrChange>
              <a:clrFrom>
                <a:srgbClr val="FFFFFF"/>
              </a:clrFrom>
              <a:clrTo>
                <a:srgbClr val="FFFFFF">
                  <a:alpha val="0"/>
                </a:srgbClr>
              </a:clrTo>
            </a:clrChange>
          </a:blip>
          <a:srcRect/>
          <a:stretch>
            <a:fillRect/>
          </a:stretch>
        </p:blipFill>
        <p:spPr bwMode="auto">
          <a:xfrm>
            <a:off x="344805" y="5181600"/>
            <a:ext cx="1102995" cy="1097280"/>
          </a:xfrm>
          <a:prstGeom prst="rect">
            <a:avLst/>
          </a:prstGeom>
          <a:noFill/>
          <a:ln w="9525">
            <a:noFill/>
            <a:miter lim="800000"/>
            <a:headEnd/>
            <a:tailEnd/>
          </a:ln>
        </p:spPr>
      </p:pic>
      <p:pic>
        <p:nvPicPr>
          <p:cNvPr id="15" name="Picture 16" descr="Flower_Samoas2.jpg"/>
          <p:cNvPicPr>
            <a:picLocks noChangeAspect="1"/>
          </p:cNvPicPr>
          <p:nvPr/>
        </p:nvPicPr>
        <p:blipFill>
          <a:blip r:embed="rId10" cstate="print">
            <a:clrChange>
              <a:clrFrom>
                <a:srgbClr val="FFFFFF"/>
              </a:clrFrom>
              <a:clrTo>
                <a:srgbClr val="FFFFFF">
                  <a:alpha val="0"/>
                </a:srgbClr>
              </a:clrTo>
            </a:clrChange>
          </a:blip>
          <a:srcRect/>
          <a:stretch>
            <a:fillRect/>
          </a:stretch>
        </p:blipFill>
        <p:spPr bwMode="auto">
          <a:xfrm>
            <a:off x="5715000" y="5410200"/>
            <a:ext cx="1102995" cy="109728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3" descr="Bar_PinktoPurpl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21507" name="Picture 12" descr="Bar_PinktoPurpl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20484" name="TextBox 8"/>
          <p:cNvSpPr txBox="1">
            <a:spLocks noChangeArrowheads="1"/>
          </p:cNvSpPr>
          <p:nvPr/>
        </p:nvSpPr>
        <p:spPr bwMode="auto">
          <a:xfrm>
            <a:off x="5715000" y="6400800"/>
            <a:ext cx="3382963" cy="400050"/>
          </a:xfrm>
          <a:prstGeom prst="rect">
            <a:avLst/>
          </a:prstGeom>
          <a:noFill/>
          <a:ln w="9525">
            <a:noFill/>
            <a:miter lim="800000"/>
            <a:headEnd/>
            <a:tailEnd/>
          </a:ln>
        </p:spPr>
        <p:txBody>
          <a:bodyPr>
            <a:spAutoFit/>
          </a:bodyPr>
          <a:lstStyle/>
          <a:p>
            <a:pPr algn="r">
              <a:defRPr/>
            </a:pPr>
            <a:r>
              <a:rPr lang="en-US" sz="2000" i="1" dirty="0">
                <a:latin typeface="+mj-lt"/>
              </a:rPr>
              <a:t>2012 Cookie Program</a:t>
            </a:r>
          </a:p>
        </p:txBody>
      </p:sp>
      <p:pic>
        <p:nvPicPr>
          <p:cNvPr id="21509"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21510"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 name="TextBox 9"/>
          <p:cNvSpPr txBox="1"/>
          <p:nvPr/>
        </p:nvSpPr>
        <p:spPr>
          <a:xfrm>
            <a:off x="76200" y="101600"/>
            <a:ext cx="8305800" cy="584200"/>
          </a:xfrm>
          <a:prstGeom prst="rect">
            <a:avLst/>
          </a:prstGeom>
          <a:noFill/>
        </p:spPr>
        <p:txBody>
          <a:bodyPr wrap="square">
            <a:spAutoFit/>
          </a:bodyPr>
          <a:lstStyle/>
          <a:p>
            <a:pPr fontAlgn="auto">
              <a:spcBef>
                <a:spcPts val="0"/>
              </a:spcBef>
              <a:spcAft>
                <a:spcPts val="0"/>
              </a:spcAft>
              <a:defRPr/>
            </a:pPr>
            <a:r>
              <a:rPr lang="en-US" sz="3200" b="1" i="1" dirty="0">
                <a:latin typeface="+mj-lt"/>
                <a:cs typeface="+mn-cs"/>
              </a:rPr>
              <a:t>Debt </a:t>
            </a:r>
            <a:r>
              <a:rPr lang="en-US" sz="3200" b="1" i="1" dirty="0" smtClean="0">
                <a:latin typeface="+mj-lt"/>
                <a:cs typeface="+mn-cs"/>
              </a:rPr>
              <a:t>Management </a:t>
            </a:r>
            <a:r>
              <a:rPr lang="en-US" sz="2400" b="1" i="1" dirty="0" smtClean="0">
                <a:latin typeface="+mj-lt"/>
                <a:cs typeface="+mn-cs"/>
              </a:rPr>
              <a:t>(Page 32, Troop Guide)</a:t>
            </a:r>
            <a:endParaRPr lang="en-US" sz="3200" b="1" i="1" dirty="0">
              <a:latin typeface="+mj-lt"/>
              <a:cs typeface="+mn-cs"/>
            </a:endParaRPr>
          </a:p>
        </p:txBody>
      </p:sp>
      <p:pic>
        <p:nvPicPr>
          <p:cNvPr id="21512" name="Picture 14"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11" name="TextBox 10"/>
          <p:cNvSpPr txBox="1"/>
          <p:nvPr/>
        </p:nvSpPr>
        <p:spPr>
          <a:xfrm>
            <a:off x="228600" y="990600"/>
            <a:ext cx="8763000" cy="4832092"/>
          </a:xfrm>
          <a:prstGeom prst="rect">
            <a:avLst/>
          </a:prstGeom>
          <a:noFill/>
        </p:spPr>
        <p:txBody>
          <a:bodyPr wrap="square">
            <a:spAutoFit/>
          </a:bodyPr>
          <a:lstStyle/>
          <a:p>
            <a:pPr marL="514350" indent="-514350" fontAlgn="auto">
              <a:spcBef>
                <a:spcPts val="0"/>
              </a:spcBef>
              <a:spcAft>
                <a:spcPts val="0"/>
              </a:spcAft>
              <a:defRPr/>
            </a:pPr>
            <a:r>
              <a:rPr lang="en-US" sz="2400" b="1" i="1" dirty="0">
                <a:latin typeface="+mn-lt"/>
                <a:cs typeface="+mn-cs"/>
              </a:rPr>
              <a:t>Two </a:t>
            </a:r>
            <a:r>
              <a:rPr lang="en-US" sz="2400" b="1" i="1" dirty="0">
                <a:solidFill>
                  <a:srgbClr val="FF0000"/>
                </a:solidFill>
                <a:latin typeface="+mn-lt"/>
                <a:cs typeface="+mn-cs"/>
              </a:rPr>
              <a:t>New</a:t>
            </a:r>
            <a:r>
              <a:rPr lang="en-US" sz="2400" b="1" i="1" dirty="0">
                <a:latin typeface="+mn-lt"/>
                <a:cs typeface="+mn-cs"/>
              </a:rPr>
              <a:t> Cookie Policies</a:t>
            </a:r>
          </a:p>
          <a:p>
            <a:pPr marL="514350" indent="-514350" fontAlgn="auto">
              <a:spcBef>
                <a:spcPts val="0"/>
              </a:spcBef>
              <a:spcAft>
                <a:spcPts val="0"/>
              </a:spcAft>
              <a:buFont typeface="+mj-lt"/>
              <a:buAutoNum type="arabicPeriod"/>
              <a:defRPr/>
            </a:pPr>
            <a:r>
              <a:rPr lang="en-US" sz="2400" dirty="0">
                <a:latin typeface="+mn-lt"/>
                <a:cs typeface="+mn-cs"/>
              </a:rPr>
              <a:t>$300 parental credit limit for bad debt</a:t>
            </a:r>
          </a:p>
          <a:p>
            <a:pPr marL="685800" lvl="1" indent="-228600" fontAlgn="auto">
              <a:spcBef>
                <a:spcPts val="0"/>
              </a:spcBef>
              <a:spcAft>
                <a:spcPts val="0"/>
              </a:spcAft>
              <a:buFont typeface="Arial" pitchFamily="34" charset="0"/>
              <a:buChar char="•"/>
              <a:defRPr/>
            </a:pPr>
            <a:r>
              <a:rPr lang="en-US" sz="2000" i="1" dirty="0">
                <a:solidFill>
                  <a:schemeClr val="bg2">
                    <a:lumMod val="10000"/>
                  </a:schemeClr>
                </a:solidFill>
                <a:latin typeface="+mn-lt"/>
                <a:cs typeface="+mn-cs"/>
              </a:rPr>
              <a:t>Troop cannot not collect (i.e. “they didn’t turn it in”)</a:t>
            </a:r>
          </a:p>
          <a:p>
            <a:pPr marL="685800" lvl="1" indent="-228600" fontAlgn="auto">
              <a:spcBef>
                <a:spcPts val="0"/>
              </a:spcBef>
              <a:spcAft>
                <a:spcPts val="0"/>
              </a:spcAft>
              <a:buFont typeface="Arial" pitchFamily="34" charset="0"/>
              <a:buChar char="•"/>
              <a:defRPr/>
            </a:pPr>
            <a:r>
              <a:rPr lang="en-US" sz="2000" i="1" dirty="0" smtClean="0">
                <a:solidFill>
                  <a:schemeClr val="bg2">
                    <a:lumMod val="10000"/>
                  </a:schemeClr>
                </a:solidFill>
                <a:latin typeface="+mn-lt"/>
                <a:cs typeface="+mn-cs"/>
              </a:rPr>
              <a:t>Girl </a:t>
            </a:r>
            <a:r>
              <a:rPr lang="en-US" sz="2000" i="1" dirty="0">
                <a:solidFill>
                  <a:schemeClr val="bg2">
                    <a:lumMod val="10000"/>
                  </a:schemeClr>
                </a:solidFill>
                <a:latin typeface="+mn-lt"/>
                <a:cs typeface="+mn-cs"/>
              </a:rPr>
              <a:t>order should have a customer behind it</a:t>
            </a:r>
          </a:p>
          <a:p>
            <a:pPr marL="685800" lvl="1" indent="-228600" fontAlgn="auto">
              <a:spcBef>
                <a:spcPts val="0"/>
              </a:spcBef>
              <a:spcAft>
                <a:spcPts val="0"/>
              </a:spcAft>
              <a:buFont typeface="Arial" pitchFamily="34" charset="0"/>
              <a:buChar char="•"/>
              <a:defRPr/>
            </a:pPr>
            <a:r>
              <a:rPr lang="en-US" sz="2000" i="1" dirty="0" smtClean="0">
                <a:solidFill>
                  <a:schemeClr val="bg2">
                    <a:lumMod val="10000"/>
                  </a:schemeClr>
                </a:solidFill>
                <a:latin typeface="+mn-lt"/>
                <a:cs typeface="+mn-cs"/>
              </a:rPr>
              <a:t>This helps Troop to collect for 1</a:t>
            </a:r>
            <a:r>
              <a:rPr lang="en-US" sz="2000" i="1" baseline="30000" dirty="0" smtClean="0">
                <a:solidFill>
                  <a:schemeClr val="bg2">
                    <a:lumMod val="10000"/>
                  </a:schemeClr>
                </a:solidFill>
                <a:latin typeface="+mn-lt"/>
                <a:cs typeface="+mn-cs"/>
              </a:rPr>
              <a:t>st</a:t>
            </a:r>
            <a:r>
              <a:rPr lang="en-US" sz="2000" i="1" dirty="0" smtClean="0">
                <a:solidFill>
                  <a:schemeClr val="bg2">
                    <a:lumMod val="10000"/>
                  </a:schemeClr>
                </a:solidFill>
                <a:latin typeface="+mn-lt"/>
                <a:cs typeface="+mn-cs"/>
              </a:rPr>
              <a:t> ACH Debit and during boothing</a:t>
            </a:r>
            <a:endParaRPr lang="en-US" sz="2000" i="1" dirty="0">
              <a:solidFill>
                <a:schemeClr val="bg2">
                  <a:lumMod val="10000"/>
                </a:schemeClr>
              </a:solidFill>
              <a:latin typeface="+mn-lt"/>
              <a:cs typeface="+mn-cs"/>
            </a:endParaRPr>
          </a:p>
          <a:p>
            <a:pPr marL="514350" indent="-514350" fontAlgn="auto">
              <a:spcBef>
                <a:spcPts val="0"/>
              </a:spcBef>
              <a:spcAft>
                <a:spcPts val="0"/>
              </a:spcAft>
              <a:buFont typeface="+mj-lt"/>
              <a:buAutoNum type="arabicPeriod"/>
              <a:defRPr/>
            </a:pPr>
            <a:endParaRPr lang="en-US" sz="1600" dirty="0">
              <a:latin typeface="+mn-lt"/>
              <a:cs typeface="+mn-cs"/>
            </a:endParaRPr>
          </a:p>
          <a:p>
            <a:pPr marL="514350" indent="-514350" fontAlgn="auto">
              <a:spcBef>
                <a:spcPts val="0"/>
              </a:spcBef>
              <a:spcAft>
                <a:spcPts val="0"/>
              </a:spcAft>
              <a:buFont typeface="+mj-lt"/>
              <a:buAutoNum type="arabicPeriod"/>
              <a:defRPr/>
            </a:pPr>
            <a:r>
              <a:rPr lang="en-US" sz="2400" dirty="0">
                <a:latin typeface="+mn-lt"/>
                <a:cs typeface="+mn-cs"/>
              </a:rPr>
              <a:t>Troops responsible for NSF fees caused by negligence</a:t>
            </a:r>
          </a:p>
          <a:p>
            <a:pPr marL="685800" indent="-228600" fontAlgn="auto">
              <a:spcBef>
                <a:spcPts val="0"/>
              </a:spcBef>
              <a:spcAft>
                <a:spcPts val="0"/>
              </a:spcAft>
              <a:buFont typeface="Arial" pitchFamily="34" charset="0"/>
              <a:buChar char="•"/>
              <a:defRPr/>
            </a:pPr>
            <a:r>
              <a:rPr lang="en-US" sz="2000" i="1" dirty="0">
                <a:solidFill>
                  <a:schemeClr val="bg2">
                    <a:lumMod val="10000"/>
                  </a:schemeClr>
                </a:solidFill>
                <a:latin typeface="+mn-lt"/>
                <a:cs typeface="+mn-cs"/>
              </a:rPr>
              <a:t>Troop knows due </a:t>
            </a:r>
            <a:r>
              <a:rPr lang="en-US" sz="2000" i="1" dirty="0" smtClean="0">
                <a:solidFill>
                  <a:schemeClr val="bg2">
                    <a:lumMod val="10000"/>
                  </a:schemeClr>
                </a:solidFill>
                <a:latin typeface="+mn-lt"/>
                <a:cs typeface="+mn-cs"/>
              </a:rPr>
              <a:t>dates and amount due.</a:t>
            </a:r>
            <a:endParaRPr lang="en-US" sz="2000" i="1" dirty="0">
              <a:solidFill>
                <a:schemeClr val="bg2">
                  <a:lumMod val="10000"/>
                </a:schemeClr>
              </a:solidFill>
              <a:latin typeface="+mn-lt"/>
              <a:cs typeface="+mn-cs"/>
            </a:endParaRPr>
          </a:p>
          <a:p>
            <a:pPr marL="685800" indent="-228600" fontAlgn="auto">
              <a:spcBef>
                <a:spcPts val="0"/>
              </a:spcBef>
              <a:spcAft>
                <a:spcPts val="0"/>
              </a:spcAft>
              <a:buFont typeface="Arial" pitchFamily="34" charset="0"/>
              <a:buChar char="•"/>
              <a:defRPr/>
            </a:pPr>
            <a:r>
              <a:rPr lang="en-US" sz="2000" i="1" dirty="0" smtClean="0">
                <a:solidFill>
                  <a:schemeClr val="bg2">
                    <a:lumMod val="10000"/>
                  </a:schemeClr>
                </a:solidFill>
                <a:latin typeface="+mn-lt"/>
                <a:cs typeface="+mn-cs"/>
              </a:rPr>
              <a:t>Troop authorizes direct debit via signed ACH Debit Authorization form.</a:t>
            </a:r>
            <a:endParaRPr lang="en-US" sz="2000" i="1" dirty="0">
              <a:solidFill>
                <a:schemeClr val="bg2">
                  <a:lumMod val="10000"/>
                </a:schemeClr>
              </a:solidFill>
              <a:latin typeface="+mn-lt"/>
              <a:cs typeface="+mn-cs"/>
            </a:endParaRPr>
          </a:p>
          <a:p>
            <a:pPr marL="688975" lvl="1" indent="-228600" fontAlgn="auto">
              <a:spcBef>
                <a:spcPts val="0"/>
              </a:spcBef>
              <a:spcAft>
                <a:spcPts val="0"/>
              </a:spcAft>
              <a:buFont typeface="Arial" pitchFamily="34" charset="0"/>
              <a:buChar char="•"/>
              <a:defRPr/>
            </a:pPr>
            <a:r>
              <a:rPr lang="en-US" sz="2000" i="1" dirty="0" smtClean="0">
                <a:solidFill>
                  <a:schemeClr val="bg2">
                    <a:lumMod val="10000"/>
                  </a:schemeClr>
                </a:solidFill>
                <a:latin typeface="+mn-lt"/>
                <a:cs typeface="+mn-cs"/>
              </a:rPr>
              <a:t>Troop </a:t>
            </a:r>
            <a:r>
              <a:rPr lang="en-US" sz="2000" i="1" dirty="0">
                <a:solidFill>
                  <a:schemeClr val="bg2">
                    <a:lumMod val="10000"/>
                  </a:schemeClr>
                </a:solidFill>
                <a:latin typeface="+mn-lt"/>
                <a:cs typeface="+mn-cs"/>
              </a:rPr>
              <a:t>Chair </a:t>
            </a:r>
            <a:r>
              <a:rPr lang="en-US" sz="2000" i="1" dirty="0" smtClean="0">
                <a:solidFill>
                  <a:schemeClr val="bg2">
                    <a:lumMod val="10000"/>
                  </a:schemeClr>
                </a:solidFill>
                <a:latin typeface="+mn-lt"/>
                <a:cs typeface="+mn-cs"/>
              </a:rPr>
              <a:t>agreed </a:t>
            </a:r>
            <a:r>
              <a:rPr lang="en-US" sz="2000" i="1" dirty="0">
                <a:solidFill>
                  <a:schemeClr val="bg2">
                    <a:lumMod val="10000"/>
                  </a:schemeClr>
                </a:solidFill>
                <a:latin typeface="+mn-lt"/>
                <a:cs typeface="+mn-cs"/>
              </a:rPr>
              <a:t>to “managing my troop’s Cookie Program including all sales proceeds and ensuring that the funds are deposited into our troop account by the deadlines </a:t>
            </a:r>
            <a:r>
              <a:rPr lang="en-US" sz="2000" i="1" dirty="0" smtClean="0">
                <a:solidFill>
                  <a:schemeClr val="bg2">
                    <a:lumMod val="10000"/>
                  </a:schemeClr>
                </a:solidFill>
                <a:latin typeface="+mn-lt"/>
                <a:cs typeface="+mn-cs"/>
              </a:rPr>
              <a:t>outlined.”</a:t>
            </a:r>
            <a:endParaRPr lang="en-US" sz="2000" i="1" dirty="0">
              <a:solidFill>
                <a:schemeClr val="bg2">
                  <a:lumMod val="10000"/>
                </a:schemeClr>
              </a:solidFill>
              <a:latin typeface="+mn-lt"/>
              <a:cs typeface="+mn-cs"/>
            </a:endParaRPr>
          </a:p>
          <a:p>
            <a:pPr marL="688975" lvl="1" indent="-228600" fontAlgn="auto">
              <a:spcBef>
                <a:spcPts val="0"/>
              </a:spcBef>
              <a:spcAft>
                <a:spcPts val="0"/>
              </a:spcAft>
              <a:buFont typeface="Arial" pitchFamily="34" charset="0"/>
              <a:buChar char="•"/>
              <a:defRPr/>
            </a:pPr>
            <a:r>
              <a:rPr lang="en-US" sz="2000" i="1" dirty="0" smtClean="0">
                <a:solidFill>
                  <a:schemeClr val="bg2">
                    <a:lumMod val="10000"/>
                  </a:schemeClr>
                </a:solidFill>
                <a:latin typeface="+mn-lt"/>
                <a:cs typeface="+mn-cs"/>
              </a:rPr>
              <a:t>Like </a:t>
            </a:r>
            <a:r>
              <a:rPr lang="en-US" sz="2000" i="1" dirty="0">
                <a:solidFill>
                  <a:schemeClr val="bg2">
                    <a:lumMod val="10000"/>
                  </a:schemeClr>
                </a:solidFill>
                <a:latin typeface="+mn-lt"/>
                <a:cs typeface="+mn-cs"/>
              </a:rPr>
              <a:t>any mortgage or bill, proceeds are due on the dates </a:t>
            </a:r>
            <a:r>
              <a:rPr lang="en-US" sz="2000" i="1" dirty="0" smtClean="0">
                <a:solidFill>
                  <a:schemeClr val="bg2">
                    <a:lumMod val="10000"/>
                  </a:schemeClr>
                </a:solidFill>
                <a:latin typeface="+mn-lt"/>
                <a:cs typeface="+mn-cs"/>
              </a:rPr>
              <a:t>specified.</a:t>
            </a:r>
          </a:p>
          <a:p>
            <a:pPr marL="688975" lvl="1" indent="-228600" fontAlgn="auto">
              <a:spcBef>
                <a:spcPts val="0"/>
              </a:spcBef>
              <a:spcAft>
                <a:spcPts val="0"/>
              </a:spcAft>
              <a:buFont typeface="Arial" pitchFamily="34" charset="0"/>
              <a:buChar char="•"/>
              <a:defRPr/>
            </a:pPr>
            <a:r>
              <a:rPr lang="en-US" sz="2000" i="1" dirty="0" smtClean="0">
                <a:solidFill>
                  <a:schemeClr val="bg2">
                    <a:lumMod val="10000"/>
                  </a:schemeClr>
                </a:solidFill>
                <a:latin typeface="+mn-lt"/>
                <a:cs typeface="+mn-cs"/>
              </a:rPr>
              <a:t>Troops must communicate any issues PRIOR to debit date.</a:t>
            </a:r>
          </a:p>
          <a:p>
            <a:pPr marL="688975" lvl="1" indent="-228600" fontAlgn="auto">
              <a:spcBef>
                <a:spcPts val="0"/>
              </a:spcBef>
              <a:spcAft>
                <a:spcPts val="0"/>
              </a:spcAft>
              <a:buFont typeface="Arial" pitchFamily="34" charset="0"/>
              <a:buChar char="•"/>
              <a:defRPr/>
            </a:pPr>
            <a:r>
              <a:rPr lang="en-US" sz="2000" i="1" dirty="0" smtClean="0">
                <a:solidFill>
                  <a:schemeClr val="bg2">
                    <a:lumMod val="10000"/>
                  </a:schemeClr>
                </a:solidFill>
                <a:latin typeface="+mn-lt"/>
                <a:cs typeface="+mn-cs"/>
              </a:rPr>
              <a:t>Troops will be assessed $25 NSF fee for each returned ACH Debit.</a:t>
            </a:r>
            <a:endParaRPr lang="en-US" sz="2000" i="1" dirty="0">
              <a:solidFill>
                <a:srgbClr val="F37021"/>
              </a:solidFill>
              <a:latin typeface="+mn-lt"/>
              <a:cs typeface="+mn-cs"/>
            </a:endParaRPr>
          </a:p>
        </p:txBody>
      </p:sp>
      <p:pic>
        <p:nvPicPr>
          <p:cNvPr id="21514" name="Picture 11" descr="Samoas_Character.jpg"/>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7202488" y="990600"/>
            <a:ext cx="1789112" cy="1828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0" descr="Bar_PurpletoBlu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63491" name="Picture 8" descr="Bar_PurpletoBlu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54276" name="TextBox 8"/>
          <p:cNvSpPr txBox="1">
            <a:spLocks noChangeArrowheads="1"/>
          </p:cNvSpPr>
          <p:nvPr/>
        </p:nvSpPr>
        <p:spPr bwMode="auto">
          <a:xfrm>
            <a:off x="6248400" y="6400800"/>
            <a:ext cx="2849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63493"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63494"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54279" name="TextBox 9"/>
          <p:cNvSpPr txBox="1">
            <a:spLocks noChangeArrowheads="1"/>
          </p:cNvSpPr>
          <p:nvPr/>
        </p:nvSpPr>
        <p:spPr bwMode="auto">
          <a:xfrm>
            <a:off x="76200" y="101600"/>
            <a:ext cx="6400800" cy="584200"/>
          </a:xfrm>
          <a:prstGeom prst="rect">
            <a:avLst/>
          </a:prstGeom>
          <a:noFill/>
          <a:ln w="9525">
            <a:noFill/>
            <a:miter lim="800000"/>
            <a:headEnd/>
            <a:tailEnd/>
          </a:ln>
        </p:spPr>
        <p:txBody>
          <a:bodyPr>
            <a:spAutoFit/>
          </a:bodyPr>
          <a:lstStyle/>
          <a:p>
            <a:pPr>
              <a:defRPr/>
            </a:pPr>
            <a:r>
              <a:rPr lang="en-US" sz="3200" b="1" i="1" dirty="0">
                <a:latin typeface="+mj-lt"/>
              </a:rPr>
              <a:t>Final Wrap Up</a:t>
            </a:r>
          </a:p>
        </p:txBody>
      </p:sp>
      <p:sp>
        <p:nvSpPr>
          <p:cNvPr id="12" name="TextBox 22"/>
          <p:cNvSpPr txBox="1">
            <a:spLocks noChangeArrowheads="1"/>
          </p:cNvSpPr>
          <p:nvPr/>
        </p:nvSpPr>
        <p:spPr bwMode="auto">
          <a:xfrm>
            <a:off x="0" y="990600"/>
            <a:ext cx="8915400" cy="600075"/>
          </a:xfrm>
          <a:prstGeom prst="rect">
            <a:avLst/>
          </a:prstGeom>
          <a:noFill/>
          <a:ln w="9525">
            <a:noFill/>
            <a:miter lim="800000"/>
            <a:headEnd/>
            <a:tailEnd/>
          </a:ln>
        </p:spPr>
        <p:txBody>
          <a:bodyPr>
            <a:spAutoFit/>
          </a:bodyPr>
          <a:lstStyle/>
          <a:p>
            <a:pPr marL="341313" indent="-341313" fontAlgn="auto">
              <a:lnSpc>
                <a:spcPct val="150000"/>
              </a:lnSpc>
              <a:spcBef>
                <a:spcPts val="600"/>
              </a:spcBef>
              <a:spcAft>
                <a:spcPts val="0"/>
              </a:spcAft>
              <a:defRPr/>
            </a:pPr>
            <a:r>
              <a:rPr lang="en-US" sz="2400" dirty="0">
                <a:latin typeface="Omnes_GirlScouts Regular" pitchFamily="50" charset="0"/>
                <a:cs typeface="+mn-cs"/>
              </a:rPr>
              <a:t>	</a:t>
            </a:r>
          </a:p>
        </p:txBody>
      </p:sp>
      <p:pic>
        <p:nvPicPr>
          <p:cNvPr id="63497" name="Picture 12"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54282" name="TextBox 22"/>
          <p:cNvSpPr txBox="1">
            <a:spLocks noChangeArrowheads="1"/>
          </p:cNvSpPr>
          <p:nvPr/>
        </p:nvSpPr>
        <p:spPr bwMode="auto">
          <a:xfrm>
            <a:off x="381000" y="1066800"/>
            <a:ext cx="8458200" cy="4708981"/>
          </a:xfrm>
          <a:prstGeom prst="rect">
            <a:avLst/>
          </a:prstGeom>
          <a:noFill/>
          <a:ln w="9525">
            <a:noFill/>
            <a:miter lim="800000"/>
            <a:headEnd/>
            <a:tailEnd/>
          </a:ln>
        </p:spPr>
        <p:txBody>
          <a:bodyPr>
            <a:spAutoFit/>
          </a:bodyPr>
          <a:lstStyle/>
          <a:p>
            <a:pPr marL="341313" indent="-341313">
              <a:spcBef>
                <a:spcPts val="600"/>
              </a:spcBef>
              <a:buFont typeface="Wingdings" pitchFamily="2" charset="2"/>
              <a:buChar char="Ø"/>
              <a:defRPr/>
            </a:pPr>
            <a:r>
              <a:rPr lang="en-US" sz="2000" dirty="0">
                <a:latin typeface="Arial" pitchFamily="34" charset="0"/>
                <a:cs typeface="Arial" pitchFamily="34" charset="0"/>
              </a:rPr>
              <a:t>Complete Troop-to-Troop transfers.</a:t>
            </a:r>
          </a:p>
          <a:p>
            <a:pPr marL="341313" indent="-341313">
              <a:spcBef>
                <a:spcPts val="600"/>
              </a:spcBef>
              <a:buFont typeface="Wingdings" pitchFamily="2" charset="2"/>
              <a:buChar char="Ø"/>
              <a:defRPr/>
            </a:pPr>
            <a:r>
              <a:rPr lang="en-US" sz="2000" dirty="0">
                <a:latin typeface="Arial" pitchFamily="34" charset="0"/>
                <a:cs typeface="Arial" pitchFamily="34" charset="0"/>
              </a:rPr>
              <a:t>Allocations for proper girl counts – encourage the Booth Sale Recorder App to streamline.</a:t>
            </a:r>
          </a:p>
          <a:p>
            <a:pPr marL="341313" indent="-341313">
              <a:spcBef>
                <a:spcPts val="600"/>
              </a:spcBef>
              <a:buFont typeface="Wingdings" pitchFamily="2" charset="2"/>
              <a:buChar char="Ø"/>
              <a:defRPr/>
            </a:pPr>
            <a:r>
              <a:rPr lang="en-US" sz="2000" dirty="0">
                <a:latin typeface="Arial" pitchFamily="34" charset="0"/>
                <a:cs typeface="Arial" pitchFamily="34" charset="0"/>
              </a:rPr>
              <a:t>Finalize girl recognitions – enter sizes, or make choices, if applicable.  </a:t>
            </a:r>
            <a:r>
              <a:rPr lang="en-US" sz="2000" b="1" dirty="0">
                <a:latin typeface="Arial" pitchFamily="34" charset="0"/>
                <a:cs typeface="Arial" pitchFamily="34" charset="0"/>
              </a:rPr>
              <a:t>SUBMIT</a:t>
            </a:r>
            <a:r>
              <a:rPr lang="en-US" sz="2000" dirty="0">
                <a:latin typeface="Arial" pitchFamily="34" charset="0"/>
                <a:cs typeface="Arial" pitchFamily="34" charset="0"/>
              </a:rPr>
              <a:t> when ready</a:t>
            </a:r>
            <a:r>
              <a:rPr lang="en-US" sz="2000" dirty="0" smtClean="0">
                <a:latin typeface="Arial" pitchFamily="34" charset="0"/>
                <a:cs typeface="Arial" pitchFamily="34" charset="0"/>
              </a:rPr>
              <a:t>.</a:t>
            </a:r>
          </a:p>
          <a:p>
            <a:pPr marL="341313" indent="-341313">
              <a:spcBef>
                <a:spcPts val="600"/>
              </a:spcBef>
              <a:buFont typeface="Wingdings" pitchFamily="2" charset="2"/>
              <a:buChar char="Ø"/>
              <a:defRPr/>
            </a:pPr>
            <a:endParaRPr lang="en-US" sz="2000" dirty="0">
              <a:latin typeface="Arial" pitchFamily="34" charset="0"/>
              <a:cs typeface="Arial" pitchFamily="34" charset="0"/>
            </a:endParaRPr>
          </a:p>
          <a:p>
            <a:pPr marL="341313" indent="-341313">
              <a:spcBef>
                <a:spcPts val="600"/>
              </a:spcBef>
              <a:buFont typeface="Wingdings" pitchFamily="2" charset="2"/>
              <a:buChar char="Ø"/>
              <a:defRPr/>
            </a:pPr>
            <a:r>
              <a:rPr lang="en-US" sz="2000" dirty="0" smtClean="0">
                <a:latin typeface="Arial" pitchFamily="34" charset="0"/>
                <a:cs typeface="Arial" pitchFamily="34" charset="0"/>
              </a:rPr>
              <a:t>No </a:t>
            </a:r>
            <a:r>
              <a:rPr lang="en-US" sz="2000" dirty="0">
                <a:latin typeface="Arial" pitchFamily="34" charset="0"/>
                <a:cs typeface="Arial" pitchFamily="34" charset="0"/>
              </a:rPr>
              <a:t>debit “authorizations” – must email PSM for payment issues.</a:t>
            </a:r>
          </a:p>
          <a:p>
            <a:pPr marL="341313" indent="-341313">
              <a:spcBef>
                <a:spcPts val="600"/>
              </a:spcBef>
              <a:buFont typeface="Wingdings" pitchFamily="2" charset="2"/>
              <a:buChar char="Ø"/>
              <a:defRPr/>
            </a:pPr>
            <a:r>
              <a:rPr lang="en-US" sz="2000" dirty="0">
                <a:latin typeface="Arial" pitchFamily="34" charset="0"/>
                <a:cs typeface="Arial" pitchFamily="34" charset="0"/>
              </a:rPr>
              <a:t>Payments to Council are “automatic” – on the calendar.</a:t>
            </a:r>
          </a:p>
          <a:p>
            <a:pPr marL="341313" indent="-341313">
              <a:spcBef>
                <a:spcPts val="600"/>
              </a:spcBef>
              <a:buFont typeface="Wingdings" pitchFamily="2" charset="2"/>
              <a:buChar char="Ø"/>
              <a:defRPr/>
            </a:pPr>
            <a:r>
              <a:rPr lang="en-US" sz="2000" dirty="0" smtClean="0">
                <a:latin typeface="Arial" pitchFamily="34" charset="0"/>
                <a:cs typeface="Arial" pitchFamily="34" charset="0"/>
              </a:rPr>
              <a:t>Troops </a:t>
            </a:r>
            <a:r>
              <a:rPr lang="en-US" sz="2000" dirty="0">
                <a:latin typeface="Arial" pitchFamily="34" charset="0"/>
                <a:cs typeface="Arial" pitchFamily="34" charset="0"/>
              </a:rPr>
              <a:t>must take ownership of their obligations, pay on time and deliver </a:t>
            </a:r>
            <a:r>
              <a:rPr lang="en-US" sz="2000" i="1" dirty="0">
                <a:latin typeface="Arial" pitchFamily="34" charset="0"/>
                <a:cs typeface="Arial" pitchFamily="34" charset="0"/>
              </a:rPr>
              <a:t>Discrepancy Reports </a:t>
            </a:r>
            <a:r>
              <a:rPr lang="en-US" sz="2000" dirty="0">
                <a:latin typeface="Arial" pitchFamily="34" charset="0"/>
                <a:cs typeface="Arial" pitchFamily="34" charset="0"/>
              </a:rPr>
              <a:t>on time</a:t>
            </a:r>
            <a:r>
              <a:rPr lang="en-US" sz="2000" dirty="0" smtClean="0">
                <a:latin typeface="Arial" pitchFamily="34" charset="0"/>
                <a:cs typeface="Arial" pitchFamily="34" charset="0"/>
              </a:rPr>
              <a:t>.</a:t>
            </a:r>
          </a:p>
          <a:p>
            <a:pPr marL="341313" indent="-341313">
              <a:spcBef>
                <a:spcPts val="600"/>
              </a:spcBef>
              <a:buFont typeface="Wingdings" pitchFamily="2" charset="2"/>
              <a:buChar char="Ø"/>
              <a:defRPr/>
            </a:pPr>
            <a:endParaRPr lang="en-US" sz="2000" dirty="0" smtClean="0">
              <a:latin typeface="Arial" pitchFamily="34" charset="0"/>
              <a:cs typeface="Arial" pitchFamily="34" charset="0"/>
            </a:endParaRPr>
          </a:p>
          <a:p>
            <a:pPr marL="341313" indent="-341313">
              <a:spcBef>
                <a:spcPts val="600"/>
              </a:spcBef>
              <a:buFont typeface="Wingdings" pitchFamily="2" charset="2"/>
              <a:buChar char="Ø"/>
              <a:defRPr/>
            </a:pPr>
            <a:r>
              <a:rPr lang="en-US" sz="2000" dirty="0" smtClean="0">
                <a:latin typeface="Arial" pitchFamily="34" charset="0"/>
                <a:cs typeface="Arial" pitchFamily="34" charset="0"/>
              </a:rPr>
              <a:t>Girl and troop recognitions are delivered to Service Units May/June.  Please pick-up and distribute promptly!</a:t>
            </a:r>
            <a:endParaRPr lang="en-US" sz="2000" dirty="0">
              <a:latin typeface="Arial" pitchFamily="34" charset="0"/>
              <a:cs typeface="Arial" pitchFamily="34" charset="0"/>
            </a:endParaRPr>
          </a:p>
        </p:txBody>
      </p:sp>
      <p:cxnSp>
        <p:nvCxnSpPr>
          <p:cNvPr id="15" name="Straight Connector 14"/>
          <p:cNvCxnSpPr/>
          <p:nvPr/>
        </p:nvCxnSpPr>
        <p:spPr>
          <a:xfrm>
            <a:off x="685800" y="4876800"/>
            <a:ext cx="7772400"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13" name="Straight Connector 12"/>
          <p:cNvCxnSpPr/>
          <p:nvPr/>
        </p:nvCxnSpPr>
        <p:spPr>
          <a:xfrm>
            <a:off x="685800" y="3048000"/>
            <a:ext cx="7772400" cy="0"/>
          </a:xfrm>
          <a:prstGeom prst="line">
            <a:avLst/>
          </a:prstGeom>
        </p:spPr>
        <p:style>
          <a:lnRef idx="2">
            <a:schemeClr val="accent5"/>
          </a:lnRef>
          <a:fillRef idx="0">
            <a:schemeClr val="accent5"/>
          </a:fillRef>
          <a:effectRef idx="1">
            <a:schemeClr val="accent5"/>
          </a:effectRef>
          <a:fontRef idx="minor">
            <a:schemeClr val="tx1"/>
          </a:fontRef>
        </p:style>
      </p:cxn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0" descr="Bar_PurpletoBlu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64515" name="Picture 8" descr="Bar_PurpletoBlu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54276" name="TextBox 8"/>
          <p:cNvSpPr txBox="1">
            <a:spLocks noChangeArrowheads="1"/>
          </p:cNvSpPr>
          <p:nvPr/>
        </p:nvSpPr>
        <p:spPr bwMode="auto">
          <a:xfrm>
            <a:off x="6248400" y="6400800"/>
            <a:ext cx="2849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64517"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64518"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54279" name="TextBox 9"/>
          <p:cNvSpPr txBox="1">
            <a:spLocks noChangeArrowheads="1"/>
          </p:cNvSpPr>
          <p:nvPr/>
        </p:nvSpPr>
        <p:spPr bwMode="auto">
          <a:xfrm>
            <a:off x="76200" y="101600"/>
            <a:ext cx="6400800" cy="584200"/>
          </a:xfrm>
          <a:prstGeom prst="rect">
            <a:avLst/>
          </a:prstGeom>
          <a:noFill/>
          <a:ln w="9525">
            <a:noFill/>
            <a:miter lim="800000"/>
            <a:headEnd/>
            <a:tailEnd/>
          </a:ln>
        </p:spPr>
        <p:txBody>
          <a:bodyPr>
            <a:spAutoFit/>
          </a:bodyPr>
          <a:lstStyle/>
          <a:p>
            <a:pPr>
              <a:defRPr/>
            </a:pPr>
            <a:r>
              <a:rPr lang="en-US" sz="3200" b="1" i="1" dirty="0">
                <a:latin typeface="+mj-lt"/>
              </a:rPr>
              <a:t>Communication is key!</a:t>
            </a:r>
          </a:p>
        </p:txBody>
      </p:sp>
      <p:sp>
        <p:nvSpPr>
          <p:cNvPr id="12" name="TextBox 22"/>
          <p:cNvSpPr txBox="1">
            <a:spLocks noChangeArrowheads="1"/>
          </p:cNvSpPr>
          <p:nvPr/>
        </p:nvSpPr>
        <p:spPr bwMode="auto">
          <a:xfrm>
            <a:off x="0" y="990600"/>
            <a:ext cx="8915400" cy="600075"/>
          </a:xfrm>
          <a:prstGeom prst="rect">
            <a:avLst/>
          </a:prstGeom>
          <a:noFill/>
          <a:ln w="9525">
            <a:noFill/>
            <a:miter lim="800000"/>
            <a:headEnd/>
            <a:tailEnd/>
          </a:ln>
        </p:spPr>
        <p:txBody>
          <a:bodyPr>
            <a:spAutoFit/>
          </a:bodyPr>
          <a:lstStyle/>
          <a:p>
            <a:pPr marL="341313" indent="-341313" fontAlgn="auto">
              <a:lnSpc>
                <a:spcPct val="150000"/>
              </a:lnSpc>
              <a:spcBef>
                <a:spcPts val="600"/>
              </a:spcBef>
              <a:spcAft>
                <a:spcPts val="0"/>
              </a:spcAft>
              <a:defRPr/>
            </a:pPr>
            <a:r>
              <a:rPr lang="en-US" sz="2400" dirty="0">
                <a:latin typeface="Omnes_GirlScouts Regular" pitchFamily="50" charset="0"/>
                <a:cs typeface="+mn-cs"/>
              </a:rPr>
              <a:t>	</a:t>
            </a:r>
          </a:p>
        </p:txBody>
      </p:sp>
      <p:pic>
        <p:nvPicPr>
          <p:cNvPr id="64521" name="Picture 12"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54282" name="TextBox 22"/>
          <p:cNvSpPr txBox="1">
            <a:spLocks noChangeArrowheads="1"/>
          </p:cNvSpPr>
          <p:nvPr/>
        </p:nvSpPr>
        <p:spPr bwMode="auto">
          <a:xfrm>
            <a:off x="381000" y="1066800"/>
            <a:ext cx="8458200" cy="4570482"/>
          </a:xfrm>
          <a:prstGeom prst="rect">
            <a:avLst/>
          </a:prstGeom>
          <a:noFill/>
          <a:ln w="9525">
            <a:noFill/>
            <a:miter lim="800000"/>
            <a:headEnd/>
            <a:tailEnd/>
          </a:ln>
        </p:spPr>
        <p:txBody>
          <a:bodyPr>
            <a:spAutoFit/>
          </a:bodyPr>
          <a:lstStyle/>
          <a:p>
            <a:pPr marL="341313" indent="-341313">
              <a:spcBef>
                <a:spcPts val="0"/>
              </a:spcBef>
              <a:spcAft>
                <a:spcPts val="600"/>
              </a:spcAft>
              <a:buFont typeface="Wingdings" pitchFamily="2" charset="2"/>
              <a:buChar char="Ø"/>
              <a:defRPr/>
            </a:pPr>
            <a:r>
              <a:rPr lang="en-US" sz="2000" dirty="0" smtClean="0">
                <a:latin typeface="Arial" pitchFamily="34" charset="0"/>
                <a:cs typeface="Arial" pitchFamily="34" charset="0"/>
              </a:rPr>
              <a:t>Meeting deadlines is the key to your success!  TCCs </a:t>
            </a:r>
            <a:r>
              <a:rPr lang="en-US" sz="2000" dirty="0">
                <a:latin typeface="Arial" pitchFamily="34" charset="0"/>
                <a:cs typeface="Arial" pitchFamily="34" charset="0"/>
              </a:rPr>
              <a:t>should check their email </a:t>
            </a:r>
            <a:r>
              <a:rPr lang="en-US" sz="2000" b="1" dirty="0">
                <a:latin typeface="Arial" pitchFamily="34" charset="0"/>
                <a:cs typeface="Arial" pitchFamily="34" charset="0"/>
              </a:rPr>
              <a:t>EVERY</a:t>
            </a:r>
            <a:r>
              <a:rPr lang="en-US" sz="2000" dirty="0">
                <a:latin typeface="Arial" pitchFamily="34" charset="0"/>
                <a:cs typeface="Arial" pitchFamily="34" charset="0"/>
              </a:rPr>
              <a:t> day for updates from </a:t>
            </a:r>
            <a:r>
              <a:rPr lang="en-US" sz="2000" dirty="0" smtClean="0">
                <a:latin typeface="Arial" pitchFamily="34" charset="0"/>
                <a:cs typeface="Arial" pitchFamily="34" charset="0"/>
              </a:rPr>
              <a:t>SUCCs to stay on track!</a:t>
            </a:r>
            <a:endParaRPr lang="en-US" sz="2000" dirty="0">
              <a:latin typeface="Arial" pitchFamily="34" charset="0"/>
              <a:cs typeface="Arial" pitchFamily="34" charset="0"/>
            </a:endParaRPr>
          </a:p>
          <a:p>
            <a:pPr marL="341313" indent="-341313">
              <a:spcBef>
                <a:spcPts val="0"/>
              </a:spcBef>
              <a:spcAft>
                <a:spcPts val="600"/>
              </a:spcAft>
              <a:buFont typeface="Wingdings" pitchFamily="2" charset="2"/>
              <a:buChar char="Ø"/>
              <a:defRPr/>
            </a:pPr>
            <a:r>
              <a:rPr lang="en-US" sz="2000" dirty="0" smtClean="0">
                <a:latin typeface="Arial" pitchFamily="34" charset="0"/>
                <a:cs typeface="Arial" pitchFamily="34" charset="0"/>
              </a:rPr>
              <a:t>Read </a:t>
            </a:r>
            <a:r>
              <a:rPr lang="en-US" sz="2000" dirty="0" err="1" smtClean="0">
                <a:latin typeface="Arial" pitchFamily="34" charset="0"/>
                <a:cs typeface="Arial" pitchFamily="34" charset="0"/>
              </a:rPr>
              <a:t>CookiEgrams</a:t>
            </a:r>
            <a:r>
              <a:rPr lang="en-US" sz="2000" dirty="0" smtClean="0">
                <a:latin typeface="Arial" pitchFamily="34" charset="0"/>
                <a:cs typeface="Arial" pitchFamily="34" charset="0"/>
              </a:rPr>
              <a:t> to stay in the know &amp; ahead of due dates! </a:t>
            </a:r>
          </a:p>
          <a:p>
            <a:pPr marL="341313" indent="-341313">
              <a:spcBef>
                <a:spcPts val="0"/>
              </a:spcBef>
              <a:spcAft>
                <a:spcPts val="600"/>
              </a:spcAft>
              <a:buFont typeface="Wingdings" pitchFamily="2" charset="2"/>
              <a:buChar char="Ø"/>
              <a:defRPr/>
            </a:pPr>
            <a:r>
              <a:rPr lang="en-US" sz="2000" dirty="0" smtClean="0">
                <a:latin typeface="Arial" pitchFamily="34" charset="0"/>
                <a:cs typeface="Arial" pitchFamily="34" charset="0"/>
              </a:rPr>
              <a:t>LIKE the “GSGLA Cookie &amp; Nut Friend” Facebook page! </a:t>
            </a:r>
          </a:p>
          <a:p>
            <a:pPr marL="341313" indent="-341313">
              <a:spcBef>
                <a:spcPts val="0"/>
              </a:spcBef>
              <a:spcAft>
                <a:spcPts val="600"/>
              </a:spcAft>
              <a:buFont typeface="Wingdings" pitchFamily="2" charset="2"/>
              <a:buChar char="Ø"/>
              <a:defRPr/>
            </a:pPr>
            <a:r>
              <a:rPr lang="en-US" sz="2000" dirty="0" smtClean="0">
                <a:latin typeface="Arial" pitchFamily="34" charset="0"/>
                <a:cs typeface="Arial" pitchFamily="34" charset="0"/>
              </a:rPr>
              <a:t>Utilize online resources for training!</a:t>
            </a:r>
          </a:p>
          <a:p>
            <a:pPr marL="341313" indent="-341313">
              <a:spcBef>
                <a:spcPts val="0"/>
              </a:spcBef>
              <a:spcAft>
                <a:spcPts val="600"/>
              </a:spcAft>
              <a:buFont typeface="Wingdings" pitchFamily="2" charset="2"/>
              <a:buChar char="Ø"/>
              <a:defRPr/>
            </a:pPr>
            <a:r>
              <a:rPr lang="en-US" sz="2000" dirty="0" smtClean="0">
                <a:latin typeface="Arial" pitchFamily="34" charset="0"/>
                <a:cs typeface="Arial" pitchFamily="34" charset="0"/>
              </a:rPr>
              <a:t>Communicate often with girls </a:t>
            </a:r>
            <a:r>
              <a:rPr lang="en-US" sz="2000" dirty="0">
                <a:latin typeface="Arial" pitchFamily="34" charset="0"/>
                <a:cs typeface="Arial" pitchFamily="34" charset="0"/>
              </a:rPr>
              <a:t>and </a:t>
            </a:r>
            <a:r>
              <a:rPr lang="en-US" sz="2000" dirty="0" smtClean="0">
                <a:latin typeface="Arial" pitchFamily="34" charset="0"/>
                <a:cs typeface="Arial" pitchFamily="34" charset="0"/>
              </a:rPr>
              <a:t>parents.</a:t>
            </a:r>
            <a:endParaRPr lang="en-US" sz="2000" dirty="0">
              <a:latin typeface="Arial" pitchFamily="34" charset="0"/>
              <a:cs typeface="Arial" pitchFamily="34" charset="0"/>
            </a:endParaRPr>
          </a:p>
          <a:p>
            <a:pPr marL="341313" indent="-341313">
              <a:spcBef>
                <a:spcPts val="0"/>
              </a:spcBef>
              <a:spcAft>
                <a:spcPts val="0"/>
              </a:spcAft>
              <a:buFont typeface="Wingdings" pitchFamily="2" charset="2"/>
              <a:buChar char="Ø"/>
              <a:defRPr/>
            </a:pPr>
            <a:r>
              <a:rPr lang="en-US" sz="2000" dirty="0" smtClean="0">
                <a:latin typeface="Arial" pitchFamily="34" charset="0"/>
                <a:cs typeface="Arial" pitchFamily="34" charset="0"/>
              </a:rPr>
              <a:t>Hold parent meetings!  </a:t>
            </a:r>
            <a:endParaRPr lang="en-US" sz="2000" dirty="0">
              <a:latin typeface="Arial" pitchFamily="34" charset="0"/>
              <a:cs typeface="Arial" pitchFamily="34" charset="0"/>
            </a:endParaRPr>
          </a:p>
          <a:p>
            <a:pPr marL="341313" indent="-341313">
              <a:spcBef>
                <a:spcPts val="0"/>
              </a:spcBef>
              <a:spcAft>
                <a:spcPts val="600"/>
              </a:spcAft>
              <a:defRPr/>
            </a:pPr>
            <a:r>
              <a:rPr lang="en-US" sz="2000" i="1" dirty="0">
                <a:latin typeface="Arial" pitchFamily="34" charset="0"/>
                <a:cs typeface="Arial" pitchFamily="34" charset="0"/>
              </a:rPr>
              <a:t>	</a:t>
            </a:r>
            <a:r>
              <a:rPr lang="en-US" i="1" dirty="0">
                <a:latin typeface="Arial" pitchFamily="34" charset="0"/>
                <a:cs typeface="Arial" pitchFamily="34" charset="0"/>
              </a:rPr>
              <a:t>Parent meetings are a great way to introduce parents to the Cookie Program, share what the troops goals are and recruit volunteer help.  Troops who hold parent meetings are more successful at reaching their goals!</a:t>
            </a:r>
          </a:p>
          <a:p>
            <a:pPr marL="341313" indent="-341313">
              <a:spcBef>
                <a:spcPts val="0"/>
              </a:spcBef>
              <a:spcAft>
                <a:spcPts val="600"/>
              </a:spcAft>
              <a:buFont typeface="Wingdings" pitchFamily="2" charset="2"/>
              <a:buChar char="Ø"/>
              <a:defRPr/>
            </a:pPr>
            <a:r>
              <a:rPr lang="en-US" sz="2000" dirty="0">
                <a:latin typeface="Arial" pitchFamily="34" charset="0"/>
                <a:cs typeface="Arial" pitchFamily="34" charset="0"/>
              </a:rPr>
              <a:t>Emails to </a:t>
            </a:r>
            <a:r>
              <a:rPr lang="en-US" sz="2000" dirty="0" smtClean="0">
                <a:latin typeface="Arial" pitchFamily="34" charset="0"/>
                <a:cs typeface="Arial" pitchFamily="34" charset="0"/>
              </a:rPr>
              <a:t>SUCC &amp; GSGLA </a:t>
            </a:r>
            <a:r>
              <a:rPr lang="en-US" sz="2000" dirty="0">
                <a:latin typeface="Arial" pitchFamily="34" charset="0"/>
                <a:cs typeface="Arial" pitchFamily="34" charset="0"/>
              </a:rPr>
              <a:t>should include Troop </a:t>
            </a:r>
            <a:r>
              <a:rPr lang="en-US" sz="2000" dirty="0" smtClean="0">
                <a:latin typeface="Arial" pitchFamily="34" charset="0"/>
                <a:cs typeface="Arial" pitchFamily="34" charset="0"/>
              </a:rPr>
              <a:t>#/SU </a:t>
            </a:r>
            <a:r>
              <a:rPr lang="en-US" sz="2000" dirty="0">
                <a:latin typeface="Arial" pitchFamily="34" charset="0"/>
                <a:cs typeface="Arial" pitchFamily="34" charset="0"/>
              </a:rPr>
              <a:t>in subject </a:t>
            </a:r>
            <a:r>
              <a:rPr lang="en-US" sz="2000" dirty="0" smtClean="0">
                <a:latin typeface="Arial" pitchFamily="34" charset="0"/>
                <a:cs typeface="Arial" pitchFamily="34" charset="0"/>
              </a:rPr>
              <a:t>line.  </a:t>
            </a:r>
            <a:r>
              <a:rPr lang="en-US" i="1" dirty="0" smtClean="0">
                <a:latin typeface="Arial" pitchFamily="34" charset="0"/>
                <a:cs typeface="Arial" pitchFamily="34" charset="0"/>
              </a:rPr>
              <a:t>Make sure to include name and phone number in your correspondence so we can assist you efficiently!</a:t>
            </a:r>
            <a:endParaRPr lang="en-US" i="1" dirty="0">
              <a:latin typeface="Arial" pitchFamily="34" charset="0"/>
              <a:cs typeface="Arial" pitchFamily="34" charset="0"/>
            </a:endParaRPr>
          </a:p>
        </p:txBody>
      </p:sp>
      <p:pic>
        <p:nvPicPr>
          <p:cNvPr id="11" name="Picture 15" descr="Flower_Trefoils.jpg"/>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7086600" y="5562600"/>
            <a:ext cx="767239" cy="822960"/>
          </a:xfrm>
          <a:prstGeom prst="rect">
            <a:avLst/>
          </a:prstGeom>
          <a:noFill/>
          <a:ln w="9525">
            <a:noFill/>
            <a:miter lim="800000"/>
            <a:headEnd/>
            <a:tailEnd/>
          </a:ln>
        </p:spPr>
      </p:pic>
      <p:pic>
        <p:nvPicPr>
          <p:cNvPr id="13" name="Picture 12" descr="Flower_Dosidos.jpg"/>
          <p:cNvPicPr>
            <a:picLocks noChangeAspect="1"/>
          </p:cNvPicPr>
          <p:nvPr/>
        </p:nvPicPr>
        <p:blipFill>
          <a:blip r:embed="rId9" cstate="print">
            <a:clrChange>
              <a:clrFrom>
                <a:srgbClr val="FFFFFF"/>
              </a:clrFrom>
              <a:clrTo>
                <a:srgbClr val="FFFFFF">
                  <a:alpha val="0"/>
                </a:srgbClr>
              </a:clrTo>
            </a:clrChange>
          </a:blip>
          <a:srcRect/>
          <a:stretch>
            <a:fillRect/>
          </a:stretch>
        </p:blipFill>
        <p:spPr bwMode="auto">
          <a:xfrm>
            <a:off x="1219200" y="5562600"/>
            <a:ext cx="827247" cy="822960"/>
          </a:xfrm>
          <a:prstGeom prst="rect">
            <a:avLst/>
          </a:prstGeom>
          <a:noFill/>
          <a:ln w="9525">
            <a:noFill/>
            <a:miter lim="800000"/>
            <a:headEnd/>
            <a:tailEnd/>
          </a:ln>
        </p:spPr>
      </p:pic>
      <p:pic>
        <p:nvPicPr>
          <p:cNvPr id="14" name="Picture 13" descr="Flower_Tagalongs.jpg"/>
          <p:cNvPicPr>
            <a:picLocks noChangeAspect="1"/>
          </p:cNvPicPr>
          <p:nvPr/>
        </p:nvPicPr>
        <p:blipFill>
          <a:blip r:embed="rId10" cstate="print">
            <a:clrChange>
              <a:clrFrom>
                <a:srgbClr val="FFFFFF"/>
              </a:clrFrom>
              <a:clrTo>
                <a:srgbClr val="FFFFFF">
                  <a:alpha val="0"/>
                </a:srgbClr>
              </a:clrTo>
            </a:clrChange>
          </a:blip>
          <a:srcRect/>
          <a:stretch>
            <a:fillRect/>
          </a:stretch>
        </p:blipFill>
        <p:spPr bwMode="auto">
          <a:xfrm>
            <a:off x="7772400" y="5181600"/>
            <a:ext cx="827247" cy="822960"/>
          </a:xfrm>
          <a:prstGeom prst="rect">
            <a:avLst/>
          </a:prstGeom>
          <a:noFill/>
          <a:ln w="9525">
            <a:noFill/>
            <a:miter lim="800000"/>
            <a:headEnd/>
            <a:tailEnd/>
          </a:ln>
        </p:spPr>
      </p:pic>
      <p:pic>
        <p:nvPicPr>
          <p:cNvPr id="15" name="Picture 14" descr="Flower_ThinMints.jpg"/>
          <p:cNvPicPr>
            <a:picLocks noChangeAspect="1"/>
          </p:cNvPicPr>
          <p:nvPr/>
        </p:nvPicPr>
        <p:blipFill>
          <a:blip r:embed="rId11" cstate="print">
            <a:clrChange>
              <a:clrFrom>
                <a:srgbClr val="FFFFFF"/>
              </a:clrFrom>
              <a:clrTo>
                <a:srgbClr val="FFFFFF">
                  <a:alpha val="0"/>
                </a:srgbClr>
              </a:clrTo>
            </a:clrChange>
          </a:blip>
          <a:srcRect/>
          <a:stretch>
            <a:fillRect/>
          </a:stretch>
        </p:blipFill>
        <p:spPr bwMode="auto">
          <a:xfrm>
            <a:off x="228600" y="5410200"/>
            <a:ext cx="827247" cy="822960"/>
          </a:xfrm>
          <a:prstGeom prst="rect">
            <a:avLst/>
          </a:prstGeom>
          <a:noFill/>
          <a:ln w="9525">
            <a:noFill/>
            <a:miter lim="800000"/>
            <a:headEnd/>
            <a:tailEnd/>
          </a:ln>
        </p:spPr>
      </p:pic>
      <p:pic>
        <p:nvPicPr>
          <p:cNvPr id="16" name="Picture 16" descr="Flower_Samoas2.jpg"/>
          <p:cNvPicPr>
            <a:picLocks noChangeAspect="1"/>
          </p:cNvPicPr>
          <p:nvPr/>
        </p:nvPicPr>
        <p:blipFill>
          <a:blip r:embed="rId12" cstate="print">
            <a:clrChange>
              <a:clrFrom>
                <a:srgbClr val="FFFFFF"/>
              </a:clrFrom>
              <a:clrTo>
                <a:srgbClr val="FFFFFF">
                  <a:alpha val="0"/>
                </a:srgbClr>
              </a:clrTo>
            </a:clrChange>
          </a:blip>
          <a:srcRect/>
          <a:stretch>
            <a:fillRect/>
          </a:stretch>
        </p:blipFill>
        <p:spPr bwMode="auto">
          <a:xfrm>
            <a:off x="7696200" y="2438400"/>
            <a:ext cx="1057038" cy="10515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0" descr="Bar_PurpletoBlu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64515" name="Picture 8" descr="Bar_PurpletoBlue.jpg"/>
          <p:cNvPicPr>
            <a:picLocks/>
          </p:cNvPicPr>
          <p:nvPr/>
        </p:nvPicPr>
        <p:blipFill>
          <a:blip r:embed="rId4" cstate="print"/>
          <a:srcRect/>
          <a:stretch>
            <a:fillRect/>
          </a:stretch>
        </p:blipFill>
        <p:spPr bwMode="auto">
          <a:xfrm>
            <a:off x="0" y="0"/>
            <a:ext cx="9144000" cy="1066800"/>
          </a:xfrm>
          <a:prstGeom prst="rect">
            <a:avLst/>
          </a:prstGeom>
          <a:noFill/>
          <a:ln w="9525">
            <a:noFill/>
            <a:miter lim="800000"/>
            <a:headEnd/>
            <a:tailEnd/>
          </a:ln>
        </p:spPr>
      </p:pic>
      <p:sp>
        <p:nvSpPr>
          <p:cNvPr id="54276" name="TextBox 8"/>
          <p:cNvSpPr txBox="1">
            <a:spLocks noChangeArrowheads="1"/>
          </p:cNvSpPr>
          <p:nvPr/>
        </p:nvSpPr>
        <p:spPr bwMode="auto">
          <a:xfrm>
            <a:off x="6248400" y="6400800"/>
            <a:ext cx="2849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64517"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64518"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2" name="TextBox 22"/>
          <p:cNvSpPr txBox="1">
            <a:spLocks noChangeArrowheads="1"/>
          </p:cNvSpPr>
          <p:nvPr/>
        </p:nvSpPr>
        <p:spPr bwMode="auto">
          <a:xfrm>
            <a:off x="0" y="990600"/>
            <a:ext cx="8915400" cy="600075"/>
          </a:xfrm>
          <a:prstGeom prst="rect">
            <a:avLst/>
          </a:prstGeom>
          <a:noFill/>
          <a:ln w="9525">
            <a:noFill/>
            <a:miter lim="800000"/>
            <a:headEnd/>
            <a:tailEnd/>
          </a:ln>
        </p:spPr>
        <p:txBody>
          <a:bodyPr>
            <a:spAutoFit/>
          </a:bodyPr>
          <a:lstStyle/>
          <a:p>
            <a:pPr marL="341313" indent="-341313" fontAlgn="auto">
              <a:lnSpc>
                <a:spcPct val="150000"/>
              </a:lnSpc>
              <a:spcBef>
                <a:spcPts val="600"/>
              </a:spcBef>
              <a:spcAft>
                <a:spcPts val="0"/>
              </a:spcAft>
              <a:defRPr/>
            </a:pPr>
            <a:r>
              <a:rPr lang="en-US" sz="2400" dirty="0">
                <a:latin typeface="Omnes_GirlScouts Regular" pitchFamily="50" charset="0"/>
                <a:cs typeface="+mn-cs"/>
              </a:rPr>
              <a:t>	</a:t>
            </a:r>
          </a:p>
        </p:txBody>
      </p:sp>
      <p:pic>
        <p:nvPicPr>
          <p:cNvPr id="64521" name="Picture 12"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11" name="TextBox 10"/>
          <p:cNvSpPr txBox="1"/>
          <p:nvPr/>
        </p:nvSpPr>
        <p:spPr>
          <a:xfrm>
            <a:off x="0" y="152400"/>
            <a:ext cx="9144000" cy="584775"/>
          </a:xfrm>
          <a:prstGeom prst="rect">
            <a:avLst/>
          </a:prstGeom>
          <a:noFill/>
        </p:spPr>
        <p:txBody>
          <a:bodyPr wrap="square" rtlCol="0">
            <a:spAutoFit/>
          </a:bodyPr>
          <a:lstStyle/>
          <a:p>
            <a:r>
              <a:rPr lang="en-US" sz="3200" b="1" i="1" dirty="0" smtClean="0">
                <a:latin typeface="+mj-lt"/>
              </a:rPr>
              <a:t>Conclusion</a:t>
            </a:r>
            <a:endParaRPr lang="en-US" sz="3200" b="1" i="1" dirty="0">
              <a:latin typeface="+mj-lt"/>
            </a:endParaRPr>
          </a:p>
        </p:txBody>
      </p:sp>
      <p:sp>
        <p:nvSpPr>
          <p:cNvPr id="13" name="TextBox 12"/>
          <p:cNvSpPr txBox="1"/>
          <p:nvPr/>
        </p:nvSpPr>
        <p:spPr>
          <a:xfrm>
            <a:off x="0" y="2667000"/>
            <a:ext cx="5562600" cy="1107996"/>
          </a:xfrm>
          <a:prstGeom prst="rect">
            <a:avLst/>
          </a:prstGeom>
          <a:noFill/>
        </p:spPr>
        <p:txBody>
          <a:bodyPr wrap="square" rtlCol="0">
            <a:spAutoFit/>
          </a:bodyPr>
          <a:lstStyle/>
          <a:p>
            <a:pPr algn="ctr"/>
            <a:r>
              <a:rPr lang="en-US" sz="6600" dirty="0" smtClean="0">
                <a:latin typeface="+mj-lt"/>
              </a:rPr>
              <a:t>Questions?</a:t>
            </a:r>
            <a:endParaRPr lang="en-US" sz="6600" dirty="0">
              <a:latin typeface="+mj-lt"/>
            </a:endParaRPr>
          </a:p>
        </p:txBody>
      </p:sp>
      <p:pic>
        <p:nvPicPr>
          <p:cNvPr id="14" name="Picture 13" descr="TUBM_Character.tif"/>
          <p:cNvPicPr>
            <a:picLocks noChangeAspect="1"/>
          </p:cNvPicPr>
          <p:nvPr/>
        </p:nvPicPr>
        <p:blipFill>
          <a:blip r:embed="rId8" cstate="print"/>
          <a:stretch>
            <a:fillRect/>
          </a:stretch>
        </p:blipFill>
        <p:spPr>
          <a:xfrm>
            <a:off x="5181600" y="1371600"/>
            <a:ext cx="3604955" cy="4438917"/>
          </a:xfrm>
          <a:prstGeom prst="rect">
            <a:avLst/>
          </a:prstGeom>
        </p:spPr>
      </p:pic>
      <p:pic>
        <p:nvPicPr>
          <p:cNvPr id="15" name="Picture 15" descr="Flower_Trefoils.jpg"/>
          <p:cNvPicPr>
            <a:picLocks noChangeAspect="1"/>
          </p:cNvPicPr>
          <p:nvPr/>
        </p:nvPicPr>
        <p:blipFill>
          <a:blip r:embed="rId9" cstate="print">
            <a:clrChange>
              <a:clrFrom>
                <a:srgbClr val="FFFFFF"/>
              </a:clrFrom>
              <a:clrTo>
                <a:srgbClr val="FFFFFF">
                  <a:alpha val="0"/>
                </a:srgbClr>
              </a:clrTo>
            </a:clrChange>
          </a:blip>
          <a:srcRect/>
          <a:stretch>
            <a:fillRect/>
          </a:stretch>
        </p:blipFill>
        <p:spPr bwMode="auto">
          <a:xfrm>
            <a:off x="3733798" y="4800600"/>
            <a:ext cx="1108235" cy="1188720"/>
          </a:xfrm>
          <a:prstGeom prst="rect">
            <a:avLst/>
          </a:prstGeom>
          <a:noFill/>
          <a:ln w="9525">
            <a:noFill/>
            <a:miter lim="800000"/>
            <a:headEnd/>
            <a:tailEnd/>
          </a:ln>
        </p:spPr>
      </p:pic>
      <p:pic>
        <p:nvPicPr>
          <p:cNvPr id="16" name="Picture 15" descr="Flower_Dosidos.jpg"/>
          <p:cNvPicPr>
            <a:picLocks noChangeAspect="1"/>
          </p:cNvPicPr>
          <p:nvPr/>
        </p:nvPicPr>
        <p:blipFill>
          <a:blip r:embed="rId10" cstate="print">
            <a:clrChange>
              <a:clrFrom>
                <a:srgbClr val="FFFFFF"/>
              </a:clrFrom>
              <a:clrTo>
                <a:srgbClr val="FFFFFF">
                  <a:alpha val="0"/>
                </a:srgbClr>
              </a:clrTo>
            </a:clrChange>
          </a:blip>
          <a:srcRect/>
          <a:stretch>
            <a:fillRect/>
          </a:stretch>
        </p:blipFill>
        <p:spPr bwMode="auto">
          <a:xfrm>
            <a:off x="1447800" y="4724400"/>
            <a:ext cx="1194911" cy="1188720"/>
          </a:xfrm>
          <a:prstGeom prst="rect">
            <a:avLst/>
          </a:prstGeom>
          <a:noFill/>
          <a:ln w="9525">
            <a:noFill/>
            <a:miter lim="800000"/>
            <a:headEnd/>
            <a:tailEnd/>
          </a:ln>
        </p:spPr>
      </p:pic>
      <p:pic>
        <p:nvPicPr>
          <p:cNvPr id="17" name="Picture 13" descr="Flower_Tagalongs.jpg"/>
          <p:cNvPicPr>
            <a:picLocks noChangeAspect="1"/>
          </p:cNvPicPr>
          <p:nvPr/>
        </p:nvPicPr>
        <p:blipFill>
          <a:blip r:embed="rId11" cstate="print">
            <a:clrChange>
              <a:clrFrom>
                <a:srgbClr val="FFFFFF"/>
              </a:clrFrom>
              <a:clrTo>
                <a:srgbClr val="FFFFFF">
                  <a:alpha val="0"/>
                </a:srgbClr>
              </a:clrTo>
            </a:clrChange>
          </a:blip>
          <a:srcRect/>
          <a:stretch>
            <a:fillRect/>
          </a:stretch>
        </p:blipFill>
        <p:spPr bwMode="auto">
          <a:xfrm>
            <a:off x="609600" y="1295400"/>
            <a:ext cx="1194911" cy="1188720"/>
          </a:xfrm>
          <a:prstGeom prst="rect">
            <a:avLst/>
          </a:prstGeom>
          <a:noFill/>
          <a:ln w="9525">
            <a:noFill/>
            <a:miter lim="800000"/>
            <a:headEnd/>
            <a:tailEnd/>
          </a:ln>
        </p:spPr>
      </p:pic>
      <p:pic>
        <p:nvPicPr>
          <p:cNvPr id="18" name="Picture 14" descr="Flower_ThinMints.jpg"/>
          <p:cNvPicPr>
            <a:picLocks noChangeAspect="1"/>
          </p:cNvPicPr>
          <p:nvPr/>
        </p:nvPicPr>
        <p:blipFill>
          <a:blip r:embed="rId12" cstate="print">
            <a:clrChange>
              <a:clrFrom>
                <a:srgbClr val="FFFFFF"/>
              </a:clrFrom>
              <a:clrTo>
                <a:srgbClr val="FFFFFF">
                  <a:alpha val="0"/>
                </a:srgbClr>
              </a:clrTo>
            </a:clrChange>
          </a:blip>
          <a:srcRect/>
          <a:stretch>
            <a:fillRect/>
          </a:stretch>
        </p:blipFill>
        <p:spPr bwMode="auto">
          <a:xfrm>
            <a:off x="3810000" y="1371600"/>
            <a:ext cx="1194911" cy="1188720"/>
          </a:xfrm>
          <a:prstGeom prst="rect">
            <a:avLst/>
          </a:prstGeom>
          <a:noFill/>
          <a:ln w="9525">
            <a:noFill/>
            <a:miter lim="800000"/>
            <a:headEnd/>
            <a:tailEnd/>
          </a:ln>
        </p:spPr>
      </p:pic>
      <p:pic>
        <p:nvPicPr>
          <p:cNvPr id="19" name="Picture 16" descr="Flower_Samoas2.jpg"/>
          <p:cNvPicPr>
            <a:picLocks noChangeAspect="1"/>
          </p:cNvPicPr>
          <p:nvPr/>
        </p:nvPicPr>
        <p:blipFill>
          <a:blip r:embed="rId13" cstate="print">
            <a:clrChange>
              <a:clrFrom>
                <a:srgbClr val="FFFFFF"/>
              </a:clrFrom>
              <a:clrTo>
                <a:srgbClr val="FFFFFF">
                  <a:alpha val="0"/>
                </a:srgbClr>
              </a:clrTo>
            </a:clrChange>
          </a:blip>
          <a:srcRect/>
          <a:stretch>
            <a:fillRect/>
          </a:stretch>
        </p:blipFill>
        <p:spPr bwMode="auto">
          <a:xfrm>
            <a:off x="2514600" y="3810000"/>
            <a:ext cx="1194911" cy="118872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3" descr="Bar_PinktoPurpl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24579" name="Picture 12" descr="Bar_PinktoPurpl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19460" name="TextBox 8"/>
          <p:cNvSpPr txBox="1">
            <a:spLocks noChangeArrowheads="1"/>
          </p:cNvSpPr>
          <p:nvPr/>
        </p:nvSpPr>
        <p:spPr bwMode="auto">
          <a:xfrm>
            <a:off x="5791200" y="6400800"/>
            <a:ext cx="33067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24581"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534400" y="5943600"/>
            <a:ext cx="441325" cy="457200"/>
          </a:xfrm>
          <a:prstGeom prst="rect">
            <a:avLst/>
          </a:prstGeom>
          <a:noFill/>
          <a:ln w="9525">
            <a:noFill/>
            <a:miter lim="800000"/>
            <a:headEnd/>
            <a:tailEnd/>
          </a:ln>
        </p:spPr>
      </p:pic>
      <p:pic>
        <p:nvPicPr>
          <p:cNvPr id="24582"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 name="TextBox 9"/>
          <p:cNvSpPr txBox="1"/>
          <p:nvPr/>
        </p:nvSpPr>
        <p:spPr>
          <a:xfrm>
            <a:off x="76200" y="101600"/>
            <a:ext cx="6400800" cy="584200"/>
          </a:xfrm>
          <a:prstGeom prst="rect">
            <a:avLst/>
          </a:prstGeom>
          <a:noFill/>
        </p:spPr>
        <p:txBody>
          <a:bodyPr>
            <a:spAutoFit/>
          </a:bodyPr>
          <a:lstStyle/>
          <a:p>
            <a:pPr fontAlgn="auto">
              <a:spcBef>
                <a:spcPts val="0"/>
              </a:spcBef>
              <a:spcAft>
                <a:spcPts val="0"/>
              </a:spcAft>
              <a:defRPr/>
            </a:pPr>
            <a:r>
              <a:rPr lang="en-US" sz="3200" b="1" i="1" dirty="0">
                <a:latin typeface="+mj-lt"/>
                <a:cs typeface="+mn-cs"/>
              </a:rPr>
              <a:t>5 Skills for </a:t>
            </a:r>
            <a:r>
              <a:rPr lang="en-US" sz="3200" b="1" i="1" dirty="0" smtClean="0">
                <a:latin typeface="+mj-lt"/>
                <a:cs typeface="+mn-cs"/>
              </a:rPr>
              <a:t>Girls </a:t>
            </a:r>
            <a:r>
              <a:rPr lang="en-US" sz="2400" b="1" i="1" dirty="0" smtClean="0">
                <a:latin typeface="+mj-lt"/>
                <a:cs typeface="+mn-cs"/>
              </a:rPr>
              <a:t>(Page 7, Troop Guide)</a:t>
            </a:r>
            <a:endParaRPr lang="en-US" sz="2400" b="1" i="1" dirty="0">
              <a:latin typeface="+mj-lt"/>
              <a:cs typeface="+mn-cs"/>
            </a:endParaRPr>
          </a:p>
        </p:txBody>
      </p:sp>
      <p:pic>
        <p:nvPicPr>
          <p:cNvPr id="24584" name="Picture 14"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sp>
        <p:nvSpPr>
          <p:cNvPr id="13" name="Round Diagonal Corner Rectangle 12"/>
          <p:cNvSpPr/>
          <p:nvPr/>
        </p:nvSpPr>
        <p:spPr>
          <a:xfrm>
            <a:off x="381000" y="4114800"/>
            <a:ext cx="4038600" cy="1752600"/>
          </a:xfrm>
          <a:prstGeom prst="round2Diag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dirty="0"/>
          </a:p>
        </p:txBody>
      </p:sp>
      <p:sp>
        <p:nvSpPr>
          <p:cNvPr id="14" name="Round Diagonal Corner Rectangle 13"/>
          <p:cNvSpPr/>
          <p:nvPr/>
        </p:nvSpPr>
        <p:spPr>
          <a:xfrm>
            <a:off x="4876800" y="990600"/>
            <a:ext cx="4038600" cy="1752600"/>
          </a:xfrm>
          <a:prstGeom prst="round2Diag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sp>
        <p:nvSpPr>
          <p:cNvPr id="15" name="Round Diagonal Corner Rectangle 14"/>
          <p:cNvSpPr/>
          <p:nvPr/>
        </p:nvSpPr>
        <p:spPr>
          <a:xfrm>
            <a:off x="4648200" y="4114800"/>
            <a:ext cx="4038600" cy="1752600"/>
          </a:xfrm>
          <a:prstGeom prst="round2Diag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dirty="0"/>
          </a:p>
        </p:txBody>
      </p:sp>
      <p:sp>
        <p:nvSpPr>
          <p:cNvPr id="16" name="Round Diagonal Corner Rectangle 15"/>
          <p:cNvSpPr/>
          <p:nvPr/>
        </p:nvSpPr>
        <p:spPr>
          <a:xfrm>
            <a:off x="533400" y="990600"/>
            <a:ext cx="4038600" cy="1752600"/>
          </a:xfrm>
          <a:prstGeom prst="round2Diag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dirty="0"/>
          </a:p>
        </p:txBody>
      </p:sp>
      <p:sp>
        <p:nvSpPr>
          <p:cNvPr id="17" name="Round Diagonal Corner Rectangle 16"/>
          <p:cNvSpPr/>
          <p:nvPr/>
        </p:nvSpPr>
        <p:spPr>
          <a:xfrm>
            <a:off x="2286000" y="2590800"/>
            <a:ext cx="4038600" cy="1752600"/>
          </a:xfrm>
          <a:prstGeom prst="round2Diag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dirty="0"/>
          </a:p>
        </p:txBody>
      </p:sp>
      <p:sp>
        <p:nvSpPr>
          <p:cNvPr id="18" name="TextBox 17"/>
          <p:cNvSpPr txBox="1"/>
          <p:nvPr/>
        </p:nvSpPr>
        <p:spPr>
          <a:xfrm>
            <a:off x="533400" y="1152525"/>
            <a:ext cx="3124200" cy="523875"/>
          </a:xfrm>
          <a:prstGeom prst="rect">
            <a:avLst/>
          </a:prstGeom>
          <a:noFill/>
        </p:spPr>
        <p:txBody>
          <a:bodyPr>
            <a:spAutoFit/>
          </a:bodyPr>
          <a:lstStyle/>
          <a:p>
            <a:pPr>
              <a:defRPr/>
            </a:pPr>
            <a:r>
              <a:rPr lang="en-US" sz="2800" b="1" i="1" dirty="0">
                <a:latin typeface="+mj-lt"/>
              </a:rPr>
              <a:t>Decision Making</a:t>
            </a:r>
            <a:endParaRPr lang="en-US" sz="2400" b="1" i="1" dirty="0">
              <a:latin typeface="+mj-lt"/>
            </a:endParaRPr>
          </a:p>
        </p:txBody>
      </p:sp>
      <p:sp>
        <p:nvSpPr>
          <p:cNvPr id="19" name="TextBox 18"/>
          <p:cNvSpPr txBox="1"/>
          <p:nvPr/>
        </p:nvSpPr>
        <p:spPr>
          <a:xfrm>
            <a:off x="2971800" y="2667000"/>
            <a:ext cx="3124200" cy="523875"/>
          </a:xfrm>
          <a:prstGeom prst="rect">
            <a:avLst/>
          </a:prstGeom>
          <a:noFill/>
        </p:spPr>
        <p:txBody>
          <a:bodyPr>
            <a:spAutoFit/>
          </a:bodyPr>
          <a:lstStyle/>
          <a:p>
            <a:pPr>
              <a:defRPr/>
            </a:pPr>
            <a:r>
              <a:rPr lang="en-US" sz="2800" b="1" i="1" dirty="0">
                <a:latin typeface="+mj-lt"/>
              </a:rPr>
              <a:t>People Skills</a:t>
            </a:r>
            <a:endParaRPr lang="en-US" sz="2400" b="1" i="1" dirty="0">
              <a:latin typeface="+mj-lt"/>
            </a:endParaRPr>
          </a:p>
        </p:txBody>
      </p:sp>
      <p:sp>
        <p:nvSpPr>
          <p:cNvPr id="20" name="TextBox 19"/>
          <p:cNvSpPr txBox="1"/>
          <p:nvPr/>
        </p:nvSpPr>
        <p:spPr>
          <a:xfrm>
            <a:off x="5181600" y="1143000"/>
            <a:ext cx="3581400" cy="523875"/>
          </a:xfrm>
          <a:prstGeom prst="rect">
            <a:avLst/>
          </a:prstGeom>
          <a:noFill/>
        </p:spPr>
        <p:txBody>
          <a:bodyPr>
            <a:spAutoFit/>
          </a:bodyPr>
          <a:lstStyle/>
          <a:p>
            <a:pPr algn="r">
              <a:defRPr/>
            </a:pPr>
            <a:r>
              <a:rPr lang="en-US" sz="2800" b="1" i="1" dirty="0">
                <a:latin typeface="+mj-lt"/>
              </a:rPr>
              <a:t>Money Management</a:t>
            </a:r>
            <a:endParaRPr lang="en-US" sz="2400" b="1" i="1" dirty="0">
              <a:latin typeface="+mj-lt"/>
            </a:endParaRPr>
          </a:p>
        </p:txBody>
      </p:sp>
      <p:sp>
        <p:nvSpPr>
          <p:cNvPr id="21" name="TextBox 20"/>
          <p:cNvSpPr txBox="1"/>
          <p:nvPr/>
        </p:nvSpPr>
        <p:spPr>
          <a:xfrm>
            <a:off x="6324600" y="4267200"/>
            <a:ext cx="2133600" cy="523875"/>
          </a:xfrm>
          <a:prstGeom prst="rect">
            <a:avLst/>
          </a:prstGeom>
          <a:noFill/>
        </p:spPr>
        <p:txBody>
          <a:bodyPr>
            <a:spAutoFit/>
          </a:bodyPr>
          <a:lstStyle/>
          <a:p>
            <a:pPr algn="r">
              <a:defRPr/>
            </a:pPr>
            <a:r>
              <a:rPr lang="en-US" sz="2800" b="1" i="1" dirty="0">
                <a:latin typeface="+mj-lt"/>
              </a:rPr>
              <a:t>Goal Setting</a:t>
            </a:r>
            <a:endParaRPr lang="en-US" sz="2400" b="1" i="1" dirty="0">
              <a:latin typeface="+mj-lt"/>
            </a:endParaRPr>
          </a:p>
        </p:txBody>
      </p:sp>
      <p:sp>
        <p:nvSpPr>
          <p:cNvPr id="22" name="TextBox 21"/>
          <p:cNvSpPr txBox="1"/>
          <p:nvPr/>
        </p:nvSpPr>
        <p:spPr>
          <a:xfrm>
            <a:off x="457200" y="4267200"/>
            <a:ext cx="2438400" cy="523875"/>
          </a:xfrm>
          <a:prstGeom prst="rect">
            <a:avLst/>
          </a:prstGeom>
          <a:noFill/>
        </p:spPr>
        <p:txBody>
          <a:bodyPr>
            <a:spAutoFit/>
          </a:bodyPr>
          <a:lstStyle/>
          <a:p>
            <a:pPr>
              <a:defRPr/>
            </a:pPr>
            <a:r>
              <a:rPr lang="en-US" sz="2800" b="1" i="1" dirty="0">
                <a:latin typeface="+mj-lt"/>
              </a:rPr>
              <a:t>Business Ethics</a:t>
            </a:r>
            <a:endParaRPr lang="en-US" sz="2400" b="1" i="1" dirty="0">
              <a:latin typeface="+mj-lt"/>
            </a:endParaRPr>
          </a:p>
        </p:txBody>
      </p:sp>
      <p:sp>
        <p:nvSpPr>
          <p:cNvPr id="23" name="TextBox 22"/>
          <p:cNvSpPr txBox="1"/>
          <p:nvPr/>
        </p:nvSpPr>
        <p:spPr>
          <a:xfrm>
            <a:off x="533400" y="1600200"/>
            <a:ext cx="3962400" cy="1016000"/>
          </a:xfrm>
          <a:prstGeom prst="rect">
            <a:avLst/>
          </a:prstGeom>
          <a:noFill/>
        </p:spPr>
        <p:txBody>
          <a:bodyPr>
            <a:spAutoFit/>
          </a:bodyPr>
          <a:lstStyle/>
          <a:p>
            <a:pPr>
              <a:defRPr/>
            </a:pPr>
            <a:r>
              <a:rPr lang="en-US" sz="2000" i="1" dirty="0">
                <a:latin typeface="+mj-lt"/>
              </a:rPr>
              <a:t>Learns to think through and analyze  situations &amp; decision criteria</a:t>
            </a:r>
          </a:p>
          <a:p>
            <a:pPr>
              <a:defRPr/>
            </a:pPr>
            <a:r>
              <a:rPr lang="en-US" i="1" dirty="0">
                <a:solidFill>
                  <a:schemeClr val="accent2">
                    <a:lumMod val="75000"/>
                  </a:schemeClr>
                </a:solidFill>
                <a:latin typeface="+mj-lt"/>
              </a:rPr>
              <a:t>College applications…..</a:t>
            </a:r>
            <a:endParaRPr lang="en-US" sz="1600" i="1" dirty="0">
              <a:solidFill>
                <a:schemeClr val="accent2">
                  <a:lumMod val="75000"/>
                </a:schemeClr>
              </a:solidFill>
              <a:latin typeface="+mj-lt"/>
            </a:endParaRPr>
          </a:p>
        </p:txBody>
      </p:sp>
      <p:sp>
        <p:nvSpPr>
          <p:cNvPr id="24" name="TextBox 23"/>
          <p:cNvSpPr txBox="1"/>
          <p:nvPr/>
        </p:nvSpPr>
        <p:spPr>
          <a:xfrm>
            <a:off x="5562600" y="1600200"/>
            <a:ext cx="3124200" cy="984250"/>
          </a:xfrm>
          <a:prstGeom prst="rect">
            <a:avLst/>
          </a:prstGeom>
          <a:noFill/>
        </p:spPr>
        <p:txBody>
          <a:bodyPr>
            <a:spAutoFit/>
          </a:bodyPr>
          <a:lstStyle/>
          <a:p>
            <a:pPr algn="r">
              <a:defRPr/>
            </a:pPr>
            <a:r>
              <a:rPr lang="en-US" sz="2000" i="1" dirty="0">
                <a:latin typeface="+mj-lt"/>
              </a:rPr>
              <a:t>Budgeting; safety around cash; what to do about NSFs</a:t>
            </a:r>
          </a:p>
          <a:p>
            <a:pPr algn="r">
              <a:defRPr/>
            </a:pPr>
            <a:r>
              <a:rPr lang="en-US" i="1" dirty="0">
                <a:solidFill>
                  <a:schemeClr val="accent2">
                    <a:lumMod val="75000"/>
                  </a:schemeClr>
                </a:solidFill>
                <a:latin typeface="+mj-lt"/>
              </a:rPr>
              <a:t>Money doesn’t grow on trees</a:t>
            </a:r>
          </a:p>
        </p:txBody>
      </p:sp>
      <p:sp>
        <p:nvSpPr>
          <p:cNvPr id="25" name="TextBox 24"/>
          <p:cNvSpPr txBox="1"/>
          <p:nvPr/>
        </p:nvSpPr>
        <p:spPr>
          <a:xfrm>
            <a:off x="2971800" y="3098800"/>
            <a:ext cx="3124200" cy="1016000"/>
          </a:xfrm>
          <a:prstGeom prst="rect">
            <a:avLst/>
          </a:prstGeom>
          <a:noFill/>
        </p:spPr>
        <p:txBody>
          <a:bodyPr>
            <a:spAutoFit/>
          </a:bodyPr>
          <a:lstStyle/>
          <a:p>
            <a:pPr>
              <a:defRPr/>
            </a:pPr>
            <a:r>
              <a:rPr lang="en-US" sz="2000" i="1" dirty="0">
                <a:latin typeface="+mj-lt"/>
              </a:rPr>
              <a:t>Complaints; salesmanship; order fulfillment</a:t>
            </a:r>
          </a:p>
          <a:p>
            <a:pPr>
              <a:defRPr/>
            </a:pPr>
            <a:r>
              <a:rPr lang="en-US" i="1" dirty="0">
                <a:solidFill>
                  <a:schemeClr val="accent2">
                    <a:lumMod val="75000"/>
                  </a:schemeClr>
                </a:solidFill>
                <a:latin typeface="+mj-lt"/>
              </a:rPr>
              <a:t>It’s called Customer Service!</a:t>
            </a:r>
            <a:endParaRPr lang="en-US" sz="1600" i="1" dirty="0">
              <a:solidFill>
                <a:schemeClr val="accent2">
                  <a:lumMod val="75000"/>
                </a:schemeClr>
              </a:solidFill>
              <a:latin typeface="+mj-lt"/>
            </a:endParaRPr>
          </a:p>
        </p:txBody>
      </p:sp>
      <p:sp>
        <p:nvSpPr>
          <p:cNvPr id="26" name="TextBox 25"/>
          <p:cNvSpPr txBox="1"/>
          <p:nvPr/>
        </p:nvSpPr>
        <p:spPr>
          <a:xfrm>
            <a:off x="457200" y="4724400"/>
            <a:ext cx="3810000" cy="984250"/>
          </a:xfrm>
          <a:prstGeom prst="rect">
            <a:avLst/>
          </a:prstGeom>
          <a:noFill/>
        </p:spPr>
        <p:txBody>
          <a:bodyPr>
            <a:spAutoFit/>
          </a:bodyPr>
          <a:lstStyle/>
          <a:p>
            <a:pPr>
              <a:defRPr/>
            </a:pPr>
            <a:r>
              <a:rPr lang="en-US" sz="2000" i="1" dirty="0">
                <a:latin typeface="+mj-lt"/>
              </a:rPr>
              <a:t>Keeping commitments;</a:t>
            </a:r>
          </a:p>
          <a:p>
            <a:pPr>
              <a:defRPr/>
            </a:pPr>
            <a:r>
              <a:rPr lang="en-US" sz="2000" i="1" dirty="0">
                <a:latin typeface="+mj-lt"/>
              </a:rPr>
              <a:t>girls sell not adults</a:t>
            </a:r>
          </a:p>
          <a:p>
            <a:pPr>
              <a:defRPr/>
            </a:pPr>
            <a:r>
              <a:rPr lang="en-US" i="1" dirty="0">
                <a:solidFill>
                  <a:schemeClr val="accent2">
                    <a:lumMod val="75000"/>
                  </a:schemeClr>
                </a:solidFill>
                <a:latin typeface="+mj-lt"/>
              </a:rPr>
              <a:t>Broken contracts have consequences</a:t>
            </a:r>
            <a:endParaRPr lang="en-US" sz="1600" i="1" dirty="0">
              <a:solidFill>
                <a:schemeClr val="accent2">
                  <a:lumMod val="75000"/>
                </a:schemeClr>
              </a:solidFill>
              <a:latin typeface="+mj-lt"/>
            </a:endParaRPr>
          </a:p>
        </p:txBody>
      </p:sp>
      <p:sp>
        <p:nvSpPr>
          <p:cNvPr id="27" name="TextBox 26"/>
          <p:cNvSpPr txBox="1"/>
          <p:nvPr/>
        </p:nvSpPr>
        <p:spPr>
          <a:xfrm>
            <a:off x="4800600" y="4724400"/>
            <a:ext cx="3657600" cy="1016000"/>
          </a:xfrm>
          <a:prstGeom prst="rect">
            <a:avLst/>
          </a:prstGeom>
          <a:noFill/>
        </p:spPr>
        <p:txBody>
          <a:bodyPr>
            <a:spAutoFit/>
          </a:bodyPr>
          <a:lstStyle/>
          <a:p>
            <a:pPr algn="r">
              <a:defRPr/>
            </a:pPr>
            <a:r>
              <a:rPr lang="en-US" sz="2000" i="1" dirty="0">
                <a:latin typeface="+mj-lt"/>
              </a:rPr>
              <a:t>Fundamentals of what needs to happen to reach a specific goal</a:t>
            </a:r>
          </a:p>
          <a:p>
            <a:pPr algn="r">
              <a:defRPr/>
            </a:pPr>
            <a:r>
              <a:rPr lang="en-US" i="1" dirty="0">
                <a:solidFill>
                  <a:schemeClr val="accent2">
                    <a:lumMod val="75000"/>
                  </a:schemeClr>
                </a:solidFill>
                <a:latin typeface="+mj-lt"/>
              </a:rPr>
              <a:t>Science project due for school</a:t>
            </a:r>
            <a:endParaRPr lang="en-US" sz="1600" i="1" dirty="0">
              <a:solidFill>
                <a:schemeClr val="accent2">
                  <a:lumMod val="75000"/>
                </a:schemeClr>
              </a:solidFill>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wd">
                                    <p:tmPct val="0"/>
                                  </p:iterate>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par>
                          <p:cTn id="11" fill="hold">
                            <p:stCondLst>
                              <p:cond delay="1000"/>
                            </p:stCondLst>
                            <p:childTnLst>
                              <p:par>
                                <p:cTn id="12" presetID="31" presetClass="entr" presetSubtype="0" fill="hold" grpId="0" nodeType="afterEffect">
                                  <p:stCondLst>
                                    <p:cond delay="0"/>
                                  </p:stCondLst>
                                  <p:iterate type="wd">
                                    <p:tmPct val="0"/>
                                  </p:iterate>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fltVal val="0"/>
                                          </p:val>
                                        </p:tav>
                                        <p:tav tm="100000">
                                          <p:val>
                                            <p:strVal val="#ppt_w"/>
                                          </p:val>
                                        </p:tav>
                                      </p:tavLst>
                                    </p:anim>
                                    <p:anim calcmode="lin" valueType="num">
                                      <p:cBhvr>
                                        <p:cTn id="15" dur="1000" fill="hold"/>
                                        <p:tgtEl>
                                          <p:spTgt spid="20"/>
                                        </p:tgtEl>
                                        <p:attrNameLst>
                                          <p:attrName>ppt_h</p:attrName>
                                        </p:attrNameLst>
                                      </p:cBhvr>
                                      <p:tavLst>
                                        <p:tav tm="0">
                                          <p:val>
                                            <p:fltVal val="0"/>
                                          </p:val>
                                        </p:tav>
                                        <p:tav tm="100000">
                                          <p:val>
                                            <p:strVal val="#ppt_h"/>
                                          </p:val>
                                        </p:tav>
                                      </p:tavLst>
                                    </p:anim>
                                    <p:anim calcmode="lin" valueType="num">
                                      <p:cBhvr>
                                        <p:cTn id="16" dur="1000" fill="hold"/>
                                        <p:tgtEl>
                                          <p:spTgt spid="20"/>
                                        </p:tgtEl>
                                        <p:attrNameLst>
                                          <p:attrName>style.rotation</p:attrName>
                                        </p:attrNameLst>
                                      </p:cBhvr>
                                      <p:tavLst>
                                        <p:tav tm="0">
                                          <p:val>
                                            <p:fltVal val="90"/>
                                          </p:val>
                                        </p:tav>
                                        <p:tav tm="100000">
                                          <p:val>
                                            <p:fltVal val="0"/>
                                          </p:val>
                                        </p:tav>
                                      </p:tavLst>
                                    </p:anim>
                                    <p:animEffect transition="in" filter="fade">
                                      <p:cBhvr>
                                        <p:cTn id="17" dur="1000"/>
                                        <p:tgtEl>
                                          <p:spTgt spid="20"/>
                                        </p:tgtEl>
                                      </p:cBhvr>
                                    </p:animEffect>
                                  </p:childTnLst>
                                </p:cTn>
                              </p:par>
                            </p:childTnLst>
                          </p:cTn>
                        </p:par>
                        <p:par>
                          <p:cTn id="18" fill="hold">
                            <p:stCondLst>
                              <p:cond delay="2000"/>
                            </p:stCondLst>
                            <p:childTnLst>
                              <p:par>
                                <p:cTn id="19" presetID="31" presetClass="entr" presetSubtype="0" fill="hold" grpId="0" nodeType="afterEffect">
                                  <p:stCondLst>
                                    <p:cond delay="0"/>
                                  </p:stCondLst>
                                  <p:iterate type="wd">
                                    <p:tmPct val="0"/>
                                  </p:iterate>
                                  <p:childTnLst>
                                    <p:set>
                                      <p:cBhvr>
                                        <p:cTn id="20" dur="1" fill="hold">
                                          <p:stCondLst>
                                            <p:cond delay="0"/>
                                          </p:stCondLst>
                                        </p:cTn>
                                        <p:tgtEl>
                                          <p:spTgt spid="21"/>
                                        </p:tgtEl>
                                        <p:attrNameLst>
                                          <p:attrName>style.visibility</p:attrName>
                                        </p:attrNameLst>
                                      </p:cBhvr>
                                      <p:to>
                                        <p:strVal val="visible"/>
                                      </p:to>
                                    </p:set>
                                    <p:anim calcmode="lin" valueType="num">
                                      <p:cBhvr>
                                        <p:cTn id="21" dur="1000" fill="hold"/>
                                        <p:tgtEl>
                                          <p:spTgt spid="21"/>
                                        </p:tgtEl>
                                        <p:attrNameLst>
                                          <p:attrName>ppt_w</p:attrName>
                                        </p:attrNameLst>
                                      </p:cBhvr>
                                      <p:tavLst>
                                        <p:tav tm="0">
                                          <p:val>
                                            <p:fltVal val="0"/>
                                          </p:val>
                                        </p:tav>
                                        <p:tav tm="100000">
                                          <p:val>
                                            <p:strVal val="#ppt_w"/>
                                          </p:val>
                                        </p:tav>
                                      </p:tavLst>
                                    </p:anim>
                                    <p:anim calcmode="lin" valueType="num">
                                      <p:cBhvr>
                                        <p:cTn id="22" dur="1000" fill="hold"/>
                                        <p:tgtEl>
                                          <p:spTgt spid="21"/>
                                        </p:tgtEl>
                                        <p:attrNameLst>
                                          <p:attrName>ppt_h</p:attrName>
                                        </p:attrNameLst>
                                      </p:cBhvr>
                                      <p:tavLst>
                                        <p:tav tm="0">
                                          <p:val>
                                            <p:fltVal val="0"/>
                                          </p:val>
                                        </p:tav>
                                        <p:tav tm="100000">
                                          <p:val>
                                            <p:strVal val="#ppt_h"/>
                                          </p:val>
                                        </p:tav>
                                      </p:tavLst>
                                    </p:anim>
                                    <p:anim calcmode="lin" valueType="num">
                                      <p:cBhvr>
                                        <p:cTn id="23" dur="1000" fill="hold"/>
                                        <p:tgtEl>
                                          <p:spTgt spid="21"/>
                                        </p:tgtEl>
                                        <p:attrNameLst>
                                          <p:attrName>style.rotation</p:attrName>
                                        </p:attrNameLst>
                                      </p:cBhvr>
                                      <p:tavLst>
                                        <p:tav tm="0">
                                          <p:val>
                                            <p:fltVal val="90"/>
                                          </p:val>
                                        </p:tav>
                                        <p:tav tm="100000">
                                          <p:val>
                                            <p:fltVal val="0"/>
                                          </p:val>
                                        </p:tav>
                                      </p:tavLst>
                                    </p:anim>
                                    <p:animEffect transition="in" filter="fade">
                                      <p:cBhvr>
                                        <p:cTn id="24" dur="1000"/>
                                        <p:tgtEl>
                                          <p:spTgt spid="21"/>
                                        </p:tgtEl>
                                      </p:cBhvr>
                                    </p:animEffect>
                                  </p:childTnLst>
                                </p:cTn>
                              </p:par>
                            </p:childTnLst>
                          </p:cTn>
                        </p:par>
                        <p:par>
                          <p:cTn id="25" fill="hold">
                            <p:stCondLst>
                              <p:cond delay="3000"/>
                            </p:stCondLst>
                            <p:childTnLst>
                              <p:par>
                                <p:cTn id="26" presetID="31" presetClass="entr" presetSubtype="0" fill="hold" grpId="0" nodeType="afterEffect">
                                  <p:stCondLst>
                                    <p:cond delay="0"/>
                                  </p:stCondLst>
                                  <p:iterate type="wd">
                                    <p:tmPct val="0"/>
                                  </p:iterate>
                                  <p:childTnLst>
                                    <p:set>
                                      <p:cBhvr>
                                        <p:cTn id="27" dur="1" fill="hold">
                                          <p:stCondLst>
                                            <p:cond delay="0"/>
                                          </p:stCondLst>
                                        </p:cTn>
                                        <p:tgtEl>
                                          <p:spTgt spid="22"/>
                                        </p:tgtEl>
                                        <p:attrNameLst>
                                          <p:attrName>style.visibility</p:attrName>
                                        </p:attrNameLst>
                                      </p:cBhvr>
                                      <p:to>
                                        <p:strVal val="visible"/>
                                      </p:to>
                                    </p:set>
                                    <p:anim calcmode="lin" valueType="num">
                                      <p:cBhvr>
                                        <p:cTn id="28" dur="1000" fill="hold"/>
                                        <p:tgtEl>
                                          <p:spTgt spid="22"/>
                                        </p:tgtEl>
                                        <p:attrNameLst>
                                          <p:attrName>ppt_w</p:attrName>
                                        </p:attrNameLst>
                                      </p:cBhvr>
                                      <p:tavLst>
                                        <p:tav tm="0">
                                          <p:val>
                                            <p:fltVal val="0"/>
                                          </p:val>
                                        </p:tav>
                                        <p:tav tm="100000">
                                          <p:val>
                                            <p:strVal val="#ppt_w"/>
                                          </p:val>
                                        </p:tav>
                                      </p:tavLst>
                                    </p:anim>
                                    <p:anim calcmode="lin" valueType="num">
                                      <p:cBhvr>
                                        <p:cTn id="29" dur="1000" fill="hold"/>
                                        <p:tgtEl>
                                          <p:spTgt spid="22"/>
                                        </p:tgtEl>
                                        <p:attrNameLst>
                                          <p:attrName>ppt_h</p:attrName>
                                        </p:attrNameLst>
                                      </p:cBhvr>
                                      <p:tavLst>
                                        <p:tav tm="0">
                                          <p:val>
                                            <p:fltVal val="0"/>
                                          </p:val>
                                        </p:tav>
                                        <p:tav tm="100000">
                                          <p:val>
                                            <p:strVal val="#ppt_h"/>
                                          </p:val>
                                        </p:tav>
                                      </p:tavLst>
                                    </p:anim>
                                    <p:anim calcmode="lin" valueType="num">
                                      <p:cBhvr>
                                        <p:cTn id="30" dur="1000" fill="hold"/>
                                        <p:tgtEl>
                                          <p:spTgt spid="22"/>
                                        </p:tgtEl>
                                        <p:attrNameLst>
                                          <p:attrName>style.rotation</p:attrName>
                                        </p:attrNameLst>
                                      </p:cBhvr>
                                      <p:tavLst>
                                        <p:tav tm="0">
                                          <p:val>
                                            <p:fltVal val="90"/>
                                          </p:val>
                                        </p:tav>
                                        <p:tav tm="100000">
                                          <p:val>
                                            <p:fltVal val="0"/>
                                          </p:val>
                                        </p:tav>
                                      </p:tavLst>
                                    </p:anim>
                                    <p:animEffect transition="in" filter="fade">
                                      <p:cBhvr>
                                        <p:cTn id="31" dur="1000"/>
                                        <p:tgtEl>
                                          <p:spTgt spid="22"/>
                                        </p:tgtEl>
                                      </p:cBhvr>
                                    </p:animEffect>
                                  </p:childTnLst>
                                </p:cTn>
                              </p:par>
                            </p:childTnLst>
                          </p:cTn>
                        </p:par>
                        <p:par>
                          <p:cTn id="32" fill="hold">
                            <p:stCondLst>
                              <p:cond delay="4000"/>
                            </p:stCondLst>
                            <p:childTnLst>
                              <p:par>
                                <p:cTn id="33" presetID="31" presetClass="entr" presetSubtype="0" fill="hold" grpId="0" nodeType="afterEffect">
                                  <p:stCondLst>
                                    <p:cond delay="0"/>
                                  </p:stCondLst>
                                  <p:iterate type="wd">
                                    <p:tmPct val="0"/>
                                  </p:iterate>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 calcmode="lin" valueType="num">
                                      <p:cBhvr>
                                        <p:cTn id="37" dur="1000" fill="hold"/>
                                        <p:tgtEl>
                                          <p:spTgt spid="19"/>
                                        </p:tgtEl>
                                        <p:attrNameLst>
                                          <p:attrName>style.rotation</p:attrName>
                                        </p:attrNameLst>
                                      </p:cBhvr>
                                      <p:tavLst>
                                        <p:tav tm="0">
                                          <p:val>
                                            <p:fltVal val="90"/>
                                          </p:val>
                                        </p:tav>
                                        <p:tav tm="100000">
                                          <p:val>
                                            <p:fltVal val="0"/>
                                          </p:val>
                                        </p:tav>
                                      </p:tavLst>
                                    </p:anim>
                                    <p:animEffect transition="in" filter="fade">
                                      <p:cBhvr>
                                        <p:cTn id="38" dur="1000"/>
                                        <p:tgtEl>
                                          <p:spTgt spid="19"/>
                                        </p:tgtEl>
                                      </p:cBhvr>
                                    </p:animEffect>
                                  </p:childTnLst>
                                </p:cTn>
                              </p:par>
                            </p:childTnLst>
                          </p:cTn>
                        </p:par>
                        <p:par>
                          <p:cTn id="39" fill="hold">
                            <p:stCondLst>
                              <p:cond delay="5000"/>
                            </p:stCondLst>
                            <p:childTnLst>
                              <p:par>
                                <p:cTn id="40" presetID="31" presetClass="entr" presetSubtype="0" fill="hold" grpId="0" nodeType="afterEffect">
                                  <p:stCondLst>
                                    <p:cond delay="0"/>
                                  </p:stCondLst>
                                  <p:iterate type="wd">
                                    <p:tmPct val="0"/>
                                  </p:iterate>
                                  <p:childTnLst>
                                    <p:set>
                                      <p:cBhvr>
                                        <p:cTn id="41" dur="1" fill="hold">
                                          <p:stCondLst>
                                            <p:cond delay="0"/>
                                          </p:stCondLst>
                                        </p:cTn>
                                        <p:tgtEl>
                                          <p:spTgt spid="23"/>
                                        </p:tgtEl>
                                        <p:attrNameLst>
                                          <p:attrName>style.visibility</p:attrName>
                                        </p:attrNameLst>
                                      </p:cBhvr>
                                      <p:to>
                                        <p:strVal val="visible"/>
                                      </p:to>
                                    </p:set>
                                    <p:anim calcmode="lin" valueType="num">
                                      <p:cBhvr>
                                        <p:cTn id="42" dur="1000" fill="hold"/>
                                        <p:tgtEl>
                                          <p:spTgt spid="23"/>
                                        </p:tgtEl>
                                        <p:attrNameLst>
                                          <p:attrName>ppt_w</p:attrName>
                                        </p:attrNameLst>
                                      </p:cBhvr>
                                      <p:tavLst>
                                        <p:tav tm="0">
                                          <p:val>
                                            <p:fltVal val="0"/>
                                          </p:val>
                                        </p:tav>
                                        <p:tav tm="100000">
                                          <p:val>
                                            <p:strVal val="#ppt_w"/>
                                          </p:val>
                                        </p:tav>
                                      </p:tavLst>
                                    </p:anim>
                                    <p:anim calcmode="lin" valueType="num">
                                      <p:cBhvr>
                                        <p:cTn id="43" dur="1000" fill="hold"/>
                                        <p:tgtEl>
                                          <p:spTgt spid="23"/>
                                        </p:tgtEl>
                                        <p:attrNameLst>
                                          <p:attrName>ppt_h</p:attrName>
                                        </p:attrNameLst>
                                      </p:cBhvr>
                                      <p:tavLst>
                                        <p:tav tm="0">
                                          <p:val>
                                            <p:fltVal val="0"/>
                                          </p:val>
                                        </p:tav>
                                        <p:tav tm="100000">
                                          <p:val>
                                            <p:strVal val="#ppt_h"/>
                                          </p:val>
                                        </p:tav>
                                      </p:tavLst>
                                    </p:anim>
                                    <p:anim calcmode="lin" valueType="num">
                                      <p:cBhvr>
                                        <p:cTn id="44" dur="1000" fill="hold"/>
                                        <p:tgtEl>
                                          <p:spTgt spid="23"/>
                                        </p:tgtEl>
                                        <p:attrNameLst>
                                          <p:attrName>style.rotation</p:attrName>
                                        </p:attrNameLst>
                                      </p:cBhvr>
                                      <p:tavLst>
                                        <p:tav tm="0">
                                          <p:val>
                                            <p:fltVal val="90"/>
                                          </p:val>
                                        </p:tav>
                                        <p:tav tm="100000">
                                          <p:val>
                                            <p:fltVal val="0"/>
                                          </p:val>
                                        </p:tav>
                                      </p:tavLst>
                                    </p:anim>
                                    <p:animEffect transition="in" filter="fade">
                                      <p:cBhvr>
                                        <p:cTn id="45" dur="1000"/>
                                        <p:tgtEl>
                                          <p:spTgt spid="23"/>
                                        </p:tgtEl>
                                      </p:cBhvr>
                                    </p:animEffect>
                                  </p:childTnLst>
                                </p:cTn>
                              </p:par>
                            </p:childTnLst>
                          </p:cTn>
                        </p:par>
                        <p:par>
                          <p:cTn id="46" fill="hold">
                            <p:stCondLst>
                              <p:cond delay="6000"/>
                            </p:stCondLst>
                            <p:childTnLst>
                              <p:par>
                                <p:cTn id="47" presetID="31" presetClass="entr" presetSubtype="0" fill="hold" grpId="0" nodeType="afterEffect">
                                  <p:stCondLst>
                                    <p:cond delay="0"/>
                                  </p:stCondLst>
                                  <p:iterate type="wd">
                                    <p:tmPct val="0"/>
                                  </p:iterate>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childTnLst>
                          </p:cTn>
                        </p:par>
                        <p:par>
                          <p:cTn id="53" fill="hold">
                            <p:stCondLst>
                              <p:cond delay="7000"/>
                            </p:stCondLst>
                            <p:childTnLst>
                              <p:par>
                                <p:cTn id="54" presetID="31" presetClass="entr" presetSubtype="0" fill="hold" grpId="0" nodeType="afterEffect">
                                  <p:stCondLst>
                                    <p:cond delay="0"/>
                                  </p:stCondLst>
                                  <p:iterate type="wd">
                                    <p:tmPct val="0"/>
                                  </p:iterate>
                                  <p:childTnLst>
                                    <p:set>
                                      <p:cBhvr>
                                        <p:cTn id="55" dur="1" fill="hold">
                                          <p:stCondLst>
                                            <p:cond delay="0"/>
                                          </p:stCondLst>
                                        </p:cTn>
                                        <p:tgtEl>
                                          <p:spTgt spid="27"/>
                                        </p:tgtEl>
                                        <p:attrNameLst>
                                          <p:attrName>style.visibility</p:attrName>
                                        </p:attrNameLst>
                                      </p:cBhvr>
                                      <p:to>
                                        <p:strVal val="visible"/>
                                      </p:to>
                                    </p:set>
                                    <p:anim calcmode="lin" valueType="num">
                                      <p:cBhvr>
                                        <p:cTn id="56" dur="1000" fill="hold"/>
                                        <p:tgtEl>
                                          <p:spTgt spid="27"/>
                                        </p:tgtEl>
                                        <p:attrNameLst>
                                          <p:attrName>ppt_w</p:attrName>
                                        </p:attrNameLst>
                                      </p:cBhvr>
                                      <p:tavLst>
                                        <p:tav tm="0">
                                          <p:val>
                                            <p:fltVal val="0"/>
                                          </p:val>
                                        </p:tav>
                                        <p:tav tm="100000">
                                          <p:val>
                                            <p:strVal val="#ppt_w"/>
                                          </p:val>
                                        </p:tav>
                                      </p:tavLst>
                                    </p:anim>
                                    <p:anim calcmode="lin" valueType="num">
                                      <p:cBhvr>
                                        <p:cTn id="57" dur="1000" fill="hold"/>
                                        <p:tgtEl>
                                          <p:spTgt spid="27"/>
                                        </p:tgtEl>
                                        <p:attrNameLst>
                                          <p:attrName>ppt_h</p:attrName>
                                        </p:attrNameLst>
                                      </p:cBhvr>
                                      <p:tavLst>
                                        <p:tav tm="0">
                                          <p:val>
                                            <p:fltVal val="0"/>
                                          </p:val>
                                        </p:tav>
                                        <p:tav tm="100000">
                                          <p:val>
                                            <p:strVal val="#ppt_h"/>
                                          </p:val>
                                        </p:tav>
                                      </p:tavLst>
                                    </p:anim>
                                    <p:anim calcmode="lin" valueType="num">
                                      <p:cBhvr>
                                        <p:cTn id="58" dur="1000" fill="hold"/>
                                        <p:tgtEl>
                                          <p:spTgt spid="27"/>
                                        </p:tgtEl>
                                        <p:attrNameLst>
                                          <p:attrName>style.rotation</p:attrName>
                                        </p:attrNameLst>
                                      </p:cBhvr>
                                      <p:tavLst>
                                        <p:tav tm="0">
                                          <p:val>
                                            <p:fltVal val="90"/>
                                          </p:val>
                                        </p:tav>
                                        <p:tav tm="100000">
                                          <p:val>
                                            <p:fltVal val="0"/>
                                          </p:val>
                                        </p:tav>
                                      </p:tavLst>
                                    </p:anim>
                                    <p:animEffect transition="in" filter="fade">
                                      <p:cBhvr>
                                        <p:cTn id="59" dur="1000"/>
                                        <p:tgtEl>
                                          <p:spTgt spid="27"/>
                                        </p:tgtEl>
                                      </p:cBhvr>
                                    </p:animEffect>
                                  </p:childTnLst>
                                </p:cTn>
                              </p:par>
                            </p:childTnLst>
                          </p:cTn>
                        </p:par>
                        <p:par>
                          <p:cTn id="60" fill="hold">
                            <p:stCondLst>
                              <p:cond delay="8000"/>
                            </p:stCondLst>
                            <p:childTnLst>
                              <p:par>
                                <p:cTn id="61" presetID="31" presetClass="entr" presetSubtype="0" fill="hold" grpId="0" nodeType="afterEffect">
                                  <p:stCondLst>
                                    <p:cond delay="0"/>
                                  </p:stCondLst>
                                  <p:iterate type="wd">
                                    <p:tmPct val="0"/>
                                  </p:iterate>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fltVal val="0"/>
                                          </p:val>
                                        </p:tav>
                                        <p:tav tm="100000">
                                          <p:val>
                                            <p:strVal val="#ppt_w"/>
                                          </p:val>
                                        </p:tav>
                                      </p:tavLst>
                                    </p:anim>
                                    <p:anim calcmode="lin" valueType="num">
                                      <p:cBhvr>
                                        <p:cTn id="64" dur="1000" fill="hold"/>
                                        <p:tgtEl>
                                          <p:spTgt spid="26"/>
                                        </p:tgtEl>
                                        <p:attrNameLst>
                                          <p:attrName>ppt_h</p:attrName>
                                        </p:attrNameLst>
                                      </p:cBhvr>
                                      <p:tavLst>
                                        <p:tav tm="0">
                                          <p:val>
                                            <p:fltVal val="0"/>
                                          </p:val>
                                        </p:tav>
                                        <p:tav tm="100000">
                                          <p:val>
                                            <p:strVal val="#ppt_h"/>
                                          </p:val>
                                        </p:tav>
                                      </p:tavLst>
                                    </p:anim>
                                    <p:anim calcmode="lin" valueType="num">
                                      <p:cBhvr>
                                        <p:cTn id="65" dur="1000" fill="hold"/>
                                        <p:tgtEl>
                                          <p:spTgt spid="26"/>
                                        </p:tgtEl>
                                        <p:attrNameLst>
                                          <p:attrName>style.rotation</p:attrName>
                                        </p:attrNameLst>
                                      </p:cBhvr>
                                      <p:tavLst>
                                        <p:tav tm="0">
                                          <p:val>
                                            <p:fltVal val="90"/>
                                          </p:val>
                                        </p:tav>
                                        <p:tav tm="100000">
                                          <p:val>
                                            <p:fltVal val="0"/>
                                          </p:val>
                                        </p:tav>
                                      </p:tavLst>
                                    </p:anim>
                                    <p:animEffect transition="in" filter="fade">
                                      <p:cBhvr>
                                        <p:cTn id="66" dur="1000"/>
                                        <p:tgtEl>
                                          <p:spTgt spid="26"/>
                                        </p:tgtEl>
                                      </p:cBhvr>
                                    </p:animEffect>
                                  </p:childTnLst>
                                </p:cTn>
                              </p:par>
                            </p:childTnLst>
                          </p:cTn>
                        </p:par>
                        <p:par>
                          <p:cTn id="67" fill="hold">
                            <p:stCondLst>
                              <p:cond delay="9000"/>
                            </p:stCondLst>
                            <p:childTnLst>
                              <p:par>
                                <p:cTn id="68" presetID="31" presetClass="entr" presetSubtype="0" fill="hold" grpId="0" nodeType="afterEffect">
                                  <p:stCondLst>
                                    <p:cond delay="0"/>
                                  </p:stCondLst>
                                  <p:iterate type="wd">
                                    <p:tmPct val="0"/>
                                  </p:iterate>
                                  <p:childTnLst>
                                    <p:set>
                                      <p:cBhvr>
                                        <p:cTn id="69" dur="1" fill="hold">
                                          <p:stCondLst>
                                            <p:cond delay="0"/>
                                          </p:stCondLst>
                                        </p:cTn>
                                        <p:tgtEl>
                                          <p:spTgt spid="25"/>
                                        </p:tgtEl>
                                        <p:attrNameLst>
                                          <p:attrName>style.visibility</p:attrName>
                                        </p:attrNameLst>
                                      </p:cBhvr>
                                      <p:to>
                                        <p:strVal val="visible"/>
                                      </p:to>
                                    </p:set>
                                    <p:anim calcmode="lin" valueType="num">
                                      <p:cBhvr>
                                        <p:cTn id="70" dur="1000" fill="hold"/>
                                        <p:tgtEl>
                                          <p:spTgt spid="25"/>
                                        </p:tgtEl>
                                        <p:attrNameLst>
                                          <p:attrName>ppt_w</p:attrName>
                                        </p:attrNameLst>
                                      </p:cBhvr>
                                      <p:tavLst>
                                        <p:tav tm="0">
                                          <p:val>
                                            <p:fltVal val="0"/>
                                          </p:val>
                                        </p:tav>
                                        <p:tav tm="100000">
                                          <p:val>
                                            <p:strVal val="#ppt_w"/>
                                          </p:val>
                                        </p:tav>
                                      </p:tavLst>
                                    </p:anim>
                                    <p:anim calcmode="lin" valueType="num">
                                      <p:cBhvr>
                                        <p:cTn id="71" dur="1000" fill="hold"/>
                                        <p:tgtEl>
                                          <p:spTgt spid="25"/>
                                        </p:tgtEl>
                                        <p:attrNameLst>
                                          <p:attrName>ppt_h</p:attrName>
                                        </p:attrNameLst>
                                      </p:cBhvr>
                                      <p:tavLst>
                                        <p:tav tm="0">
                                          <p:val>
                                            <p:fltVal val="0"/>
                                          </p:val>
                                        </p:tav>
                                        <p:tav tm="100000">
                                          <p:val>
                                            <p:strVal val="#ppt_h"/>
                                          </p:val>
                                        </p:tav>
                                      </p:tavLst>
                                    </p:anim>
                                    <p:anim calcmode="lin" valueType="num">
                                      <p:cBhvr>
                                        <p:cTn id="72" dur="1000" fill="hold"/>
                                        <p:tgtEl>
                                          <p:spTgt spid="25"/>
                                        </p:tgtEl>
                                        <p:attrNameLst>
                                          <p:attrName>style.rotation</p:attrName>
                                        </p:attrNameLst>
                                      </p:cBhvr>
                                      <p:tavLst>
                                        <p:tav tm="0">
                                          <p:val>
                                            <p:fltVal val="90"/>
                                          </p:val>
                                        </p:tav>
                                        <p:tav tm="100000">
                                          <p:val>
                                            <p:fltVal val="0"/>
                                          </p:val>
                                        </p:tav>
                                      </p:tavLst>
                                    </p:anim>
                                    <p:animEffect transition="in" filter="fade">
                                      <p:cBhvr>
                                        <p:cTn id="73"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8" descr="Bar_BluetoGreen.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43011" name="Picture 10" descr="Bar_BluetoGreen.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31748" name="TextBox 8"/>
          <p:cNvSpPr txBox="1">
            <a:spLocks noChangeArrowheads="1"/>
          </p:cNvSpPr>
          <p:nvPr/>
        </p:nvSpPr>
        <p:spPr bwMode="auto">
          <a:xfrm>
            <a:off x="6248400" y="6400800"/>
            <a:ext cx="2849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43013"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43014"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0" name="TextBox 9"/>
          <p:cNvSpPr txBox="1"/>
          <p:nvPr/>
        </p:nvSpPr>
        <p:spPr>
          <a:xfrm>
            <a:off x="76200" y="101600"/>
            <a:ext cx="8153400" cy="584200"/>
          </a:xfrm>
          <a:prstGeom prst="rect">
            <a:avLst/>
          </a:prstGeom>
          <a:noFill/>
        </p:spPr>
        <p:txBody>
          <a:bodyPr>
            <a:spAutoFit/>
          </a:bodyPr>
          <a:lstStyle/>
          <a:p>
            <a:pPr fontAlgn="auto">
              <a:spcBef>
                <a:spcPts val="0"/>
              </a:spcBef>
              <a:spcAft>
                <a:spcPts val="0"/>
              </a:spcAft>
              <a:defRPr/>
            </a:pPr>
            <a:r>
              <a:rPr lang="en-US" sz="3200" b="1" i="1" dirty="0" smtClean="0">
                <a:latin typeface="+mj-lt"/>
                <a:cs typeface="+mn-cs"/>
              </a:rPr>
              <a:t>Cookie Activity Kits </a:t>
            </a:r>
            <a:r>
              <a:rPr lang="en-US" sz="2400" b="1" i="1" dirty="0" smtClean="0">
                <a:latin typeface="+mj-lt"/>
                <a:cs typeface="+mn-cs"/>
              </a:rPr>
              <a:t>(Page 8, Troop Guide)</a:t>
            </a:r>
            <a:endParaRPr lang="en-US" sz="2400" b="1" i="1" dirty="0">
              <a:latin typeface="+mj-lt"/>
              <a:cs typeface="+mn-cs"/>
            </a:endParaRPr>
          </a:p>
        </p:txBody>
      </p:sp>
      <p:pic>
        <p:nvPicPr>
          <p:cNvPr id="43016" name="Picture 12"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40969" name="Picture 12"/>
          <p:cNvPicPr>
            <a:picLocks noChangeAspect="1" noChangeArrowheads="1"/>
          </p:cNvPicPr>
          <p:nvPr/>
        </p:nvPicPr>
        <p:blipFill>
          <a:blip r:embed="rId8" cstate="print"/>
          <a:srcRect/>
          <a:stretch>
            <a:fillRect/>
          </a:stretch>
        </p:blipFill>
        <p:spPr bwMode="auto">
          <a:xfrm>
            <a:off x="914400" y="1828800"/>
            <a:ext cx="3008313" cy="4113213"/>
          </a:xfrm>
          <a:prstGeom prst="rect">
            <a:avLst/>
          </a:prstGeom>
          <a:noFill/>
          <a:ln w="38100">
            <a:solidFill>
              <a:schemeClr val="accent5">
                <a:lumMod val="75000"/>
              </a:schemeClr>
            </a:solidFill>
            <a:miter lim="800000"/>
            <a:headEnd/>
            <a:tailEnd/>
          </a:ln>
          <a:effectLst>
            <a:prstShdw prst="shdw13" dist="53882" dir="13500000">
              <a:schemeClr val="bg2">
                <a:alpha val="50000"/>
              </a:schemeClr>
            </a:prstShdw>
          </a:effectLst>
        </p:spPr>
      </p:pic>
      <p:pic>
        <p:nvPicPr>
          <p:cNvPr id="40970" name="Picture 13"/>
          <p:cNvPicPr>
            <a:picLocks noChangeAspect="1" noChangeArrowheads="1"/>
          </p:cNvPicPr>
          <p:nvPr/>
        </p:nvPicPr>
        <p:blipFill>
          <a:blip r:embed="rId9" cstate="print"/>
          <a:srcRect/>
          <a:stretch>
            <a:fillRect/>
          </a:stretch>
        </p:blipFill>
        <p:spPr bwMode="auto">
          <a:xfrm>
            <a:off x="4800600" y="1066800"/>
            <a:ext cx="2895600" cy="4010025"/>
          </a:xfrm>
          <a:prstGeom prst="rect">
            <a:avLst/>
          </a:prstGeom>
          <a:noFill/>
          <a:ln w="38100">
            <a:solidFill>
              <a:schemeClr val="accent5">
                <a:lumMod val="75000"/>
              </a:schemeClr>
            </a:solidFill>
            <a:miter lim="800000"/>
            <a:headEnd/>
            <a:tailEnd/>
          </a:ln>
          <a:effectLst>
            <a:prstShdw prst="shdw13" dist="53882" dir="13500000">
              <a:schemeClr val="bg2">
                <a:alpha val="50000"/>
              </a:schemeClr>
            </a:prstShdw>
          </a:effectLst>
        </p:spPr>
      </p:pic>
      <p:sp>
        <p:nvSpPr>
          <p:cNvPr id="15" name="TextBox 14"/>
          <p:cNvSpPr txBox="1"/>
          <p:nvPr/>
        </p:nvSpPr>
        <p:spPr>
          <a:xfrm>
            <a:off x="4416835" y="5257800"/>
            <a:ext cx="3729804" cy="923330"/>
          </a:xfrm>
          <a:prstGeom prst="rect">
            <a:avLst/>
          </a:prstGeom>
          <a:noFill/>
        </p:spPr>
        <p:txBody>
          <a:bodyPr wrap="none">
            <a:spAutoFit/>
          </a:bodyPr>
          <a:lstStyle/>
          <a:p>
            <a:pPr algn="ctr">
              <a:defRPr/>
            </a:pPr>
            <a:r>
              <a:rPr lang="en-US" dirty="0">
                <a:latin typeface="+mn-lt"/>
              </a:rPr>
              <a:t>See what                  a cookie can do by</a:t>
            </a:r>
          </a:p>
          <a:p>
            <a:pPr algn="ctr">
              <a:defRPr/>
            </a:pPr>
            <a:r>
              <a:rPr lang="en-US" dirty="0">
                <a:latin typeface="+mn-lt"/>
              </a:rPr>
              <a:t>visiting </a:t>
            </a:r>
            <a:r>
              <a:rPr lang="en-US" dirty="0">
                <a:latin typeface="+mn-lt"/>
                <a:hlinkClick r:id="rId10"/>
              </a:rPr>
              <a:t>www.littlebrownie.com</a:t>
            </a:r>
            <a:r>
              <a:rPr lang="en-US" dirty="0">
                <a:latin typeface="+mn-lt"/>
              </a:rPr>
              <a:t> </a:t>
            </a:r>
            <a:r>
              <a:rPr lang="en-US" dirty="0" smtClean="0">
                <a:latin typeface="+mn-lt"/>
              </a:rPr>
              <a:t>and </a:t>
            </a:r>
          </a:p>
          <a:p>
            <a:pPr algn="ctr">
              <a:defRPr/>
            </a:pPr>
            <a:r>
              <a:rPr lang="en-US" dirty="0" smtClean="0">
                <a:latin typeface="+mn-lt"/>
                <a:hlinkClick r:id="rId11"/>
              </a:rPr>
              <a:t>www.girlscoutsla.org</a:t>
            </a:r>
            <a:r>
              <a:rPr lang="en-US" dirty="0" smtClean="0">
                <a:latin typeface="+mn-lt"/>
              </a:rPr>
              <a:t> </a:t>
            </a:r>
            <a:endParaRPr lang="en-US" dirty="0">
              <a:latin typeface="+mn-lt"/>
            </a:endParaRPr>
          </a:p>
        </p:txBody>
      </p:sp>
      <p:pic>
        <p:nvPicPr>
          <p:cNvPr id="43020" name="Picture 7" descr="More2.jpg"/>
          <p:cNvPicPr>
            <a:picLocks noChangeAspect="1"/>
          </p:cNvPicPr>
          <p:nvPr/>
        </p:nvPicPr>
        <p:blipFill>
          <a:blip r:embed="rId12" cstate="print">
            <a:clrChange>
              <a:clrFrom>
                <a:srgbClr val="FFFFFF"/>
              </a:clrFrom>
              <a:clrTo>
                <a:srgbClr val="FFFFFF">
                  <a:alpha val="0"/>
                </a:srgbClr>
              </a:clrTo>
            </a:clrChange>
          </a:blip>
          <a:srcRect l="3661" t="16667" r="4848" b="16667"/>
          <a:stretch>
            <a:fillRect/>
          </a:stretch>
        </p:blipFill>
        <p:spPr bwMode="auto">
          <a:xfrm>
            <a:off x="5410200" y="5294312"/>
            <a:ext cx="838200" cy="2682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0" descr="Bar_PurpletoBlu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47107" name="Picture 8" descr="Bar_PurpletoBlu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41988" name="TextBox 8"/>
          <p:cNvSpPr txBox="1">
            <a:spLocks noChangeArrowheads="1"/>
          </p:cNvSpPr>
          <p:nvPr/>
        </p:nvSpPr>
        <p:spPr bwMode="auto">
          <a:xfrm>
            <a:off x="6248400" y="6400800"/>
            <a:ext cx="2849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47109"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47110"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41991" name="TextBox 9"/>
          <p:cNvSpPr txBox="1">
            <a:spLocks noChangeArrowheads="1"/>
          </p:cNvSpPr>
          <p:nvPr/>
        </p:nvSpPr>
        <p:spPr bwMode="auto">
          <a:xfrm>
            <a:off x="76200" y="101600"/>
            <a:ext cx="8382000" cy="584200"/>
          </a:xfrm>
          <a:prstGeom prst="rect">
            <a:avLst/>
          </a:prstGeom>
          <a:noFill/>
          <a:ln w="9525">
            <a:noFill/>
            <a:miter lim="800000"/>
            <a:headEnd/>
            <a:tailEnd/>
          </a:ln>
        </p:spPr>
        <p:txBody>
          <a:bodyPr wrap="square">
            <a:spAutoFit/>
          </a:bodyPr>
          <a:lstStyle/>
          <a:p>
            <a:pPr>
              <a:defRPr/>
            </a:pPr>
            <a:r>
              <a:rPr lang="en-US" sz="3200" b="1" i="1" dirty="0">
                <a:latin typeface="+mj-lt"/>
              </a:rPr>
              <a:t>Training Troops For Success</a:t>
            </a:r>
            <a:r>
              <a:rPr lang="en-US" sz="3200" b="1" i="1" dirty="0" smtClean="0">
                <a:latin typeface="+mj-lt"/>
              </a:rPr>
              <a:t>!</a:t>
            </a:r>
            <a:endParaRPr lang="en-US" sz="3200" b="1" i="1" dirty="0">
              <a:latin typeface="+mj-lt"/>
            </a:endParaRPr>
          </a:p>
        </p:txBody>
      </p:sp>
      <p:sp>
        <p:nvSpPr>
          <p:cNvPr id="12" name="TextBox 22"/>
          <p:cNvSpPr txBox="1">
            <a:spLocks noChangeArrowheads="1"/>
          </p:cNvSpPr>
          <p:nvPr/>
        </p:nvSpPr>
        <p:spPr bwMode="auto">
          <a:xfrm>
            <a:off x="0" y="990600"/>
            <a:ext cx="8915400" cy="600075"/>
          </a:xfrm>
          <a:prstGeom prst="rect">
            <a:avLst/>
          </a:prstGeom>
          <a:noFill/>
          <a:ln w="9525">
            <a:noFill/>
            <a:miter lim="800000"/>
            <a:headEnd/>
            <a:tailEnd/>
          </a:ln>
        </p:spPr>
        <p:txBody>
          <a:bodyPr>
            <a:spAutoFit/>
          </a:bodyPr>
          <a:lstStyle/>
          <a:p>
            <a:pPr marL="341313" indent="-341313" fontAlgn="auto">
              <a:lnSpc>
                <a:spcPct val="150000"/>
              </a:lnSpc>
              <a:spcBef>
                <a:spcPts val="600"/>
              </a:spcBef>
              <a:spcAft>
                <a:spcPts val="0"/>
              </a:spcAft>
              <a:defRPr/>
            </a:pPr>
            <a:r>
              <a:rPr lang="en-US" sz="2400" dirty="0">
                <a:latin typeface="Omnes_GirlScouts Regular" pitchFamily="50" charset="0"/>
                <a:cs typeface="+mn-cs"/>
              </a:rPr>
              <a:t>	</a:t>
            </a:r>
          </a:p>
        </p:txBody>
      </p:sp>
      <p:pic>
        <p:nvPicPr>
          <p:cNvPr id="47113" name="Picture 12"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47114" name="Picture 2" descr="S:\Cookie Program\2012 Cookies\web landing\cookies-landing.jpg"/>
          <p:cNvPicPr>
            <a:picLocks noChangeAspect="1" noChangeArrowheads="1"/>
          </p:cNvPicPr>
          <p:nvPr/>
        </p:nvPicPr>
        <p:blipFill>
          <a:blip r:embed="rId8" cstate="print"/>
          <a:srcRect l="9985" t="10895" r="8459" b="9727"/>
          <a:stretch>
            <a:fillRect/>
          </a:stretch>
        </p:blipFill>
        <p:spPr bwMode="auto">
          <a:xfrm>
            <a:off x="381000" y="1219200"/>
            <a:ext cx="4686300" cy="4876800"/>
          </a:xfrm>
          <a:prstGeom prst="rect">
            <a:avLst/>
          </a:prstGeom>
          <a:noFill/>
          <a:ln w="9525">
            <a:noFill/>
            <a:miter lim="800000"/>
            <a:headEnd/>
            <a:tailEnd/>
          </a:ln>
        </p:spPr>
      </p:pic>
      <p:sp>
        <p:nvSpPr>
          <p:cNvPr id="41995" name="Rectangle 13"/>
          <p:cNvSpPr>
            <a:spLocks noChangeArrowheads="1"/>
          </p:cNvSpPr>
          <p:nvPr/>
        </p:nvSpPr>
        <p:spPr bwMode="auto">
          <a:xfrm>
            <a:off x="5181600" y="914400"/>
            <a:ext cx="3581400" cy="5478423"/>
          </a:xfrm>
          <a:prstGeom prst="rect">
            <a:avLst/>
          </a:prstGeom>
          <a:noFill/>
          <a:ln w="9525">
            <a:noFill/>
            <a:miter lim="800000"/>
            <a:headEnd/>
            <a:tailEnd/>
          </a:ln>
        </p:spPr>
        <p:txBody>
          <a:bodyPr wrap="square">
            <a:spAutoFit/>
          </a:bodyPr>
          <a:lstStyle/>
          <a:p>
            <a:pPr marL="341313" indent="-341313">
              <a:spcBef>
                <a:spcPts val="600"/>
              </a:spcBef>
              <a:defRPr/>
            </a:pPr>
            <a:r>
              <a:rPr lang="en-US" sz="2000" i="1" dirty="0">
                <a:latin typeface="+mj-lt"/>
              </a:rPr>
              <a:t>Cookie Central </a:t>
            </a:r>
            <a:r>
              <a:rPr lang="en-US" sz="2000" dirty="0">
                <a:latin typeface="+mj-lt"/>
              </a:rPr>
              <a:t>is the place to go for latest information:</a:t>
            </a:r>
          </a:p>
          <a:p>
            <a:pPr marL="341313" indent="-341313">
              <a:spcBef>
                <a:spcPts val="600"/>
              </a:spcBef>
              <a:buFont typeface="Wingdings" pitchFamily="2" charset="2"/>
              <a:buChar char="Ø"/>
              <a:defRPr/>
            </a:pPr>
            <a:r>
              <a:rPr lang="en-US" sz="2000" dirty="0">
                <a:latin typeface="+mj-lt"/>
              </a:rPr>
              <a:t>Links to VIP </a:t>
            </a:r>
            <a:r>
              <a:rPr lang="en-US" sz="2000" dirty="0" err="1">
                <a:latin typeface="+mj-lt"/>
              </a:rPr>
              <a:t>eTraining</a:t>
            </a:r>
            <a:endParaRPr lang="en-US" sz="2000" dirty="0">
              <a:latin typeface="+mj-lt"/>
            </a:endParaRPr>
          </a:p>
          <a:p>
            <a:pPr marL="341313" indent="-341313">
              <a:spcBef>
                <a:spcPts val="600"/>
              </a:spcBef>
              <a:buFont typeface="Wingdings" pitchFamily="2" charset="2"/>
              <a:buChar char="Ø"/>
              <a:defRPr/>
            </a:pPr>
            <a:r>
              <a:rPr lang="en-US" sz="2000" dirty="0" err="1" smtClean="0">
                <a:latin typeface="+mj-lt"/>
              </a:rPr>
              <a:t>eBudde</a:t>
            </a:r>
            <a:r>
              <a:rPr lang="en-US" sz="2000" dirty="0" smtClean="0">
                <a:latin typeface="+mj-lt"/>
              </a:rPr>
              <a:t> </a:t>
            </a:r>
            <a:r>
              <a:rPr lang="en-US" sz="2000" dirty="0">
                <a:latin typeface="+mj-lt"/>
              </a:rPr>
              <a:t>link</a:t>
            </a:r>
          </a:p>
          <a:p>
            <a:pPr marL="341313" indent="-341313">
              <a:spcBef>
                <a:spcPts val="600"/>
              </a:spcBef>
              <a:buFont typeface="Wingdings" pitchFamily="2" charset="2"/>
              <a:buChar char="Ø"/>
              <a:defRPr/>
            </a:pPr>
            <a:r>
              <a:rPr lang="en-US" sz="2000" dirty="0">
                <a:latin typeface="+mj-lt"/>
              </a:rPr>
              <a:t>App information</a:t>
            </a:r>
          </a:p>
          <a:p>
            <a:pPr marL="341313" indent="-341313">
              <a:spcBef>
                <a:spcPts val="600"/>
              </a:spcBef>
              <a:buFont typeface="Wingdings" pitchFamily="2" charset="2"/>
              <a:buChar char="Ø"/>
              <a:defRPr/>
            </a:pPr>
            <a:r>
              <a:rPr lang="en-US" sz="2000" dirty="0">
                <a:latin typeface="+mj-lt"/>
              </a:rPr>
              <a:t>Forms for Troops &amp; SUs</a:t>
            </a:r>
          </a:p>
          <a:p>
            <a:pPr marL="341313" indent="-341313">
              <a:spcBef>
                <a:spcPts val="600"/>
              </a:spcBef>
              <a:buFont typeface="Wingdings" pitchFamily="2" charset="2"/>
              <a:buChar char="Ø"/>
              <a:defRPr/>
            </a:pPr>
            <a:r>
              <a:rPr lang="en-US" sz="2000" dirty="0">
                <a:latin typeface="+mj-lt"/>
              </a:rPr>
              <a:t>Cookie Locator &amp; mobile app</a:t>
            </a:r>
          </a:p>
          <a:p>
            <a:pPr marL="341313" indent="-341313">
              <a:spcBef>
                <a:spcPts val="600"/>
              </a:spcBef>
              <a:buFont typeface="Wingdings" pitchFamily="2" charset="2"/>
              <a:buChar char="Ø"/>
              <a:defRPr/>
            </a:pPr>
            <a:r>
              <a:rPr lang="en-US" sz="2000" dirty="0">
                <a:latin typeface="+mj-lt"/>
              </a:rPr>
              <a:t>Link to Cookie Club</a:t>
            </a:r>
          </a:p>
          <a:p>
            <a:pPr marL="341313" indent="-341313">
              <a:spcBef>
                <a:spcPts val="600"/>
              </a:spcBef>
              <a:buFont typeface="Wingdings" pitchFamily="2" charset="2"/>
              <a:buChar char="Ø"/>
              <a:defRPr/>
            </a:pPr>
            <a:r>
              <a:rPr lang="en-US" sz="2000" dirty="0">
                <a:latin typeface="+mj-lt"/>
              </a:rPr>
              <a:t>Tips &amp; Activities from </a:t>
            </a:r>
            <a:r>
              <a:rPr lang="en-US" sz="2000" dirty="0" smtClean="0">
                <a:latin typeface="+mj-lt"/>
              </a:rPr>
              <a:t>LBB</a:t>
            </a:r>
          </a:p>
          <a:p>
            <a:pPr marL="341313" indent="-341313">
              <a:spcBef>
                <a:spcPts val="600"/>
              </a:spcBef>
              <a:buFont typeface="Wingdings" pitchFamily="2" charset="2"/>
              <a:buChar char="Ø"/>
              <a:defRPr/>
            </a:pPr>
            <a:r>
              <a:rPr lang="en-US" sz="2000" dirty="0" smtClean="0">
                <a:latin typeface="+mj-lt"/>
              </a:rPr>
              <a:t>Cookie Entrepreneur Program for girls</a:t>
            </a:r>
            <a:endParaRPr lang="en-US" sz="2000" dirty="0">
              <a:latin typeface="+mj-lt"/>
            </a:endParaRPr>
          </a:p>
          <a:p>
            <a:pPr marL="341313" indent="-341313">
              <a:spcBef>
                <a:spcPts val="600"/>
              </a:spcBef>
              <a:buFont typeface="Wingdings" pitchFamily="2" charset="2"/>
              <a:buChar char="Ø"/>
              <a:defRPr/>
            </a:pPr>
            <a:r>
              <a:rPr lang="en-US" sz="2000" dirty="0">
                <a:latin typeface="+mj-lt"/>
              </a:rPr>
              <a:t>Cookie recipes, activity kits by age level, &amp; more!</a:t>
            </a:r>
          </a:p>
          <a:p>
            <a:pPr marL="341313" indent="-341313">
              <a:spcBef>
                <a:spcPts val="600"/>
              </a:spcBef>
              <a:buFont typeface="Wingdings" pitchFamily="2" charset="2"/>
              <a:buChar char="Ø"/>
              <a:defRPr/>
            </a:pPr>
            <a:r>
              <a:rPr lang="en-US" sz="2000" dirty="0">
                <a:latin typeface="+mj-lt"/>
              </a:rPr>
              <a:t>EVERYTHING you need for a successful Cookie Program</a:t>
            </a:r>
          </a:p>
        </p:txBody>
      </p:sp>
      <p:sp>
        <p:nvSpPr>
          <p:cNvPr id="14" name="TextBox 9"/>
          <p:cNvSpPr txBox="1">
            <a:spLocks noChangeArrowheads="1"/>
          </p:cNvSpPr>
          <p:nvPr/>
        </p:nvSpPr>
        <p:spPr bwMode="auto">
          <a:xfrm>
            <a:off x="762000" y="5638800"/>
            <a:ext cx="3810000" cy="584775"/>
          </a:xfrm>
          <a:prstGeom prst="rect">
            <a:avLst/>
          </a:prstGeom>
          <a:noFill/>
          <a:ln w="9525">
            <a:noFill/>
            <a:miter lim="800000"/>
            <a:headEnd/>
            <a:tailEnd/>
          </a:ln>
        </p:spPr>
        <p:txBody>
          <a:bodyPr wrap="square">
            <a:spAutoFit/>
          </a:bodyPr>
          <a:lstStyle/>
          <a:p>
            <a:pPr>
              <a:defRPr/>
            </a:pPr>
            <a:r>
              <a:rPr lang="en-US" sz="3200" b="1" i="1" dirty="0" smtClean="0">
                <a:solidFill>
                  <a:srgbClr val="FF0000"/>
                </a:solidFill>
                <a:latin typeface="+mj-lt"/>
              </a:rPr>
              <a:t>www.girlscoutsla.org</a:t>
            </a:r>
            <a:endParaRPr lang="en-US" sz="4000" b="1" i="1" dirty="0">
              <a:solidFill>
                <a:srgbClr val="FF0000"/>
              </a:solidFill>
              <a:latin typeface="+mj-lt"/>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0" descr="Bar_PurpletoBlue.jpg"/>
          <p:cNvPicPr>
            <a:picLocks/>
          </p:cNvPicPr>
          <p:nvPr/>
        </p:nvPicPr>
        <p:blipFill>
          <a:blip r:embed="rId3" cstate="print"/>
          <a:srcRect/>
          <a:stretch>
            <a:fillRect/>
          </a:stretch>
        </p:blipFill>
        <p:spPr bwMode="auto">
          <a:xfrm>
            <a:off x="0" y="6400800"/>
            <a:ext cx="9144000" cy="457200"/>
          </a:xfrm>
          <a:prstGeom prst="rect">
            <a:avLst/>
          </a:prstGeom>
          <a:noFill/>
          <a:ln w="9525">
            <a:noFill/>
            <a:miter lim="800000"/>
            <a:headEnd/>
            <a:tailEnd/>
          </a:ln>
        </p:spPr>
      </p:pic>
      <p:pic>
        <p:nvPicPr>
          <p:cNvPr id="47107" name="Picture 8" descr="Bar_PurpletoBlue.jpg"/>
          <p:cNvPicPr>
            <a:picLocks/>
          </p:cNvPicPr>
          <p:nvPr/>
        </p:nvPicPr>
        <p:blipFill>
          <a:blip r:embed="rId4" cstate="print"/>
          <a:srcRect/>
          <a:stretch>
            <a:fillRect/>
          </a:stretch>
        </p:blipFill>
        <p:spPr bwMode="auto">
          <a:xfrm>
            <a:off x="0" y="0"/>
            <a:ext cx="9144000" cy="914400"/>
          </a:xfrm>
          <a:prstGeom prst="rect">
            <a:avLst/>
          </a:prstGeom>
          <a:noFill/>
          <a:ln w="9525">
            <a:noFill/>
            <a:miter lim="800000"/>
            <a:headEnd/>
            <a:tailEnd/>
          </a:ln>
        </p:spPr>
      </p:pic>
      <p:sp>
        <p:nvSpPr>
          <p:cNvPr id="56324" name="TextBox 8"/>
          <p:cNvSpPr txBox="1">
            <a:spLocks noChangeArrowheads="1"/>
          </p:cNvSpPr>
          <p:nvPr/>
        </p:nvSpPr>
        <p:spPr bwMode="auto">
          <a:xfrm>
            <a:off x="6248400" y="6400800"/>
            <a:ext cx="2849563" cy="400050"/>
          </a:xfrm>
          <a:prstGeom prst="rect">
            <a:avLst/>
          </a:prstGeom>
          <a:noFill/>
          <a:ln w="9525">
            <a:noFill/>
            <a:miter lim="800000"/>
            <a:headEnd/>
            <a:tailEnd/>
          </a:ln>
        </p:spPr>
        <p:txBody>
          <a:bodyPr>
            <a:spAutoFit/>
          </a:bodyPr>
          <a:lstStyle/>
          <a:p>
            <a:pPr algn="r">
              <a:defRPr/>
            </a:pPr>
            <a:r>
              <a:rPr lang="en-US" sz="2000" b="1" i="1" dirty="0">
                <a:latin typeface="+mj-lt"/>
              </a:rPr>
              <a:t>2012 Cookie Program</a:t>
            </a:r>
          </a:p>
        </p:txBody>
      </p:sp>
      <p:pic>
        <p:nvPicPr>
          <p:cNvPr id="47109" name="Picture 23" descr="GS_100TH_burst.jpg"/>
          <p:cNvPicPr>
            <a:picLocks noChangeAspect="1"/>
          </p:cNvPicPr>
          <p:nvPr/>
        </p:nvPicPr>
        <p:blipFill>
          <a:blip r:embed="rId5" cstate="print">
            <a:clrChange>
              <a:clrFrom>
                <a:srgbClr val="FFFFFE"/>
              </a:clrFrom>
              <a:clrTo>
                <a:srgbClr val="FFFFFE">
                  <a:alpha val="0"/>
                </a:srgbClr>
              </a:clrTo>
            </a:clrChange>
          </a:blip>
          <a:srcRect/>
          <a:stretch>
            <a:fillRect/>
          </a:stretch>
        </p:blipFill>
        <p:spPr bwMode="auto">
          <a:xfrm>
            <a:off x="8610600" y="5867400"/>
            <a:ext cx="441325" cy="457200"/>
          </a:xfrm>
          <a:prstGeom prst="rect">
            <a:avLst/>
          </a:prstGeom>
          <a:noFill/>
          <a:ln w="9525">
            <a:noFill/>
            <a:miter lim="800000"/>
            <a:headEnd/>
            <a:tailEnd/>
          </a:ln>
        </p:spPr>
      </p:pic>
      <p:pic>
        <p:nvPicPr>
          <p:cNvPr id="47110" name="Picture 7" descr="More2.jpg"/>
          <p:cNvPicPr>
            <a:picLocks noChangeAspect="1"/>
          </p:cNvPicPr>
          <p:nvPr/>
        </p:nvPicPr>
        <p:blipFill>
          <a:blip r:embed="rId6" cstate="print">
            <a:clrChange>
              <a:clrFrom>
                <a:srgbClr val="FFFFFF"/>
              </a:clrFrom>
              <a:clrTo>
                <a:srgbClr val="FFFFFF">
                  <a:alpha val="0"/>
                </a:srgbClr>
              </a:clrTo>
            </a:clrChange>
          </a:blip>
          <a:srcRect l="3661" t="16667" r="4848" b="16667"/>
          <a:stretch>
            <a:fillRect/>
          </a:stretch>
        </p:blipFill>
        <p:spPr bwMode="auto">
          <a:xfrm>
            <a:off x="0" y="6400800"/>
            <a:ext cx="1428750" cy="457200"/>
          </a:xfrm>
          <a:prstGeom prst="rect">
            <a:avLst/>
          </a:prstGeom>
          <a:noFill/>
          <a:ln w="9525">
            <a:noFill/>
            <a:miter lim="800000"/>
            <a:headEnd/>
            <a:tailEnd/>
          </a:ln>
        </p:spPr>
      </p:pic>
      <p:sp>
        <p:nvSpPr>
          <p:cNvPr id="12" name="TextBox 22"/>
          <p:cNvSpPr txBox="1">
            <a:spLocks noChangeArrowheads="1"/>
          </p:cNvSpPr>
          <p:nvPr/>
        </p:nvSpPr>
        <p:spPr bwMode="auto">
          <a:xfrm>
            <a:off x="0" y="990600"/>
            <a:ext cx="8915400" cy="600075"/>
          </a:xfrm>
          <a:prstGeom prst="rect">
            <a:avLst/>
          </a:prstGeom>
          <a:noFill/>
          <a:ln w="9525">
            <a:noFill/>
            <a:miter lim="800000"/>
            <a:headEnd/>
            <a:tailEnd/>
          </a:ln>
        </p:spPr>
        <p:txBody>
          <a:bodyPr>
            <a:spAutoFit/>
          </a:bodyPr>
          <a:lstStyle/>
          <a:p>
            <a:pPr marL="341313" indent="-341313" fontAlgn="auto">
              <a:lnSpc>
                <a:spcPct val="150000"/>
              </a:lnSpc>
              <a:spcBef>
                <a:spcPts val="600"/>
              </a:spcBef>
              <a:spcAft>
                <a:spcPts val="0"/>
              </a:spcAft>
              <a:defRPr/>
            </a:pPr>
            <a:r>
              <a:rPr lang="en-US" sz="2400" dirty="0">
                <a:latin typeface="Omnes_GirlScouts Regular" pitchFamily="50" charset="0"/>
                <a:cs typeface="+mn-cs"/>
              </a:rPr>
              <a:t>	</a:t>
            </a:r>
          </a:p>
        </p:txBody>
      </p:sp>
      <p:pic>
        <p:nvPicPr>
          <p:cNvPr id="47112" name="Picture 12" descr="GiraffeHead.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8480425" y="0"/>
            <a:ext cx="663575" cy="914400"/>
          </a:xfrm>
          <a:prstGeom prst="rect">
            <a:avLst/>
          </a:prstGeom>
          <a:noFill/>
          <a:ln w="9525">
            <a:noFill/>
            <a:miter lim="800000"/>
            <a:headEnd/>
            <a:tailEnd/>
          </a:ln>
        </p:spPr>
      </p:pic>
      <p:pic>
        <p:nvPicPr>
          <p:cNvPr id="47113" name="Picture 3" descr="\\gsgla.local\GSdata\UserDocs\cholland\Desktop\vip.jpg"/>
          <p:cNvPicPr>
            <a:picLocks noChangeAspect="1" noChangeArrowheads="1"/>
          </p:cNvPicPr>
          <p:nvPr/>
        </p:nvPicPr>
        <p:blipFill>
          <a:blip r:embed="rId8" cstate="print"/>
          <a:srcRect/>
          <a:stretch>
            <a:fillRect/>
          </a:stretch>
        </p:blipFill>
        <p:spPr bwMode="auto">
          <a:xfrm>
            <a:off x="762000" y="1219200"/>
            <a:ext cx="7620000" cy="2432050"/>
          </a:xfrm>
          <a:prstGeom prst="rect">
            <a:avLst/>
          </a:prstGeom>
          <a:noFill/>
          <a:ln w="9525">
            <a:noFill/>
            <a:miter lim="800000"/>
            <a:headEnd/>
            <a:tailEnd/>
          </a:ln>
        </p:spPr>
      </p:pic>
      <p:sp>
        <p:nvSpPr>
          <p:cNvPr id="13" name="TextBox 12"/>
          <p:cNvSpPr txBox="1"/>
          <p:nvPr/>
        </p:nvSpPr>
        <p:spPr>
          <a:xfrm>
            <a:off x="152400" y="152400"/>
            <a:ext cx="6472798" cy="584775"/>
          </a:xfrm>
          <a:prstGeom prst="rect">
            <a:avLst/>
          </a:prstGeom>
          <a:noFill/>
        </p:spPr>
        <p:txBody>
          <a:bodyPr wrap="none">
            <a:spAutoFit/>
          </a:bodyPr>
          <a:lstStyle/>
          <a:p>
            <a:pPr>
              <a:defRPr/>
            </a:pPr>
            <a:r>
              <a:rPr lang="en-US" sz="3200" b="1" i="1" dirty="0">
                <a:latin typeface="+mj-lt"/>
              </a:rPr>
              <a:t>Training </a:t>
            </a:r>
            <a:r>
              <a:rPr lang="en-US" sz="3200" b="1" i="1" dirty="0" smtClean="0">
                <a:latin typeface="+mj-lt"/>
              </a:rPr>
              <a:t>Technology (</a:t>
            </a:r>
            <a:r>
              <a:rPr lang="en-US" sz="2400" b="1" i="1" dirty="0" smtClean="0">
                <a:latin typeface="+mj-lt"/>
              </a:rPr>
              <a:t>Page 9, Troop Guide)</a:t>
            </a:r>
            <a:endParaRPr lang="en-US" sz="2400" b="1" i="1" dirty="0">
              <a:latin typeface="+mj-lt"/>
            </a:endParaRPr>
          </a:p>
        </p:txBody>
      </p:sp>
      <p:sp>
        <p:nvSpPr>
          <p:cNvPr id="14" name="TextBox 13"/>
          <p:cNvSpPr txBox="1"/>
          <p:nvPr/>
        </p:nvSpPr>
        <p:spPr>
          <a:xfrm>
            <a:off x="762000" y="3733800"/>
            <a:ext cx="7620000" cy="1569660"/>
          </a:xfrm>
          <a:prstGeom prst="rect">
            <a:avLst/>
          </a:prstGeom>
          <a:noFill/>
        </p:spPr>
        <p:txBody>
          <a:bodyPr wrap="square">
            <a:spAutoFit/>
          </a:bodyPr>
          <a:lstStyle/>
          <a:p>
            <a:pPr algn="ctr">
              <a:defRPr/>
            </a:pPr>
            <a:r>
              <a:rPr lang="en-US" sz="2400" dirty="0" smtClean="0">
                <a:latin typeface="+mn-lt"/>
              </a:rPr>
              <a:t>Learn at your leisure! </a:t>
            </a:r>
          </a:p>
          <a:p>
            <a:pPr algn="ctr">
              <a:defRPr/>
            </a:pPr>
            <a:r>
              <a:rPr lang="en-US" sz="2400" dirty="0" smtClean="0">
                <a:latin typeface="+mn-lt"/>
              </a:rPr>
              <a:t>Videos</a:t>
            </a:r>
            <a:r>
              <a:rPr lang="en-US" sz="2400" dirty="0">
                <a:latin typeface="+mn-lt"/>
              </a:rPr>
              <a:t>, lessons, &amp; quizzes</a:t>
            </a:r>
          </a:p>
          <a:p>
            <a:pPr algn="ctr">
              <a:defRPr/>
            </a:pPr>
            <a:r>
              <a:rPr lang="en-US" sz="2400" dirty="0">
                <a:latin typeface="+mn-lt"/>
              </a:rPr>
              <a:t>Section 5 is customized </a:t>
            </a:r>
            <a:r>
              <a:rPr lang="en-US" sz="2400" dirty="0" smtClean="0">
                <a:latin typeface="+mn-lt"/>
              </a:rPr>
              <a:t>by GSGLA including eBudde guides, Troop Guides, Apps and </a:t>
            </a:r>
            <a:r>
              <a:rPr lang="en-US" sz="2400" dirty="0" err="1" smtClean="0">
                <a:latin typeface="+mn-lt"/>
              </a:rPr>
              <a:t>CookieU</a:t>
            </a:r>
            <a:r>
              <a:rPr lang="en-US" sz="2400" dirty="0" smtClean="0">
                <a:latin typeface="+mn-lt"/>
              </a:rPr>
              <a:t> resources.</a:t>
            </a:r>
            <a:endParaRPr lang="en-US" sz="2400" dirty="0">
              <a:latin typeface="+mn-lt"/>
            </a:endParaRPr>
          </a:p>
        </p:txBody>
      </p:sp>
      <p:sp>
        <p:nvSpPr>
          <p:cNvPr id="15" name="TextBox 14"/>
          <p:cNvSpPr txBox="1"/>
          <p:nvPr/>
        </p:nvSpPr>
        <p:spPr>
          <a:xfrm>
            <a:off x="2076450" y="5253037"/>
            <a:ext cx="4860925" cy="461963"/>
          </a:xfrm>
          <a:prstGeom prst="rect">
            <a:avLst/>
          </a:prstGeom>
          <a:noFill/>
        </p:spPr>
        <p:txBody>
          <a:bodyPr wrap="none">
            <a:spAutoFit/>
          </a:bodyPr>
          <a:lstStyle/>
          <a:p>
            <a:pPr algn="ctr">
              <a:defRPr/>
            </a:pPr>
            <a:r>
              <a:rPr lang="en-US" sz="2400" dirty="0">
                <a:latin typeface="+mn-lt"/>
                <a:hlinkClick r:id="rId9"/>
              </a:rPr>
              <a:t>http://vipetraining.littlebrownie.com</a:t>
            </a:r>
            <a:r>
              <a:rPr lang="en-US" sz="2400" dirty="0">
                <a:latin typeface="+mn-lt"/>
              </a:rPr>
              <a:t>	</a:t>
            </a:r>
          </a:p>
        </p:txBody>
      </p:sp>
      <p:sp>
        <p:nvSpPr>
          <p:cNvPr id="16" name="TextBox 15"/>
          <p:cNvSpPr txBox="1"/>
          <p:nvPr/>
        </p:nvSpPr>
        <p:spPr>
          <a:xfrm>
            <a:off x="304800" y="5791200"/>
            <a:ext cx="8305800" cy="369332"/>
          </a:xfrm>
          <a:prstGeom prst="rect">
            <a:avLst/>
          </a:prstGeom>
          <a:noFill/>
        </p:spPr>
        <p:txBody>
          <a:bodyPr wrap="square" rtlCol="0">
            <a:spAutoFit/>
          </a:bodyPr>
          <a:lstStyle/>
          <a:p>
            <a:pPr algn="ctr"/>
            <a:r>
              <a:rPr lang="en-US" i="1" dirty="0" smtClean="0"/>
              <a:t>Note:  There is a misprint in the Troop Guide. This is the correct link.</a:t>
            </a:r>
            <a:endParaRPr lang="en-US" i="1"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5529</TotalTime>
  <Words>4109</Words>
  <Application>Microsoft Office PowerPoint</Application>
  <PresentationFormat>On-screen Show (4:3)</PresentationFormat>
  <Paragraphs>712</Paragraphs>
  <Slides>55</Slides>
  <Notes>55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57" baseType="lpstr">
      <vt:lpstr>Office Theme</vt:lpstr>
      <vt:lpstr>Acrobat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vector>
  </TitlesOfParts>
  <Company>Girl Scouts of Greater Los Angeles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dcorey</dc:creator>
  <cp:lastModifiedBy>dcorey</cp:lastModifiedBy>
  <cp:revision>617</cp:revision>
  <dcterms:created xsi:type="dcterms:W3CDTF">2011-09-22T16:45:45Z</dcterms:created>
  <dcterms:modified xsi:type="dcterms:W3CDTF">2011-12-20T00:19:07Z</dcterms:modified>
</cp:coreProperties>
</file>